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4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1.xml" ContentType="application/vnd.openxmlformats-officedocument.presentationml.tags+xml"/>
  <Override PartName="/ppt/notesSlides/notesSlide62.xml" ContentType="application/vnd.openxmlformats-officedocument.presentationml.notesSlide+xml"/>
  <Override PartName="/ppt/tags/tag42.xml" ContentType="application/vnd.openxmlformats-officedocument.presentationml.tags+xml"/>
  <Override PartName="/ppt/notesSlides/notesSlide63.xml" ContentType="application/vnd.openxmlformats-officedocument.presentationml.notesSlide+xml"/>
  <Override PartName="/ppt/tags/tag43.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44.xml" ContentType="application/vnd.openxmlformats-officedocument.presentationml.tags+xml"/>
  <Override PartName="/ppt/notesSlides/notesSlide70.xml" ContentType="application/vnd.openxmlformats-officedocument.presentationml.notesSlide+xml"/>
  <Override PartName="/ppt/tags/tag4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46.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47.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48.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49.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88" r:id="rId5"/>
    <p:sldMasterId id="2147483700" r:id="rId6"/>
    <p:sldMasterId id="2147483723" r:id="rId7"/>
    <p:sldMasterId id="2147483728" r:id="rId8"/>
    <p:sldMasterId id="2147483761" r:id="rId9"/>
  </p:sldMasterIdLst>
  <p:notesMasterIdLst>
    <p:notesMasterId r:id="rId131"/>
  </p:notesMasterIdLst>
  <p:sldIdLst>
    <p:sldId id="256" r:id="rId10"/>
    <p:sldId id="436" r:id="rId11"/>
    <p:sldId id="258" r:id="rId12"/>
    <p:sldId id="262" r:id="rId13"/>
    <p:sldId id="261" r:id="rId14"/>
    <p:sldId id="264" r:id="rId15"/>
    <p:sldId id="342" r:id="rId16"/>
    <p:sldId id="343" r:id="rId17"/>
    <p:sldId id="277" r:id="rId18"/>
    <p:sldId id="392" r:id="rId19"/>
    <p:sldId id="274" r:id="rId20"/>
    <p:sldId id="278" r:id="rId21"/>
    <p:sldId id="344" r:id="rId22"/>
    <p:sldId id="345" r:id="rId23"/>
    <p:sldId id="346" r:id="rId24"/>
    <p:sldId id="347" r:id="rId25"/>
    <p:sldId id="348" r:id="rId26"/>
    <p:sldId id="349" r:id="rId27"/>
    <p:sldId id="351" r:id="rId28"/>
    <p:sldId id="352" r:id="rId29"/>
    <p:sldId id="353" r:id="rId30"/>
    <p:sldId id="355" r:id="rId31"/>
    <p:sldId id="356" r:id="rId32"/>
    <p:sldId id="358" r:id="rId33"/>
    <p:sldId id="20977" r:id="rId34"/>
    <p:sldId id="719" r:id="rId35"/>
    <p:sldId id="21005" r:id="rId36"/>
    <p:sldId id="360" r:id="rId37"/>
    <p:sldId id="361" r:id="rId38"/>
    <p:sldId id="362" r:id="rId39"/>
    <p:sldId id="363" r:id="rId40"/>
    <p:sldId id="364" r:id="rId41"/>
    <p:sldId id="365" r:id="rId42"/>
    <p:sldId id="445" r:id="rId43"/>
    <p:sldId id="715" r:id="rId44"/>
    <p:sldId id="717" r:id="rId45"/>
    <p:sldId id="725" r:id="rId46"/>
    <p:sldId id="20993" r:id="rId47"/>
    <p:sldId id="447" r:id="rId48"/>
    <p:sldId id="448" r:id="rId49"/>
    <p:sldId id="449" r:id="rId50"/>
    <p:sldId id="450" r:id="rId51"/>
    <p:sldId id="562" r:id="rId52"/>
    <p:sldId id="723" r:id="rId53"/>
    <p:sldId id="556" r:id="rId54"/>
    <p:sldId id="20981" r:id="rId55"/>
    <p:sldId id="466" r:id="rId56"/>
    <p:sldId id="467" r:id="rId57"/>
    <p:sldId id="468" r:id="rId58"/>
    <p:sldId id="469" r:id="rId59"/>
    <p:sldId id="470" r:id="rId60"/>
    <p:sldId id="471" r:id="rId61"/>
    <p:sldId id="472" r:id="rId62"/>
    <p:sldId id="473" r:id="rId63"/>
    <p:sldId id="474" r:id="rId64"/>
    <p:sldId id="475" r:id="rId65"/>
    <p:sldId id="564" r:id="rId66"/>
    <p:sldId id="477" r:id="rId67"/>
    <p:sldId id="478" r:id="rId68"/>
    <p:sldId id="479" r:id="rId69"/>
    <p:sldId id="563" r:id="rId70"/>
    <p:sldId id="565" r:id="rId71"/>
    <p:sldId id="20984" r:id="rId72"/>
    <p:sldId id="20986" r:id="rId73"/>
    <p:sldId id="482" r:id="rId74"/>
    <p:sldId id="483" r:id="rId75"/>
    <p:sldId id="484" r:id="rId76"/>
    <p:sldId id="486" r:id="rId77"/>
    <p:sldId id="488" r:id="rId78"/>
    <p:sldId id="566" r:id="rId79"/>
    <p:sldId id="20985" r:id="rId80"/>
    <p:sldId id="490" r:id="rId81"/>
    <p:sldId id="491" r:id="rId82"/>
    <p:sldId id="492" r:id="rId83"/>
    <p:sldId id="493" r:id="rId84"/>
    <p:sldId id="20978" r:id="rId85"/>
    <p:sldId id="494" r:id="rId86"/>
    <p:sldId id="495" r:id="rId87"/>
    <p:sldId id="496" r:id="rId88"/>
    <p:sldId id="497" r:id="rId89"/>
    <p:sldId id="20994" r:id="rId90"/>
    <p:sldId id="724"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765" r:id="rId106"/>
    <p:sldId id="513" r:id="rId107"/>
    <p:sldId id="514" r:id="rId108"/>
    <p:sldId id="515" r:id="rId109"/>
    <p:sldId id="516" r:id="rId110"/>
    <p:sldId id="20989" r:id="rId111"/>
    <p:sldId id="519" r:id="rId112"/>
    <p:sldId id="520" r:id="rId113"/>
    <p:sldId id="20995" r:id="rId114"/>
    <p:sldId id="547" r:id="rId115"/>
    <p:sldId id="524" r:id="rId116"/>
    <p:sldId id="525" r:id="rId117"/>
    <p:sldId id="526" r:id="rId118"/>
    <p:sldId id="527" r:id="rId119"/>
    <p:sldId id="529" r:id="rId120"/>
    <p:sldId id="530" r:id="rId121"/>
    <p:sldId id="531" r:id="rId122"/>
    <p:sldId id="532" r:id="rId123"/>
    <p:sldId id="534" r:id="rId124"/>
    <p:sldId id="535" r:id="rId125"/>
    <p:sldId id="806" r:id="rId126"/>
    <p:sldId id="20992" r:id="rId127"/>
    <p:sldId id="537" r:id="rId128"/>
    <p:sldId id="538" r:id="rId129"/>
    <p:sldId id="20996" r:id="rId130"/>
  </p:sldIdLst>
  <p:sldSz cx="9144000" cy="5143500" type="screen16x9"/>
  <p:notesSz cx="6797675" cy="9928225"/>
  <p:embeddedFontLst>
    <p:embeddedFont>
      <p:font typeface="Abadi" panose="020B0604020104020204" pitchFamily="34" charset="0"/>
      <p:regular r:id="rId132"/>
      <p:bold r:id="rId133"/>
      <p:italic r:id="rId134"/>
      <p:boldItalic r:id="rId135"/>
    </p:embeddedFont>
    <p:embeddedFont>
      <p:font typeface="Abel" panose="02000506030000020004" pitchFamily="2" charset="0"/>
      <p:regular r:id="rId136"/>
    </p:embeddedFont>
    <p:embeddedFont>
      <p:font typeface="Be Vietnam" panose="020B0604020202020204" charset="0"/>
      <p:regular r:id="rId137"/>
      <p:bold r:id="rId138"/>
      <p:italic r:id="rId139"/>
      <p:boldItalic r:id="rId140"/>
    </p:embeddedFont>
    <p:embeddedFont>
      <p:font typeface="Be Vietnam Medium" panose="020B0604020202020204" charset="0"/>
      <p:regular r:id="rId141"/>
      <p:bold r:id="rId142"/>
      <p:italic r:id="rId143"/>
      <p:boldItalic r:id="rId144"/>
    </p:embeddedFont>
    <p:embeddedFont>
      <p:font typeface="Cambria" panose="02040503050406030204" pitchFamily="18" charset="0"/>
      <p:regular r:id="rId145"/>
      <p:bold r:id="rId146"/>
      <p:italic r:id="rId147"/>
      <p:boldItalic r:id="rId148"/>
    </p:embeddedFont>
    <p:embeddedFont>
      <p:font typeface="Lato" panose="020F0502020204030203" pitchFamily="34" charset="0"/>
      <p:regular r:id="rId149"/>
      <p:bold r:id="rId150"/>
      <p:italic r:id="rId151"/>
      <p:boldItalic r:id="rId152"/>
    </p:embeddedFont>
    <p:embeddedFont>
      <p:font typeface="Lexend Deca" panose="020B0604020202020204" charset="0"/>
      <p:regular r:id="rId153"/>
    </p:embeddedFont>
    <p:embeddedFont>
      <p:font typeface="Verdana" panose="020B0604030504040204" pitchFamily="34" charset="0"/>
      <p:regular r:id="rId154"/>
      <p:bold r:id="rId155"/>
      <p:italic r:id="rId156"/>
      <p:boldItalic r:id="rId157"/>
    </p:embeddedFont>
    <p:embeddedFont>
      <p:font typeface="Yanone Kaffeesatz" panose="020B0604020202020204" charset="0"/>
      <p:regular r:id="rId158"/>
      <p:bold r:id="rId159"/>
    </p:embeddedFont>
    <p:embeddedFont>
      <p:font typeface="Yanone Kaffeesatz ExtraLight" panose="020B0604020202020204" charset="0"/>
      <p:regular r:id="rId160"/>
      <p:bold r:id="rId1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602"/>
    <a:srgbClr val="9F3FFF"/>
    <a:srgbClr val="FFFFFF"/>
    <a:srgbClr val="3FFF51"/>
    <a:srgbClr val="5EA3E8"/>
    <a:srgbClr val="CCFF66"/>
    <a:srgbClr val="275BA5"/>
    <a:srgbClr val="20A2FF"/>
    <a:srgbClr val="00B0F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53B675-80ED-4AFA-B93A-3A182B992D07}">
  <a:tblStyle styleId="{B053B675-80ED-4AFA-B93A-3A182B992D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7031" autoAdjust="0"/>
  </p:normalViewPr>
  <p:slideViewPr>
    <p:cSldViewPr snapToGrid="0">
      <p:cViewPr varScale="1">
        <p:scale>
          <a:sx n="109" d="100"/>
          <a:sy n="109" d="100"/>
        </p:scale>
        <p:origin x="1050" y="108"/>
      </p:cViewPr>
      <p:guideLst/>
    </p:cSldViewPr>
  </p:slideViewPr>
  <p:outlineViewPr>
    <p:cViewPr>
      <p:scale>
        <a:sx n="33" d="100"/>
        <a:sy n="33" d="100"/>
      </p:scale>
      <p:origin x="0" y="-8448"/>
    </p:cViewPr>
  </p:outlineViewPr>
  <p:notesTextViewPr>
    <p:cViewPr>
      <p:scale>
        <a:sx n="125" d="100"/>
        <a:sy n="125" d="100"/>
      </p:scale>
      <p:origin x="0" y="0"/>
    </p:cViewPr>
  </p:notesTextViewPr>
  <p:sorterViewPr>
    <p:cViewPr>
      <p:scale>
        <a:sx n="30" d="100"/>
        <a:sy n="30" d="100"/>
      </p:scale>
      <p:origin x="0" y="-49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font" Target="fonts/font7.fntdata"/><Relationship Id="rId159" Type="http://schemas.openxmlformats.org/officeDocument/2006/relationships/font" Target="fonts/font28.fntdata"/><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font" Target="fonts/font18.fntdata"/><Relationship Id="rId5" Type="http://schemas.openxmlformats.org/officeDocument/2006/relationships/slideMaster" Target="slideMasters/slideMaster2.xml"/><Relationship Id="rId95" Type="http://schemas.openxmlformats.org/officeDocument/2006/relationships/slide" Target="slides/slide86.xml"/><Relationship Id="rId160" Type="http://schemas.openxmlformats.org/officeDocument/2006/relationships/font" Target="fonts/font29.fntdata"/><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font" Target="fonts/font8.fntdata"/><Relationship Id="rId85" Type="http://schemas.openxmlformats.org/officeDocument/2006/relationships/slide" Target="slides/slide76.xml"/><Relationship Id="rId150" Type="http://schemas.openxmlformats.org/officeDocument/2006/relationships/font" Target="fonts/font19.fntdata"/><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font" Target="fonts/font9.fntdata"/><Relationship Id="rId145" Type="http://schemas.openxmlformats.org/officeDocument/2006/relationships/font" Target="fonts/font14.fntdata"/><Relationship Id="rId161" Type="http://schemas.openxmlformats.org/officeDocument/2006/relationships/font" Target="fonts/font30.fntdata"/><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font" Target="fonts/font4.fntdata"/><Relationship Id="rId151" Type="http://schemas.openxmlformats.org/officeDocument/2006/relationships/font" Target="fonts/font20.fntdata"/><Relationship Id="rId156" Type="http://schemas.openxmlformats.org/officeDocument/2006/relationships/font" Target="fonts/font25.fntdata"/><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font" Target="fonts/font10.fntdata"/><Relationship Id="rId146" Type="http://schemas.openxmlformats.org/officeDocument/2006/relationships/font" Target="fonts/font15.fntdata"/><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notesMaster" Target="notesMasters/notesMaster1.xml"/><Relationship Id="rId136" Type="http://schemas.openxmlformats.org/officeDocument/2006/relationships/font" Target="fonts/font5.fntdata"/><Relationship Id="rId157" Type="http://schemas.openxmlformats.org/officeDocument/2006/relationships/font" Target="fonts/font26.fntdata"/><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font" Target="fonts/font21.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font" Target="fonts/font16.fntdata"/><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font" Target="fonts/font11.fntdata"/><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font" Target="fonts/font6.fntdata"/><Relationship Id="rId158" Type="http://schemas.openxmlformats.org/officeDocument/2006/relationships/font" Target="fonts/font27.fntdata"/><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font" Target="fonts/font1.fntdata"/><Relationship Id="rId153" Type="http://schemas.openxmlformats.org/officeDocument/2006/relationships/font" Target="fonts/font22.fntdata"/><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font" Target="fonts/font12.fntdata"/><Relationship Id="rId148" Type="http://schemas.openxmlformats.org/officeDocument/2006/relationships/font" Target="fonts/font17.fntdata"/><Relationship Id="rId16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font" Target="fonts/font2.fntdata"/><Relationship Id="rId154" Type="http://schemas.openxmlformats.org/officeDocument/2006/relationships/font" Target="fonts/font23.fntdata"/><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font" Target="fonts/font13.fntdata"/><Relationship Id="rId90" Type="http://schemas.openxmlformats.org/officeDocument/2006/relationships/slide" Target="slides/slide81.xml"/><Relationship Id="rId165" Type="http://schemas.openxmlformats.org/officeDocument/2006/relationships/tableStyles" Target="tableStyles.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font" Target="fonts/font3.fntdata"/><Relationship Id="rId80" Type="http://schemas.openxmlformats.org/officeDocument/2006/relationships/slide" Target="slides/slide71.xml"/><Relationship Id="rId155" Type="http://schemas.openxmlformats.org/officeDocument/2006/relationships/font" Target="fonts/font24.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png"/><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png"/><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71AFF-AE55-42E9-A0F0-A7EA0587C729}" type="doc">
      <dgm:prSet loTypeId="urn:microsoft.com/office/officeart/2008/layout/AscendingPictureAccentProcess" loCatId="process" qsTypeId="urn:microsoft.com/office/officeart/2005/8/quickstyle/simple1" qsCatId="simple" csTypeId="urn:microsoft.com/office/officeart/2005/8/colors/accent0_1" csCatId="mainScheme" phldr="1"/>
      <dgm:spPr/>
      <dgm:t>
        <a:bodyPr/>
        <a:lstStyle/>
        <a:p>
          <a:endParaRPr lang="en-GB"/>
        </a:p>
      </dgm:t>
    </dgm:pt>
    <dgm:pt modelId="{A98EE396-2653-4746-9FA8-73A0C577ABA6}">
      <dgm:prSet phldrT="[Text]"/>
      <dgm:spPr/>
      <dgm:t>
        <a:bodyPr/>
        <a:lstStyle/>
        <a:p>
          <a:r>
            <a:rPr lang="en-GB" b="1" dirty="0">
              <a:solidFill>
                <a:schemeClr val="tx2">
                  <a:lumMod val="75000"/>
                </a:schemeClr>
              </a:solidFill>
            </a:rPr>
            <a:t>New System</a:t>
          </a:r>
        </a:p>
      </dgm:t>
    </dgm:pt>
    <dgm:pt modelId="{1347B958-5BD5-4DF2-BB8F-71A6C8B1D19E}" type="parTrans" cxnId="{0FD3395F-561B-4A71-A41A-4AE592218F51}">
      <dgm:prSet/>
      <dgm:spPr/>
      <dgm:t>
        <a:bodyPr/>
        <a:lstStyle/>
        <a:p>
          <a:endParaRPr lang="en-GB"/>
        </a:p>
      </dgm:t>
    </dgm:pt>
    <dgm:pt modelId="{FA4C0E3D-A2E7-4609-ADC6-578EB13DED70}" type="sibTrans" cxnId="{0FD3395F-561B-4A71-A41A-4AE592218F51}">
      <dgm:prSet/>
      <dgm:spPr/>
      <dgm:t>
        <a:bodyPr/>
        <a:lstStyle/>
        <a:p>
          <a:endParaRPr lang="en-GB"/>
        </a:p>
      </dgm:t>
    </dgm:pt>
    <dgm:pt modelId="{711B30BB-832F-4697-AAEA-DA0A8CEF4B0F}" type="pres">
      <dgm:prSet presAssocID="{80271AFF-AE55-42E9-A0F0-A7EA0587C729}" presName="Name0" presStyleCnt="0">
        <dgm:presLayoutVars>
          <dgm:chMax val="7"/>
          <dgm:chPref val="7"/>
          <dgm:dir/>
        </dgm:presLayoutVars>
      </dgm:prSet>
      <dgm:spPr/>
    </dgm:pt>
    <dgm:pt modelId="{B447D9E5-F557-4DBF-B2FE-F0A2FC3FD1E3}" type="pres">
      <dgm:prSet presAssocID="{A98EE396-2653-4746-9FA8-73A0C577ABA6}" presName="parTx1" presStyleLbl="node1" presStyleIdx="0" presStyleCnt="1"/>
      <dgm:spPr/>
    </dgm:pt>
    <dgm:pt modelId="{D08C3D54-8E3E-4FD5-83B4-A03958F8A073}" type="pres">
      <dgm:prSet presAssocID="{FA4C0E3D-A2E7-4609-ADC6-578EB13DED70}" presName="picture1" presStyleCnt="0"/>
      <dgm:spPr/>
    </dgm:pt>
    <dgm:pt modelId="{D6667013-7498-4B20-9E16-8B2BA4CB8617}" type="pres">
      <dgm:prSet presAssocID="{FA4C0E3D-A2E7-4609-ADC6-578EB13DED70}" presName="imageRepeatNode" presStyleLbl="fgImgPlace1" presStyleIdx="0" presStyleCnt="1"/>
      <dgm:spPr/>
    </dgm:pt>
  </dgm:ptLst>
  <dgm:cxnLst>
    <dgm:cxn modelId="{F9799019-E889-4039-978E-4B2008E4D40A}" type="presOf" srcId="{A98EE396-2653-4746-9FA8-73A0C577ABA6}" destId="{B447D9E5-F557-4DBF-B2FE-F0A2FC3FD1E3}" srcOrd="0" destOrd="0" presId="urn:microsoft.com/office/officeart/2008/layout/AscendingPictureAccentProcess"/>
    <dgm:cxn modelId="{0FD3395F-561B-4A71-A41A-4AE592218F51}" srcId="{80271AFF-AE55-42E9-A0F0-A7EA0587C729}" destId="{A98EE396-2653-4746-9FA8-73A0C577ABA6}" srcOrd="0" destOrd="0" parTransId="{1347B958-5BD5-4DF2-BB8F-71A6C8B1D19E}" sibTransId="{FA4C0E3D-A2E7-4609-ADC6-578EB13DED70}"/>
    <dgm:cxn modelId="{5EA75888-4C71-4585-B4BF-052DC67C45F2}" type="presOf" srcId="{FA4C0E3D-A2E7-4609-ADC6-578EB13DED70}" destId="{D6667013-7498-4B20-9E16-8B2BA4CB8617}" srcOrd="0" destOrd="0" presId="urn:microsoft.com/office/officeart/2008/layout/AscendingPictureAccentProcess"/>
    <dgm:cxn modelId="{C8CE80FF-A566-441D-80EC-17307FC1AB7A}" type="presOf" srcId="{80271AFF-AE55-42E9-A0F0-A7EA0587C729}" destId="{711B30BB-832F-4697-AAEA-DA0A8CEF4B0F}" srcOrd="0" destOrd="0" presId="urn:microsoft.com/office/officeart/2008/layout/AscendingPictureAccentProcess"/>
    <dgm:cxn modelId="{BCB9D95A-A467-401F-AFF5-C7C6AEF1BA8C}" type="presParOf" srcId="{711B30BB-832F-4697-AAEA-DA0A8CEF4B0F}" destId="{B447D9E5-F557-4DBF-B2FE-F0A2FC3FD1E3}" srcOrd="0" destOrd="0" presId="urn:microsoft.com/office/officeart/2008/layout/AscendingPictureAccentProcess"/>
    <dgm:cxn modelId="{6FADC194-86A5-4C98-82B3-289165C78D9A}" type="presParOf" srcId="{711B30BB-832F-4697-AAEA-DA0A8CEF4B0F}" destId="{D08C3D54-8E3E-4FD5-83B4-A03958F8A073}" srcOrd="1" destOrd="0" presId="urn:microsoft.com/office/officeart/2008/layout/AscendingPictureAccentProcess"/>
    <dgm:cxn modelId="{E8815635-C01F-47F8-989E-8C808E93D13B}" type="presParOf" srcId="{D08C3D54-8E3E-4FD5-83B4-A03958F8A073}" destId="{D6667013-7498-4B20-9E16-8B2BA4CB8617}"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71AFF-AE55-42E9-A0F0-A7EA0587C729}" type="doc">
      <dgm:prSet loTypeId="urn:microsoft.com/office/officeart/2008/layout/AscendingPictureAccentProcess" loCatId="process" qsTypeId="urn:microsoft.com/office/officeart/2005/8/quickstyle/simple1" qsCatId="simple" csTypeId="urn:microsoft.com/office/officeart/2005/8/colors/accent0_1" csCatId="mainScheme" phldr="1"/>
      <dgm:spPr/>
      <dgm:t>
        <a:bodyPr/>
        <a:lstStyle/>
        <a:p>
          <a:endParaRPr lang="en-GB"/>
        </a:p>
      </dgm:t>
    </dgm:pt>
    <dgm:pt modelId="{A98EE396-2653-4746-9FA8-73A0C577ABA6}">
      <dgm:prSet phldrT="[Text]"/>
      <dgm:spPr/>
      <dgm:t>
        <a:bodyPr/>
        <a:lstStyle/>
        <a:p>
          <a:r>
            <a:rPr lang="en-GB" b="1" dirty="0">
              <a:solidFill>
                <a:schemeClr val="tx2">
                  <a:lumMod val="75000"/>
                </a:schemeClr>
              </a:solidFill>
            </a:rPr>
            <a:t>Old System</a:t>
          </a:r>
        </a:p>
      </dgm:t>
    </dgm:pt>
    <dgm:pt modelId="{1347B958-5BD5-4DF2-BB8F-71A6C8B1D19E}" type="parTrans" cxnId="{0FD3395F-561B-4A71-A41A-4AE592218F51}">
      <dgm:prSet/>
      <dgm:spPr/>
      <dgm:t>
        <a:bodyPr/>
        <a:lstStyle/>
        <a:p>
          <a:endParaRPr lang="en-GB"/>
        </a:p>
      </dgm:t>
    </dgm:pt>
    <dgm:pt modelId="{FA4C0E3D-A2E7-4609-ADC6-578EB13DED70}" type="sibTrans" cxnId="{0FD3395F-561B-4A71-A41A-4AE592218F51}">
      <dgm:prSet/>
      <dgm:spPr/>
      <dgm:t>
        <a:bodyPr/>
        <a:lstStyle/>
        <a:p>
          <a:endParaRPr lang="en-GB"/>
        </a:p>
      </dgm:t>
    </dgm:pt>
    <dgm:pt modelId="{711B30BB-832F-4697-AAEA-DA0A8CEF4B0F}" type="pres">
      <dgm:prSet presAssocID="{80271AFF-AE55-42E9-A0F0-A7EA0587C729}" presName="Name0" presStyleCnt="0">
        <dgm:presLayoutVars>
          <dgm:chMax val="7"/>
          <dgm:chPref val="7"/>
          <dgm:dir/>
        </dgm:presLayoutVars>
      </dgm:prSet>
      <dgm:spPr/>
    </dgm:pt>
    <dgm:pt modelId="{B447D9E5-F557-4DBF-B2FE-F0A2FC3FD1E3}" type="pres">
      <dgm:prSet presAssocID="{A98EE396-2653-4746-9FA8-73A0C577ABA6}" presName="parTx1" presStyleLbl="node1" presStyleIdx="0" presStyleCnt="1"/>
      <dgm:spPr/>
    </dgm:pt>
    <dgm:pt modelId="{D08C3D54-8E3E-4FD5-83B4-A03958F8A073}" type="pres">
      <dgm:prSet presAssocID="{FA4C0E3D-A2E7-4609-ADC6-578EB13DED70}" presName="picture1" presStyleCnt="0"/>
      <dgm:spPr/>
    </dgm:pt>
    <dgm:pt modelId="{D6667013-7498-4B20-9E16-8B2BA4CB8617}" type="pres">
      <dgm:prSet presAssocID="{FA4C0E3D-A2E7-4609-ADC6-578EB13DED70}" presName="imageRepeatNode" presStyleLbl="fgImgPlace1" presStyleIdx="0" presStyleCnt="1"/>
      <dgm:spPr/>
    </dgm:pt>
  </dgm:ptLst>
  <dgm:cxnLst>
    <dgm:cxn modelId="{F9799019-E889-4039-978E-4B2008E4D40A}" type="presOf" srcId="{A98EE396-2653-4746-9FA8-73A0C577ABA6}" destId="{B447D9E5-F557-4DBF-B2FE-F0A2FC3FD1E3}" srcOrd="0" destOrd="0" presId="urn:microsoft.com/office/officeart/2008/layout/AscendingPictureAccentProcess"/>
    <dgm:cxn modelId="{0FD3395F-561B-4A71-A41A-4AE592218F51}" srcId="{80271AFF-AE55-42E9-A0F0-A7EA0587C729}" destId="{A98EE396-2653-4746-9FA8-73A0C577ABA6}" srcOrd="0" destOrd="0" parTransId="{1347B958-5BD5-4DF2-BB8F-71A6C8B1D19E}" sibTransId="{FA4C0E3D-A2E7-4609-ADC6-578EB13DED70}"/>
    <dgm:cxn modelId="{5EA75888-4C71-4585-B4BF-052DC67C45F2}" type="presOf" srcId="{FA4C0E3D-A2E7-4609-ADC6-578EB13DED70}" destId="{D6667013-7498-4B20-9E16-8B2BA4CB8617}" srcOrd="0" destOrd="0" presId="urn:microsoft.com/office/officeart/2008/layout/AscendingPictureAccentProcess"/>
    <dgm:cxn modelId="{C8CE80FF-A566-441D-80EC-17307FC1AB7A}" type="presOf" srcId="{80271AFF-AE55-42E9-A0F0-A7EA0587C729}" destId="{711B30BB-832F-4697-AAEA-DA0A8CEF4B0F}" srcOrd="0" destOrd="0" presId="urn:microsoft.com/office/officeart/2008/layout/AscendingPictureAccentProcess"/>
    <dgm:cxn modelId="{BCB9D95A-A467-401F-AFF5-C7C6AEF1BA8C}" type="presParOf" srcId="{711B30BB-832F-4697-AAEA-DA0A8CEF4B0F}" destId="{B447D9E5-F557-4DBF-B2FE-F0A2FC3FD1E3}" srcOrd="0" destOrd="0" presId="urn:microsoft.com/office/officeart/2008/layout/AscendingPictureAccentProcess"/>
    <dgm:cxn modelId="{6FADC194-86A5-4C98-82B3-289165C78D9A}" type="presParOf" srcId="{711B30BB-832F-4697-AAEA-DA0A8CEF4B0F}" destId="{D08C3D54-8E3E-4FD5-83B4-A03958F8A073}" srcOrd="1" destOrd="0" presId="urn:microsoft.com/office/officeart/2008/layout/AscendingPictureAccentProcess"/>
    <dgm:cxn modelId="{E8815635-C01F-47F8-989E-8C808E93D13B}" type="presParOf" srcId="{D08C3D54-8E3E-4FD5-83B4-A03958F8A073}" destId="{D6667013-7498-4B20-9E16-8B2BA4CB8617}" srcOrd="0" destOrd="0" presId="urn:microsoft.com/office/officeart/2008/layout/AscendingPictureAccent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D2655-A3F7-48CB-A769-3AB2EBB15A76}" type="doc">
      <dgm:prSet loTypeId="urn:microsoft.com/office/officeart/2009/layout/CirclePictureHierarchy" loCatId="hierarchy" qsTypeId="urn:microsoft.com/office/officeart/2005/8/quickstyle/simple1" qsCatId="simple" csTypeId="urn:microsoft.com/office/officeart/2005/8/colors/accent0_1" csCatId="mainScheme" phldr="1"/>
      <dgm:spPr/>
      <dgm:t>
        <a:bodyPr/>
        <a:lstStyle/>
        <a:p>
          <a:endParaRPr lang="en-US"/>
        </a:p>
      </dgm:t>
    </dgm:pt>
    <dgm:pt modelId="{91B6CBA7-7A1E-431F-8C65-30DC6E22B9AD}">
      <dgm:prSet phldrT="[Text]"/>
      <dgm:spPr/>
      <dgm:t>
        <a:bodyPr/>
        <a:lstStyle/>
        <a:p>
          <a:r>
            <a:rPr lang="en-US" dirty="0"/>
            <a:t>Educational Scheme Distribution</a:t>
          </a:r>
        </a:p>
      </dgm:t>
    </dgm:pt>
    <dgm:pt modelId="{790FE5C8-ADFA-411A-AF05-5DD364C78047}" type="parTrans" cxnId="{16E4D675-22CF-4F55-96C9-4A9A4A6AB0AE}">
      <dgm:prSet/>
      <dgm:spPr/>
      <dgm:t>
        <a:bodyPr/>
        <a:lstStyle/>
        <a:p>
          <a:endParaRPr lang="en-US"/>
        </a:p>
      </dgm:t>
    </dgm:pt>
    <dgm:pt modelId="{DCB7351D-2071-4AC4-AF17-187B61F3D725}" type="sibTrans" cxnId="{16E4D675-22CF-4F55-96C9-4A9A4A6AB0AE}">
      <dgm:prSet/>
      <dgm:spPr/>
      <dgm:t>
        <a:bodyPr/>
        <a:lstStyle/>
        <a:p>
          <a:endParaRPr lang="en-US"/>
        </a:p>
      </dgm:t>
    </dgm:pt>
    <dgm:pt modelId="{EA7C3242-2487-48ED-BA9B-8C5E3ACBA899}">
      <dgm:prSet phldrT="[Text]"/>
      <dgm:spPr/>
      <dgm:t>
        <a:bodyPr/>
        <a:lstStyle/>
        <a:p>
          <a:r>
            <a:rPr lang="en-US" dirty="0"/>
            <a:t>‘Donor’ Sample</a:t>
          </a:r>
        </a:p>
      </dgm:t>
    </dgm:pt>
    <dgm:pt modelId="{A494F58E-DBCB-4F45-BFFF-F79C4CE1E2FF}" type="parTrans" cxnId="{D8FE506C-F199-4B0F-B705-7709DD80E116}">
      <dgm:prSet/>
      <dgm:spPr/>
      <dgm:t>
        <a:bodyPr/>
        <a:lstStyle/>
        <a:p>
          <a:endParaRPr lang="en-US"/>
        </a:p>
      </dgm:t>
    </dgm:pt>
    <dgm:pt modelId="{BF613589-C169-4F7F-86B8-5E7585C541BE}" type="sibTrans" cxnId="{D8FE506C-F199-4B0F-B705-7709DD80E116}">
      <dgm:prSet/>
      <dgm:spPr/>
      <dgm:t>
        <a:bodyPr/>
        <a:lstStyle/>
        <a:p>
          <a:endParaRPr lang="en-US"/>
        </a:p>
      </dgm:t>
    </dgm:pt>
    <dgm:pt modelId="{B16B020E-966E-4D82-AD51-5B29FF793279}">
      <dgm:prSet phldrT="[Text]" custT="1"/>
      <dgm:spPr/>
      <dgm:t>
        <a:bodyPr/>
        <a:lstStyle/>
        <a:p>
          <a:r>
            <a:rPr lang="en-US" sz="1100" dirty="0"/>
            <a:t>HLA Typing</a:t>
          </a:r>
        </a:p>
        <a:p>
          <a:r>
            <a:rPr lang="en-US" sz="900" dirty="0">
              <a:solidFill>
                <a:schemeClr val="bg1">
                  <a:lumMod val="50000"/>
                </a:schemeClr>
              </a:solidFill>
            </a:rPr>
            <a:t>(Schemes 4A1 &amp; 4A2)</a:t>
          </a:r>
        </a:p>
      </dgm:t>
    </dgm:pt>
    <dgm:pt modelId="{3026D6A8-2F1A-47D5-B0B0-A9E883C612E0}" type="parTrans" cxnId="{B8405C7C-283F-4E0A-8563-1378B12C6DC5}">
      <dgm:prSet/>
      <dgm:spPr/>
      <dgm:t>
        <a:bodyPr/>
        <a:lstStyle/>
        <a:p>
          <a:endParaRPr lang="en-US"/>
        </a:p>
      </dgm:t>
    </dgm:pt>
    <dgm:pt modelId="{D3A7C5BE-5F00-4292-873E-851097A1FFE0}" type="sibTrans" cxnId="{B8405C7C-283F-4E0A-8563-1378B12C6DC5}">
      <dgm:prSet/>
      <dgm:spPr/>
      <dgm:t>
        <a:bodyPr/>
        <a:lstStyle/>
        <a:p>
          <a:endParaRPr lang="en-US"/>
        </a:p>
      </dgm:t>
    </dgm:pt>
    <dgm:pt modelId="{2455A005-420C-447C-A2FD-197626B9447F}">
      <dgm:prSet phldrT="[Text]" custT="1"/>
      <dgm:spPr/>
      <dgm:t>
        <a:bodyPr/>
        <a:lstStyle/>
        <a:p>
          <a:r>
            <a:rPr lang="en-US" sz="1100" dirty="0" err="1"/>
            <a:t>Crossmatching</a:t>
          </a:r>
          <a:endParaRPr lang="en-US" sz="1100" dirty="0"/>
        </a:p>
        <a:p>
          <a:r>
            <a:rPr lang="en-US" sz="900" dirty="0">
              <a:solidFill>
                <a:schemeClr val="bg1">
                  <a:lumMod val="50000"/>
                </a:schemeClr>
              </a:solidFill>
            </a:rPr>
            <a:t>(Schemes 2A &amp; 2B)</a:t>
          </a:r>
        </a:p>
      </dgm:t>
    </dgm:pt>
    <dgm:pt modelId="{67F78C43-3A29-4770-858D-76921949BB75}" type="parTrans" cxnId="{EA2C4CCD-E90D-421F-BF43-5DF6F5DB5761}">
      <dgm:prSet/>
      <dgm:spPr/>
      <dgm:t>
        <a:bodyPr/>
        <a:lstStyle/>
        <a:p>
          <a:endParaRPr lang="en-US"/>
        </a:p>
      </dgm:t>
    </dgm:pt>
    <dgm:pt modelId="{5D73086E-26E6-4210-BBBF-194B493378FF}" type="sibTrans" cxnId="{EA2C4CCD-E90D-421F-BF43-5DF6F5DB5761}">
      <dgm:prSet/>
      <dgm:spPr/>
      <dgm:t>
        <a:bodyPr/>
        <a:lstStyle/>
        <a:p>
          <a:endParaRPr lang="en-US"/>
        </a:p>
      </dgm:t>
    </dgm:pt>
    <dgm:pt modelId="{C952666D-FB2E-40EC-A562-38EF465AA31C}">
      <dgm:prSet phldrT="[Text]" custT="1"/>
      <dgm:spPr/>
      <dgm:t>
        <a:bodyPr/>
        <a:lstStyle/>
        <a:p>
          <a:r>
            <a:rPr lang="en-US" sz="1400" dirty="0"/>
            <a:t>‘Patient’ Samples</a:t>
          </a:r>
        </a:p>
        <a:p>
          <a:r>
            <a:rPr lang="en-US" sz="900" dirty="0">
              <a:solidFill>
                <a:schemeClr val="bg1">
                  <a:lumMod val="50000"/>
                </a:schemeClr>
              </a:solidFill>
            </a:rPr>
            <a:t>3 x Serum Samples</a:t>
          </a:r>
        </a:p>
      </dgm:t>
    </dgm:pt>
    <dgm:pt modelId="{E34A5342-4D4B-4F8F-A750-B7964305441C}" type="parTrans" cxnId="{A43F4FE8-6A45-4F91-BA2D-7E7AACD67E45}">
      <dgm:prSet/>
      <dgm:spPr/>
      <dgm:t>
        <a:bodyPr/>
        <a:lstStyle/>
        <a:p>
          <a:endParaRPr lang="en-US"/>
        </a:p>
      </dgm:t>
    </dgm:pt>
    <dgm:pt modelId="{AC4AAC86-D647-4E61-8856-A5C7C47F9214}" type="sibTrans" cxnId="{A43F4FE8-6A45-4F91-BA2D-7E7AACD67E45}">
      <dgm:prSet/>
      <dgm:spPr/>
      <dgm:t>
        <a:bodyPr/>
        <a:lstStyle/>
        <a:p>
          <a:endParaRPr lang="en-US"/>
        </a:p>
      </dgm:t>
    </dgm:pt>
    <dgm:pt modelId="{2913D71A-176D-48D3-AA51-953814AED442}">
      <dgm:prSet phldrT="[Text]" custT="1"/>
      <dgm:spPr/>
      <dgm:t>
        <a:bodyPr/>
        <a:lstStyle/>
        <a:p>
          <a:r>
            <a:rPr lang="en-US" sz="1100" dirty="0"/>
            <a:t>Antibody Detection / Specification</a:t>
          </a:r>
        </a:p>
        <a:p>
          <a:r>
            <a:rPr lang="en-US" sz="900" dirty="0">
              <a:solidFill>
                <a:schemeClr val="bg1">
                  <a:lumMod val="50000"/>
                </a:schemeClr>
              </a:solidFill>
            </a:rPr>
            <a:t>(Schemes 3 &amp; 6)</a:t>
          </a:r>
        </a:p>
      </dgm:t>
    </dgm:pt>
    <dgm:pt modelId="{BAB06994-CB5A-49BB-B3DB-851F026124DD}" type="parTrans" cxnId="{816C0C56-FB45-45F4-8908-85FD73AAB545}">
      <dgm:prSet/>
      <dgm:spPr/>
      <dgm:t>
        <a:bodyPr/>
        <a:lstStyle/>
        <a:p>
          <a:endParaRPr lang="en-US"/>
        </a:p>
      </dgm:t>
    </dgm:pt>
    <dgm:pt modelId="{CC742324-CDF4-40F4-BB52-524F0611F1AE}" type="sibTrans" cxnId="{816C0C56-FB45-45F4-8908-85FD73AAB545}">
      <dgm:prSet/>
      <dgm:spPr/>
      <dgm:t>
        <a:bodyPr/>
        <a:lstStyle/>
        <a:p>
          <a:endParaRPr lang="en-US"/>
        </a:p>
      </dgm:t>
    </dgm:pt>
    <dgm:pt modelId="{BF7AD89B-4140-4C8C-9944-A9F5ACF351E0}" type="pres">
      <dgm:prSet presAssocID="{89CD2655-A3F7-48CB-A769-3AB2EBB15A76}" presName="hierChild1" presStyleCnt="0">
        <dgm:presLayoutVars>
          <dgm:chPref val="1"/>
          <dgm:dir/>
          <dgm:animOne val="branch"/>
          <dgm:animLvl val="lvl"/>
          <dgm:resizeHandles/>
        </dgm:presLayoutVars>
      </dgm:prSet>
      <dgm:spPr/>
    </dgm:pt>
    <dgm:pt modelId="{AA48F593-F785-4F11-9F3C-0197A4E9F4AF}" type="pres">
      <dgm:prSet presAssocID="{91B6CBA7-7A1E-431F-8C65-30DC6E22B9AD}" presName="hierRoot1" presStyleCnt="0"/>
      <dgm:spPr/>
    </dgm:pt>
    <dgm:pt modelId="{DE90DD08-2E26-4FA4-9119-BC727E246AFD}" type="pres">
      <dgm:prSet presAssocID="{91B6CBA7-7A1E-431F-8C65-30DC6E22B9AD}" presName="composite" presStyleCnt="0"/>
      <dgm:spPr/>
    </dgm:pt>
    <dgm:pt modelId="{FE7DE114-6243-4C82-B700-23436D6C2735}" type="pres">
      <dgm:prSet presAssocID="{91B6CBA7-7A1E-431F-8C65-30DC6E22B9AD}"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C7CF9FA5-1B73-41DD-BA32-1AFAF24444C1}" type="pres">
      <dgm:prSet presAssocID="{91B6CBA7-7A1E-431F-8C65-30DC6E22B9AD}" presName="text" presStyleLbl="revTx" presStyleIdx="0" presStyleCnt="6">
        <dgm:presLayoutVars>
          <dgm:chPref val="3"/>
        </dgm:presLayoutVars>
      </dgm:prSet>
      <dgm:spPr/>
    </dgm:pt>
    <dgm:pt modelId="{76242D28-9E6B-4543-810B-B61F087C5FCA}" type="pres">
      <dgm:prSet presAssocID="{91B6CBA7-7A1E-431F-8C65-30DC6E22B9AD}" presName="hierChild2" presStyleCnt="0"/>
      <dgm:spPr/>
    </dgm:pt>
    <dgm:pt modelId="{AED34186-8D05-4CE8-8AF1-493BFF2BE478}" type="pres">
      <dgm:prSet presAssocID="{A494F58E-DBCB-4F45-BFFF-F79C4CE1E2FF}" presName="Name10" presStyleLbl="parChTrans1D2" presStyleIdx="0" presStyleCnt="2"/>
      <dgm:spPr/>
    </dgm:pt>
    <dgm:pt modelId="{80265D80-ABED-4E5F-A193-E30D5C88FEA7}" type="pres">
      <dgm:prSet presAssocID="{EA7C3242-2487-48ED-BA9B-8C5E3ACBA899}" presName="hierRoot2" presStyleCnt="0"/>
      <dgm:spPr/>
    </dgm:pt>
    <dgm:pt modelId="{A7313593-ADDD-4B52-9055-6E746280D2FF}" type="pres">
      <dgm:prSet presAssocID="{EA7C3242-2487-48ED-BA9B-8C5E3ACBA899}" presName="composite2" presStyleCnt="0"/>
      <dgm:spPr/>
    </dgm:pt>
    <dgm:pt modelId="{C4191EEA-1F34-4DBB-972A-DC76F195C5B0}" type="pres">
      <dgm:prSet presAssocID="{EA7C3242-2487-48ED-BA9B-8C5E3ACBA899}" presName="image2" presStyleLbl="node2"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 modelId="{B21F2C74-FA18-4678-903A-A649F5B5277E}" type="pres">
      <dgm:prSet presAssocID="{EA7C3242-2487-48ED-BA9B-8C5E3ACBA899}" presName="text2" presStyleLbl="revTx" presStyleIdx="1" presStyleCnt="6">
        <dgm:presLayoutVars>
          <dgm:chPref val="3"/>
        </dgm:presLayoutVars>
      </dgm:prSet>
      <dgm:spPr/>
    </dgm:pt>
    <dgm:pt modelId="{6EA1C31A-3CC9-4B0F-9983-7ED80951530C}" type="pres">
      <dgm:prSet presAssocID="{EA7C3242-2487-48ED-BA9B-8C5E3ACBA899}" presName="hierChild3" presStyleCnt="0"/>
      <dgm:spPr/>
    </dgm:pt>
    <dgm:pt modelId="{922CDEC2-0CE6-456B-B5F9-64330EBA7111}" type="pres">
      <dgm:prSet presAssocID="{3026D6A8-2F1A-47D5-B0B0-A9E883C612E0}" presName="Name17" presStyleLbl="parChTrans1D3" presStyleIdx="0" presStyleCnt="3"/>
      <dgm:spPr/>
    </dgm:pt>
    <dgm:pt modelId="{31C61280-8568-4A6C-8DB8-B8F6C3CECA7F}" type="pres">
      <dgm:prSet presAssocID="{B16B020E-966E-4D82-AD51-5B29FF793279}" presName="hierRoot3" presStyleCnt="0"/>
      <dgm:spPr/>
    </dgm:pt>
    <dgm:pt modelId="{B9C8B85E-D0E6-403A-B288-DD25611C6A75}" type="pres">
      <dgm:prSet presAssocID="{B16B020E-966E-4D82-AD51-5B29FF793279}" presName="composite3" presStyleCnt="0"/>
      <dgm:spPr/>
    </dgm:pt>
    <dgm:pt modelId="{7FD1BD54-EC93-445B-9FFB-FEA95A37E3F7}" type="pres">
      <dgm:prSet presAssocID="{B16B020E-966E-4D82-AD51-5B29FF793279}" presName="image3" presStyleLbl="node3" presStyleIdx="0"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0E43A1D1-1BCE-4C2F-80B4-C9C7C3077192}" type="pres">
      <dgm:prSet presAssocID="{B16B020E-966E-4D82-AD51-5B29FF793279}" presName="text3" presStyleLbl="revTx" presStyleIdx="2" presStyleCnt="6" custScaleX="137827" custLinFactNeighborX="20052" custLinFactNeighborY="-2181">
        <dgm:presLayoutVars>
          <dgm:chPref val="3"/>
        </dgm:presLayoutVars>
      </dgm:prSet>
      <dgm:spPr/>
    </dgm:pt>
    <dgm:pt modelId="{5CA924EC-3142-42D5-8820-149494788AD1}" type="pres">
      <dgm:prSet presAssocID="{B16B020E-966E-4D82-AD51-5B29FF793279}" presName="hierChild4" presStyleCnt="0"/>
      <dgm:spPr/>
    </dgm:pt>
    <dgm:pt modelId="{E6A655D2-C012-4B86-BA8F-E94040EA95C5}" type="pres">
      <dgm:prSet presAssocID="{67F78C43-3A29-4770-858D-76921949BB75}" presName="Name17" presStyleLbl="parChTrans1D3" presStyleIdx="1" presStyleCnt="3"/>
      <dgm:spPr/>
    </dgm:pt>
    <dgm:pt modelId="{DA336C81-E62F-4592-833D-AB91A2780328}" type="pres">
      <dgm:prSet presAssocID="{2455A005-420C-447C-A2FD-197626B9447F}" presName="hierRoot3" presStyleCnt="0"/>
      <dgm:spPr/>
    </dgm:pt>
    <dgm:pt modelId="{FD705AA9-E0F1-40CE-8614-9CCCC3BA8F3D}" type="pres">
      <dgm:prSet presAssocID="{2455A005-420C-447C-A2FD-197626B9447F}" presName="composite3" presStyleCnt="0"/>
      <dgm:spPr/>
    </dgm:pt>
    <dgm:pt modelId="{A0DB6824-9590-4358-8991-0A63DD28E573}" type="pres">
      <dgm:prSet presAssocID="{2455A005-420C-447C-A2FD-197626B9447F}" presName="image3" presStyleLbl="node3" presStyleIdx="1"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2F123528-D740-4B9B-AD73-3D49ADE6B30C}" type="pres">
      <dgm:prSet presAssocID="{2455A005-420C-447C-A2FD-197626B9447F}" presName="text3" presStyleLbl="revTx" presStyleIdx="3" presStyleCnt="6">
        <dgm:presLayoutVars>
          <dgm:chPref val="3"/>
        </dgm:presLayoutVars>
      </dgm:prSet>
      <dgm:spPr/>
    </dgm:pt>
    <dgm:pt modelId="{1FCCB1E2-2FFB-4E0E-8CF4-213EDB8B902B}" type="pres">
      <dgm:prSet presAssocID="{2455A005-420C-447C-A2FD-197626B9447F}" presName="hierChild4" presStyleCnt="0"/>
      <dgm:spPr/>
    </dgm:pt>
    <dgm:pt modelId="{000A1112-8AE0-4B01-B1EC-631046D8D4FD}" type="pres">
      <dgm:prSet presAssocID="{E34A5342-4D4B-4F8F-A750-B7964305441C}" presName="Name10" presStyleLbl="parChTrans1D2" presStyleIdx="1" presStyleCnt="2"/>
      <dgm:spPr/>
    </dgm:pt>
    <dgm:pt modelId="{C8EF0D3E-821B-48AA-9CDF-6C7AB062A3FB}" type="pres">
      <dgm:prSet presAssocID="{C952666D-FB2E-40EC-A562-38EF465AA31C}" presName="hierRoot2" presStyleCnt="0"/>
      <dgm:spPr/>
    </dgm:pt>
    <dgm:pt modelId="{9931BCDF-A93E-450B-8B38-B4A3645483D4}" type="pres">
      <dgm:prSet presAssocID="{C952666D-FB2E-40EC-A562-38EF465AA31C}" presName="composite2" presStyleCnt="0"/>
      <dgm:spPr/>
    </dgm:pt>
    <dgm:pt modelId="{C47327D8-A2CF-4E11-A896-68D4316F5AFE}" type="pres">
      <dgm:prSet presAssocID="{C952666D-FB2E-40EC-A562-38EF465AA31C}" presName="image2" presStyleLbl="node2" presStyleIdx="1" presStyleCnt="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AB80A028-6983-47D2-A191-A30643869B6A}" type="pres">
      <dgm:prSet presAssocID="{C952666D-FB2E-40EC-A562-38EF465AA31C}" presName="text2" presStyleLbl="revTx" presStyleIdx="4" presStyleCnt="6">
        <dgm:presLayoutVars>
          <dgm:chPref val="3"/>
        </dgm:presLayoutVars>
      </dgm:prSet>
      <dgm:spPr/>
    </dgm:pt>
    <dgm:pt modelId="{7454E9AD-4A15-46BE-8E98-6CB58ED2A484}" type="pres">
      <dgm:prSet presAssocID="{C952666D-FB2E-40EC-A562-38EF465AA31C}" presName="hierChild3" presStyleCnt="0"/>
      <dgm:spPr/>
    </dgm:pt>
    <dgm:pt modelId="{ED806ADF-AFAD-4DBA-AE4C-2AA6297A4F8D}" type="pres">
      <dgm:prSet presAssocID="{BAB06994-CB5A-49BB-B3DB-851F026124DD}" presName="Name17" presStyleLbl="parChTrans1D3" presStyleIdx="2" presStyleCnt="3"/>
      <dgm:spPr/>
    </dgm:pt>
    <dgm:pt modelId="{90D85B71-8DAF-4030-93C2-AA126223CCCF}" type="pres">
      <dgm:prSet presAssocID="{2913D71A-176D-48D3-AA51-953814AED442}" presName="hierRoot3" presStyleCnt="0"/>
      <dgm:spPr/>
    </dgm:pt>
    <dgm:pt modelId="{8CC74F6D-CF1F-4C95-9681-A6172D7679F3}" type="pres">
      <dgm:prSet presAssocID="{2913D71A-176D-48D3-AA51-953814AED442}" presName="composite3" presStyleCnt="0"/>
      <dgm:spPr/>
    </dgm:pt>
    <dgm:pt modelId="{B72E84BF-1517-48A0-9BF6-9A80A28AB5F7}" type="pres">
      <dgm:prSet presAssocID="{2913D71A-176D-48D3-AA51-953814AED442}" presName="image3" presStyleLbl="node3" presStyleIdx="2" presStyleCnt="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dgm:spPr>
    </dgm:pt>
    <dgm:pt modelId="{5729A91B-E736-4F92-B67D-ED20EE4F464C}" type="pres">
      <dgm:prSet presAssocID="{2913D71A-176D-48D3-AA51-953814AED442}" presName="text3" presStyleLbl="revTx" presStyleIdx="5" presStyleCnt="6">
        <dgm:presLayoutVars>
          <dgm:chPref val="3"/>
        </dgm:presLayoutVars>
      </dgm:prSet>
      <dgm:spPr/>
    </dgm:pt>
    <dgm:pt modelId="{EC068CF9-B9D6-4A9F-BCE0-54853245A094}" type="pres">
      <dgm:prSet presAssocID="{2913D71A-176D-48D3-AA51-953814AED442}" presName="hierChild4" presStyleCnt="0"/>
      <dgm:spPr/>
    </dgm:pt>
  </dgm:ptLst>
  <dgm:cxnLst>
    <dgm:cxn modelId="{7349CD0C-F990-4461-81A2-7E4144087569}" type="presOf" srcId="{A494F58E-DBCB-4F45-BFFF-F79C4CE1E2FF}" destId="{AED34186-8D05-4CE8-8AF1-493BFF2BE478}" srcOrd="0" destOrd="0" presId="urn:microsoft.com/office/officeart/2009/layout/CirclePictureHierarchy"/>
    <dgm:cxn modelId="{0B5F2B0F-CB69-4E16-856E-EEE2B50EC9EE}" type="presOf" srcId="{2455A005-420C-447C-A2FD-197626B9447F}" destId="{2F123528-D740-4B9B-AD73-3D49ADE6B30C}" srcOrd="0" destOrd="0" presId="urn:microsoft.com/office/officeart/2009/layout/CirclePictureHierarchy"/>
    <dgm:cxn modelId="{1635BB19-8EDD-4444-B2BC-FB863E29CFA1}" type="presOf" srcId="{E34A5342-4D4B-4F8F-A750-B7964305441C}" destId="{000A1112-8AE0-4B01-B1EC-631046D8D4FD}" srcOrd="0" destOrd="0" presId="urn:microsoft.com/office/officeart/2009/layout/CirclePictureHierarchy"/>
    <dgm:cxn modelId="{B9AB6E31-8D44-4CF4-95DB-46E5694E2080}" type="presOf" srcId="{91B6CBA7-7A1E-431F-8C65-30DC6E22B9AD}" destId="{C7CF9FA5-1B73-41DD-BA32-1AFAF24444C1}" srcOrd="0" destOrd="0" presId="urn:microsoft.com/office/officeart/2009/layout/CirclePictureHierarchy"/>
    <dgm:cxn modelId="{907F063A-4014-4356-8B7A-D74422CBBA33}" type="presOf" srcId="{3026D6A8-2F1A-47D5-B0B0-A9E883C612E0}" destId="{922CDEC2-0CE6-456B-B5F9-64330EBA7111}" srcOrd="0" destOrd="0" presId="urn:microsoft.com/office/officeart/2009/layout/CirclePictureHierarchy"/>
    <dgm:cxn modelId="{AECCAA3A-4C91-4500-A3F3-8DD35ABEACAC}" type="presOf" srcId="{67F78C43-3A29-4770-858D-76921949BB75}" destId="{E6A655D2-C012-4B86-BA8F-E94040EA95C5}" srcOrd="0" destOrd="0" presId="urn:microsoft.com/office/officeart/2009/layout/CirclePictureHierarchy"/>
    <dgm:cxn modelId="{7AA85960-A873-4E7B-8CA9-DD00692B5C59}" type="presOf" srcId="{BAB06994-CB5A-49BB-B3DB-851F026124DD}" destId="{ED806ADF-AFAD-4DBA-AE4C-2AA6297A4F8D}" srcOrd="0" destOrd="0" presId="urn:microsoft.com/office/officeart/2009/layout/CirclePictureHierarchy"/>
    <dgm:cxn modelId="{C3556C66-B073-40CC-9A83-6CF35BEB1AC9}" type="presOf" srcId="{C952666D-FB2E-40EC-A562-38EF465AA31C}" destId="{AB80A028-6983-47D2-A191-A30643869B6A}" srcOrd="0" destOrd="0" presId="urn:microsoft.com/office/officeart/2009/layout/CirclePictureHierarchy"/>
    <dgm:cxn modelId="{D8FE506C-F199-4B0F-B705-7709DD80E116}" srcId="{91B6CBA7-7A1E-431F-8C65-30DC6E22B9AD}" destId="{EA7C3242-2487-48ED-BA9B-8C5E3ACBA899}" srcOrd="0" destOrd="0" parTransId="{A494F58E-DBCB-4F45-BFFF-F79C4CE1E2FF}" sibTransId="{BF613589-C169-4F7F-86B8-5E7585C541BE}"/>
    <dgm:cxn modelId="{16E4D675-22CF-4F55-96C9-4A9A4A6AB0AE}" srcId="{89CD2655-A3F7-48CB-A769-3AB2EBB15A76}" destId="{91B6CBA7-7A1E-431F-8C65-30DC6E22B9AD}" srcOrd="0" destOrd="0" parTransId="{790FE5C8-ADFA-411A-AF05-5DD364C78047}" sibTransId="{DCB7351D-2071-4AC4-AF17-187B61F3D725}"/>
    <dgm:cxn modelId="{816C0C56-FB45-45F4-8908-85FD73AAB545}" srcId="{C952666D-FB2E-40EC-A562-38EF465AA31C}" destId="{2913D71A-176D-48D3-AA51-953814AED442}" srcOrd="0" destOrd="0" parTransId="{BAB06994-CB5A-49BB-B3DB-851F026124DD}" sibTransId="{CC742324-CDF4-40F4-BB52-524F0611F1AE}"/>
    <dgm:cxn modelId="{B8405C7C-283F-4E0A-8563-1378B12C6DC5}" srcId="{EA7C3242-2487-48ED-BA9B-8C5E3ACBA899}" destId="{B16B020E-966E-4D82-AD51-5B29FF793279}" srcOrd="0" destOrd="0" parTransId="{3026D6A8-2F1A-47D5-B0B0-A9E883C612E0}" sibTransId="{D3A7C5BE-5F00-4292-873E-851097A1FFE0}"/>
    <dgm:cxn modelId="{CE8D8A9A-C4C8-4641-9907-7D97E37829E7}" type="presOf" srcId="{2913D71A-176D-48D3-AA51-953814AED442}" destId="{5729A91B-E736-4F92-B67D-ED20EE4F464C}" srcOrd="0" destOrd="0" presId="urn:microsoft.com/office/officeart/2009/layout/CirclePictureHierarchy"/>
    <dgm:cxn modelId="{ADEF1CA0-FFE9-4EEE-8881-570CCD174B88}" type="presOf" srcId="{89CD2655-A3F7-48CB-A769-3AB2EBB15A76}" destId="{BF7AD89B-4140-4C8C-9944-A9F5ACF351E0}" srcOrd="0" destOrd="0" presId="urn:microsoft.com/office/officeart/2009/layout/CirclePictureHierarchy"/>
    <dgm:cxn modelId="{4C6F74BC-5E72-4B53-91B9-3AFFC96F3EFD}" type="presOf" srcId="{EA7C3242-2487-48ED-BA9B-8C5E3ACBA899}" destId="{B21F2C74-FA18-4678-903A-A649F5B5277E}" srcOrd="0" destOrd="0" presId="urn:microsoft.com/office/officeart/2009/layout/CirclePictureHierarchy"/>
    <dgm:cxn modelId="{EA2C4CCD-E90D-421F-BF43-5DF6F5DB5761}" srcId="{EA7C3242-2487-48ED-BA9B-8C5E3ACBA899}" destId="{2455A005-420C-447C-A2FD-197626B9447F}" srcOrd="1" destOrd="0" parTransId="{67F78C43-3A29-4770-858D-76921949BB75}" sibTransId="{5D73086E-26E6-4210-BBBF-194B493378FF}"/>
    <dgm:cxn modelId="{A43F4FE8-6A45-4F91-BA2D-7E7AACD67E45}" srcId="{91B6CBA7-7A1E-431F-8C65-30DC6E22B9AD}" destId="{C952666D-FB2E-40EC-A562-38EF465AA31C}" srcOrd="1" destOrd="0" parTransId="{E34A5342-4D4B-4F8F-A750-B7964305441C}" sibTransId="{AC4AAC86-D647-4E61-8856-A5C7C47F9214}"/>
    <dgm:cxn modelId="{1C4685F5-4E34-4206-B132-6BE54FF28487}" type="presOf" srcId="{B16B020E-966E-4D82-AD51-5B29FF793279}" destId="{0E43A1D1-1BCE-4C2F-80B4-C9C7C3077192}" srcOrd="0" destOrd="0" presId="urn:microsoft.com/office/officeart/2009/layout/CirclePictureHierarchy"/>
    <dgm:cxn modelId="{F600E683-669F-4288-9F30-A74A7048A45F}" type="presParOf" srcId="{BF7AD89B-4140-4C8C-9944-A9F5ACF351E0}" destId="{AA48F593-F785-4F11-9F3C-0197A4E9F4AF}" srcOrd="0" destOrd="0" presId="urn:microsoft.com/office/officeart/2009/layout/CirclePictureHierarchy"/>
    <dgm:cxn modelId="{3AD7BE0A-0595-410F-8709-EB50DB65D7E2}" type="presParOf" srcId="{AA48F593-F785-4F11-9F3C-0197A4E9F4AF}" destId="{DE90DD08-2E26-4FA4-9119-BC727E246AFD}" srcOrd="0" destOrd="0" presId="urn:microsoft.com/office/officeart/2009/layout/CirclePictureHierarchy"/>
    <dgm:cxn modelId="{096D2D9D-BDBD-423D-8242-4D958E99959C}" type="presParOf" srcId="{DE90DD08-2E26-4FA4-9119-BC727E246AFD}" destId="{FE7DE114-6243-4C82-B700-23436D6C2735}" srcOrd="0" destOrd="0" presId="urn:microsoft.com/office/officeart/2009/layout/CirclePictureHierarchy"/>
    <dgm:cxn modelId="{4A42DB73-99A4-4494-8544-64A2556F1864}" type="presParOf" srcId="{DE90DD08-2E26-4FA4-9119-BC727E246AFD}" destId="{C7CF9FA5-1B73-41DD-BA32-1AFAF24444C1}" srcOrd="1" destOrd="0" presId="urn:microsoft.com/office/officeart/2009/layout/CirclePictureHierarchy"/>
    <dgm:cxn modelId="{2253D988-24B6-4663-A1E6-4C0DBFA57EE5}" type="presParOf" srcId="{AA48F593-F785-4F11-9F3C-0197A4E9F4AF}" destId="{76242D28-9E6B-4543-810B-B61F087C5FCA}" srcOrd="1" destOrd="0" presId="urn:microsoft.com/office/officeart/2009/layout/CirclePictureHierarchy"/>
    <dgm:cxn modelId="{B191B9D0-AE72-43F5-8155-6FE31B1DE70D}" type="presParOf" srcId="{76242D28-9E6B-4543-810B-B61F087C5FCA}" destId="{AED34186-8D05-4CE8-8AF1-493BFF2BE478}" srcOrd="0" destOrd="0" presId="urn:microsoft.com/office/officeart/2009/layout/CirclePictureHierarchy"/>
    <dgm:cxn modelId="{D90409B0-CAB0-4D65-AE80-B4C28213AA71}" type="presParOf" srcId="{76242D28-9E6B-4543-810B-B61F087C5FCA}" destId="{80265D80-ABED-4E5F-A193-E30D5C88FEA7}" srcOrd="1" destOrd="0" presId="urn:microsoft.com/office/officeart/2009/layout/CirclePictureHierarchy"/>
    <dgm:cxn modelId="{7AE196A4-BB68-42E4-9278-0A6B12E909FF}" type="presParOf" srcId="{80265D80-ABED-4E5F-A193-E30D5C88FEA7}" destId="{A7313593-ADDD-4B52-9055-6E746280D2FF}" srcOrd="0" destOrd="0" presId="urn:microsoft.com/office/officeart/2009/layout/CirclePictureHierarchy"/>
    <dgm:cxn modelId="{2D94AF54-94F2-4D91-8FC3-F91FEDD09C19}" type="presParOf" srcId="{A7313593-ADDD-4B52-9055-6E746280D2FF}" destId="{C4191EEA-1F34-4DBB-972A-DC76F195C5B0}" srcOrd="0" destOrd="0" presId="urn:microsoft.com/office/officeart/2009/layout/CirclePictureHierarchy"/>
    <dgm:cxn modelId="{3CAB8C3C-75E8-473A-B019-4181C69739FA}" type="presParOf" srcId="{A7313593-ADDD-4B52-9055-6E746280D2FF}" destId="{B21F2C74-FA18-4678-903A-A649F5B5277E}" srcOrd="1" destOrd="0" presId="urn:microsoft.com/office/officeart/2009/layout/CirclePictureHierarchy"/>
    <dgm:cxn modelId="{9B8F0332-B3AF-4074-A71C-5BB0FC423B4D}" type="presParOf" srcId="{80265D80-ABED-4E5F-A193-E30D5C88FEA7}" destId="{6EA1C31A-3CC9-4B0F-9983-7ED80951530C}" srcOrd="1" destOrd="0" presId="urn:microsoft.com/office/officeart/2009/layout/CirclePictureHierarchy"/>
    <dgm:cxn modelId="{0E230429-5DFB-479A-AFB0-4BBE79D85423}" type="presParOf" srcId="{6EA1C31A-3CC9-4B0F-9983-7ED80951530C}" destId="{922CDEC2-0CE6-456B-B5F9-64330EBA7111}" srcOrd="0" destOrd="0" presId="urn:microsoft.com/office/officeart/2009/layout/CirclePictureHierarchy"/>
    <dgm:cxn modelId="{815298AC-D2F1-4CBF-85A5-C8DE35E6B3AD}" type="presParOf" srcId="{6EA1C31A-3CC9-4B0F-9983-7ED80951530C}" destId="{31C61280-8568-4A6C-8DB8-B8F6C3CECA7F}" srcOrd="1" destOrd="0" presId="urn:microsoft.com/office/officeart/2009/layout/CirclePictureHierarchy"/>
    <dgm:cxn modelId="{2FD73683-12BC-4676-83D9-00559BC0C98F}" type="presParOf" srcId="{31C61280-8568-4A6C-8DB8-B8F6C3CECA7F}" destId="{B9C8B85E-D0E6-403A-B288-DD25611C6A75}" srcOrd="0" destOrd="0" presId="urn:microsoft.com/office/officeart/2009/layout/CirclePictureHierarchy"/>
    <dgm:cxn modelId="{6A07E9FC-6D90-4469-AEA0-96648736E6C9}" type="presParOf" srcId="{B9C8B85E-D0E6-403A-B288-DD25611C6A75}" destId="{7FD1BD54-EC93-445B-9FFB-FEA95A37E3F7}" srcOrd="0" destOrd="0" presId="urn:microsoft.com/office/officeart/2009/layout/CirclePictureHierarchy"/>
    <dgm:cxn modelId="{B5F60A7F-1913-4537-AC32-614FA207052A}" type="presParOf" srcId="{B9C8B85E-D0E6-403A-B288-DD25611C6A75}" destId="{0E43A1D1-1BCE-4C2F-80B4-C9C7C3077192}" srcOrd="1" destOrd="0" presId="urn:microsoft.com/office/officeart/2009/layout/CirclePictureHierarchy"/>
    <dgm:cxn modelId="{B3AE2104-591E-4E3D-850E-11D6DF034230}" type="presParOf" srcId="{31C61280-8568-4A6C-8DB8-B8F6C3CECA7F}" destId="{5CA924EC-3142-42D5-8820-149494788AD1}" srcOrd="1" destOrd="0" presId="urn:microsoft.com/office/officeart/2009/layout/CirclePictureHierarchy"/>
    <dgm:cxn modelId="{D1FB0B79-D228-47AF-A31C-0EAB20300BAA}" type="presParOf" srcId="{6EA1C31A-3CC9-4B0F-9983-7ED80951530C}" destId="{E6A655D2-C012-4B86-BA8F-E94040EA95C5}" srcOrd="2" destOrd="0" presId="urn:microsoft.com/office/officeart/2009/layout/CirclePictureHierarchy"/>
    <dgm:cxn modelId="{0DCE5A93-2F4A-4EB2-99FB-A332FBD4E4F1}" type="presParOf" srcId="{6EA1C31A-3CC9-4B0F-9983-7ED80951530C}" destId="{DA336C81-E62F-4592-833D-AB91A2780328}" srcOrd="3" destOrd="0" presId="urn:microsoft.com/office/officeart/2009/layout/CirclePictureHierarchy"/>
    <dgm:cxn modelId="{5BE2D1ED-42B6-4517-9072-BF914F701841}" type="presParOf" srcId="{DA336C81-E62F-4592-833D-AB91A2780328}" destId="{FD705AA9-E0F1-40CE-8614-9CCCC3BA8F3D}" srcOrd="0" destOrd="0" presId="urn:microsoft.com/office/officeart/2009/layout/CirclePictureHierarchy"/>
    <dgm:cxn modelId="{DDF6CC6D-B813-4D2B-9013-9882213827B5}" type="presParOf" srcId="{FD705AA9-E0F1-40CE-8614-9CCCC3BA8F3D}" destId="{A0DB6824-9590-4358-8991-0A63DD28E573}" srcOrd="0" destOrd="0" presId="urn:microsoft.com/office/officeart/2009/layout/CirclePictureHierarchy"/>
    <dgm:cxn modelId="{E127B7E7-F338-4D5B-AE53-006373C6616C}" type="presParOf" srcId="{FD705AA9-E0F1-40CE-8614-9CCCC3BA8F3D}" destId="{2F123528-D740-4B9B-AD73-3D49ADE6B30C}" srcOrd="1" destOrd="0" presId="urn:microsoft.com/office/officeart/2009/layout/CirclePictureHierarchy"/>
    <dgm:cxn modelId="{51A82C3D-CDF9-41A8-92C3-90441EA7304E}" type="presParOf" srcId="{DA336C81-E62F-4592-833D-AB91A2780328}" destId="{1FCCB1E2-2FFB-4E0E-8CF4-213EDB8B902B}" srcOrd="1" destOrd="0" presId="urn:microsoft.com/office/officeart/2009/layout/CirclePictureHierarchy"/>
    <dgm:cxn modelId="{C50E51E4-3C57-4D89-890F-AEC20AB1CA37}" type="presParOf" srcId="{76242D28-9E6B-4543-810B-B61F087C5FCA}" destId="{000A1112-8AE0-4B01-B1EC-631046D8D4FD}" srcOrd="2" destOrd="0" presId="urn:microsoft.com/office/officeart/2009/layout/CirclePictureHierarchy"/>
    <dgm:cxn modelId="{B200DF64-AF55-4683-AAED-BE6AB4EE8659}" type="presParOf" srcId="{76242D28-9E6B-4543-810B-B61F087C5FCA}" destId="{C8EF0D3E-821B-48AA-9CDF-6C7AB062A3FB}" srcOrd="3" destOrd="0" presId="urn:microsoft.com/office/officeart/2009/layout/CirclePictureHierarchy"/>
    <dgm:cxn modelId="{222C920D-B7BF-40A0-9FEE-7B340A457B96}" type="presParOf" srcId="{C8EF0D3E-821B-48AA-9CDF-6C7AB062A3FB}" destId="{9931BCDF-A93E-450B-8B38-B4A3645483D4}" srcOrd="0" destOrd="0" presId="urn:microsoft.com/office/officeart/2009/layout/CirclePictureHierarchy"/>
    <dgm:cxn modelId="{1801C386-C3B9-4D4C-9080-E05A86EEA96A}" type="presParOf" srcId="{9931BCDF-A93E-450B-8B38-B4A3645483D4}" destId="{C47327D8-A2CF-4E11-A896-68D4316F5AFE}" srcOrd="0" destOrd="0" presId="urn:microsoft.com/office/officeart/2009/layout/CirclePictureHierarchy"/>
    <dgm:cxn modelId="{609E250D-B020-4DD5-8024-E57EFE3FF4B8}" type="presParOf" srcId="{9931BCDF-A93E-450B-8B38-B4A3645483D4}" destId="{AB80A028-6983-47D2-A191-A30643869B6A}" srcOrd="1" destOrd="0" presId="urn:microsoft.com/office/officeart/2009/layout/CirclePictureHierarchy"/>
    <dgm:cxn modelId="{C0BFCD65-D217-4985-95A4-8D30EC72CF94}" type="presParOf" srcId="{C8EF0D3E-821B-48AA-9CDF-6C7AB062A3FB}" destId="{7454E9AD-4A15-46BE-8E98-6CB58ED2A484}" srcOrd="1" destOrd="0" presId="urn:microsoft.com/office/officeart/2009/layout/CirclePictureHierarchy"/>
    <dgm:cxn modelId="{DCF2AAAC-EA54-418F-9378-228885F6F951}" type="presParOf" srcId="{7454E9AD-4A15-46BE-8E98-6CB58ED2A484}" destId="{ED806ADF-AFAD-4DBA-AE4C-2AA6297A4F8D}" srcOrd="0" destOrd="0" presId="urn:microsoft.com/office/officeart/2009/layout/CirclePictureHierarchy"/>
    <dgm:cxn modelId="{2F4A96A5-989D-4044-B252-810B635B9CC8}" type="presParOf" srcId="{7454E9AD-4A15-46BE-8E98-6CB58ED2A484}" destId="{90D85B71-8DAF-4030-93C2-AA126223CCCF}" srcOrd="1" destOrd="0" presId="urn:microsoft.com/office/officeart/2009/layout/CirclePictureHierarchy"/>
    <dgm:cxn modelId="{6D520606-80BF-4196-BFF3-ABEA780BF96E}" type="presParOf" srcId="{90D85B71-8DAF-4030-93C2-AA126223CCCF}" destId="{8CC74F6D-CF1F-4C95-9681-A6172D7679F3}" srcOrd="0" destOrd="0" presId="urn:microsoft.com/office/officeart/2009/layout/CirclePictureHierarchy"/>
    <dgm:cxn modelId="{05C702F3-7CD1-41FE-91C7-30AAE8015C45}" type="presParOf" srcId="{8CC74F6D-CF1F-4C95-9681-A6172D7679F3}" destId="{B72E84BF-1517-48A0-9BF6-9A80A28AB5F7}" srcOrd="0" destOrd="0" presId="urn:microsoft.com/office/officeart/2009/layout/CirclePictureHierarchy"/>
    <dgm:cxn modelId="{FD956A54-40B0-4875-9BDA-8B830690E306}" type="presParOf" srcId="{8CC74F6D-CF1F-4C95-9681-A6172D7679F3}" destId="{5729A91B-E736-4F92-B67D-ED20EE4F464C}" srcOrd="1" destOrd="0" presId="urn:microsoft.com/office/officeart/2009/layout/CirclePictureHierarchy"/>
    <dgm:cxn modelId="{594504B3-5D11-4F72-911C-28DF44E91618}" type="presParOf" srcId="{90D85B71-8DAF-4030-93C2-AA126223CCCF}" destId="{EC068CF9-B9D6-4A9F-BCE0-54853245A094}"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7D9E5-F557-4DBF-B2FE-F0A2FC3FD1E3}">
      <dsp:nvSpPr>
        <dsp:cNvPr id="0" name=""/>
        <dsp:cNvSpPr/>
      </dsp:nvSpPr>
      <dsp:spPr>
        <a:xfrm>
          <a:off x="765827" y="1146946"/>
          <a:ext cx="2291823" cy="61463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03"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tx2">
                  <a:lumMod val="75000"/>
                </a:schemeClr>
              </a:solidFill>
            </a:rPr>
            <a:t>New System</a:t>
          </a:r>
        </a:p>
      </dsp:txBody>
      <dsp:txXfrm>
        <a:off x="795831" y="1176950"/>
        <a:ext cx="2231815" cy="554630"/>
      </dsp:txXfrm>
    </dsp:sp>
    <dsp:sp modelId="{D6667013-7498-4B20-9E16-8B2BA4CB8617}">
      <dsp:nvSpPr>
        <dsp:cNvPr id="0" name=""/>
        <dsp:cNvSpPr/>
      </dsp:nvSpPr>
      <dsp:spPr>
        <a:xfrm>
          <a:off x="130307" y="544501"/>
          <a:ext cx="1062546" cy="106270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7D9E5-F557-4DBF-B2FE-F0A2FC3FD1E3}">
      <dsp:nvSpPr>
        <dsp:cNvPr id="0" name=""/>
        <dsp:cNvSpPr/>
      </dsp:nvSpPr>
      <dsp:spPr>
        <a:xfrm>
          <a:off x="765827" y="1146946"/>
          <a:ext cx="2291823" cy="61463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03"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solidFill>
                <a:schemeClr val="tx2">
                  <a:lumMod val="75000"/>
                </a:schemeClr>
              </a:solidFill>
            </a:rPr>
            <a:t>Old System</a:t>
          </a:r>
        </a:p>
      </dsp:txBody>
      <dsp:txXfrm>
        <a:off x="795831" y="1176950"/>
        <a:ext cx="2231815" cy="554630"/>
      </dsp:txXfrm>
    </dsp:sp>
    <dsp:sp modelId="{D6667013-7498-4B20-9E16-8B2BA4CB8617}">
      <dsp:nvSpPr>
        <dsp:cNvPr id="0" name=""/>
        <dsp:cNvSpPr/>
      </dsp:nvSpPr>
      <dsp:spPr>
        <a:xfrm>
          <a:off x="130307" y="544501"/>
          <a:ext cx="1062546" cy="1062706"/>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06ADF-AFAD-4DBA-AE4C-2AA6297A4F8D}">
      <dsp:nvSpPr>
        <dsp:cNvPr id="0" name=""/>
        <dsp:cNvSpPr/>
      </dsp:nvSpPr>
      <dsp:spPr>
        <a:xfrm>
          <a:off x="4578267" y="2400822"/>
          <a:ext cx="91440" cy="231778"/>
        </a:xfrm>
        <a:custGeom>
          <a:avLst/>
          <a:gdLst/>
          <a:ahLst/>
          <a:cxnLst/>
          <a:rect l="0" t="0" r="0" b="0"/>
          <a:pathLst>
            <a:path>
              <a:moveTo>
                <a:pt x="45720" y="0"/>
              </a:moveTo>
              <a:lnTo>
                <a:pt x="45720" y="2317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0A1112-8AE0-4B01-B1EC-631046D8D4FD}">
      <dsp:nvSpPr>
        <dsp:cNvPr id="0" name=""/>
        <dsp:cNvSpPr/>
      </dsp:nvSpPr>
      <dsp:spPr>
        <a:xfrm>
          <a:off x="3054199" y="1433237"/>
          <a:ext cx="1569787" cy="231778"/>
        </a:xfrm>
        <a:custGeom>
          <a:avLst/>
          <a:gdLst/>
          <a:ahLst/>
          <a:cxnLst/>
          <a:rect l="0" t="0" r="0" b="0"/>
          <a:pathLst>
            <a:path>
              <a:moveTo>
                <a:pt x="0" y="0"/>
              </a:moveTo>
              <a:lnTo>
                <a:pt x="0" y="116809"/>
              </a:lnTo>
              <a:lnTo>
                <a:pt x="1569787" y="116809"/>
              </a:lnTo>
              <a:lnTo>
                <a:pt x="1569787" y="23177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655D2-C012-4B86-BA8F-E94040EA95C5}">
      <dsp:nvSpPr>
        <dsp:cNvPr id="0" name=""/>
        <dsp:cNvSpPr/>
      </dsp:nvSpPr>
      <dsp:spPr>
        <a:xfrm>
          <a:off x="1484411" y="2400822"/>
          <a:ext cx="1116108" cy="231778"/>
        </a:xfrm>
        <a:custGeom>
          <a:avLst/>
          <a:gdLst/>
          <a:ahLst/>
          <a:cxnLst/>
          <a:rect l="0" t="0" r="0" b="0"/>
          <a:pathLst>
            <a:path>
              <a:moveTo>
                <a:pt x="0" y="0"/>
              </a:moveTo>
              <a:lnTo>
                <a:pt x="0" y="116809"/>
              </a:lnTo>
              <a:lnTo>
                <a:pt x="1116108" y="116809"/>
              </a:lnTo>
              <a:lnTo>
                <a:pt x="1116108" y="2317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CDEC2-0CE6-456B-B5F9-64330EBA7111}">
      <dsp:nvSpPr>
        <dsp:cNvPr id="0" name=""/>
        <dsp:cNvSpPr/>
      </dsp:nvSpPr>
      <dsp:spPr>
        <a:xfrm>
          <a:off x="368303" y="2400822"/>
          <a:ext cx="1116108" cy="231778"/>
        </a:xfrm>
        <a:custGeom>
          <a:avLst/>
          <a:gdLst/>
          <a:ahLst/>
          <a:cxnLst/>
          <a:rect l="0" t="0" r="0" b="0"/>
          <a:pathLst>
            <a:path>
              <a:moveTo>
                <a:pt x="1116108" y="0"/>
              </a:moveTo>
              <a:lnTo>
                <a:pt x="1116108" y="116809"/>
              </a:lnTo>
              <a:lnTo>
                <a:pt x="0" y="116809"/>
              </a:lnTo>
              <a:lnTo>
                <a:pt x="0" y="2317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34186-8D05-4CE8-8AF1-493BFF2BE478}">
      <dsp:nvSpPr>
        <dsp:cNvPr id="0" name=""/>
        <dsp:cNvSpPr/>
      </dsp:nvSpPr>
      <dsp:spPr>
        <a:xfrm>
          <a:off x="1484411" y="1433237"/>
          <a:ext cx="1569787" cy="231778"/>
        </a:xfrm>
        <a:custGeom>
          <a:avLst/>
          <a:gdLst/>
          <a:ahLst/>
          <a:cxnLst/>
          <a:rect l="0" t="0" r="0" b="0"/>
          <a:pathLst>
            <a:path>
              <a:moveTo>
                <a:pt x="1569787" y="0"/>
              </a:moveTo>
              <a:lnTo>
                <a:pt x="1569787" y="116809"/>
              </a:lnTo>
              <a:lnTo>
                <a:pt x="0" y="116809"/>
              </a:lnTo>
              <a:lnTo>
                <a:pt x="0" y="23177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DE114-6243-4C82-B700-23436D6C2735}">
      <dsp:nvSpPr>
        <dsp:cNvPr id="0" name=""/>
        <dsp:cNvSpPr/>
      </dsp:nvSpPr>
      <dsp:spPr>
        <a:xfrm>
          <a:off x="2686296" y="697431"/>
          <a:ext cx="735806" cy="7358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F9FA5-1B73-41DD-BA32-1AFAF24444C1}">
      <dsp:nvSpPr>
        <dsp:cNvPr id="0" name=""/>
        <dsp:cNvSpPr/>
      </dsp:nvSpPr>
      <dsp:spPr>
        <a:xfrm>
          <a:off x="3422102" y="695591"/>
          <a:ext cx="11037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Educational Scheme Distribution</a:t>
          </a:r>
        </a:p>
      </dsp:txBody>
      <dsp:txXfrm>
        <a:off x="3422102" y="695591"/>
        <a:ext cx="1103709" cy="735806"/>
      </dsp:txXfrm>
    </dsp:sp>
    <dsp:sp modelId="{C4191EEA-1F34-4DBB-972A-DC76F195C5B0}">
      <dsp:nvSpPr>
        <dsp:cNvPr id="0" name=""/>
        <dsp:cNvSpPr/>
      </dsp:nvSpPr>
      <dsp:spPr>
        <a:xfrm>
          <a:off x="1116508" y="1665016"/>
          <a:ext cx="735806" cy="7358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F2C74-FA18-4678-903A-A649F5B5277E}">
      <dsp:nvSpPr>
        <dsp:cNvPr id="0" name=""/>
        <dsp:cNvSpPr/>
      </dsp:nvSpPr>
      <dsp:spPr>
        <a:xfrm>
          <a:off x="1852314" y="1663177"/>
          <a:ext cx="11037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‘Donor’ Sample</a:t>
          </a:r>
        </a:p>
      </dsp:txBody>
      <dsp:txXfrm>
        <a:off x="1852314" y="1663177"/>
        <a:ext cx="1103709" cy="735806"/>
      </dsp:txXfrm>
    </dsp:sp>
    <dsp:sp modelId="{7FD1BD54-EC93-445B-9FFB-FEA95A37E3F7}">
      <dsp:nvSpPr>
        <dsp:cNvPr id="0" name=""/>
        <dsp:cNvSpPr/>
      </dsp:nvSpPr>
      <dsp:spPr>
        <a:xfrm>
          <a:off x="399" y="2632601"/>
          <a:ext cx="735806" cy="7358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3A1D1-1BCE-4C2F-80B4-C9C7C3077192}">
      <dsp:nvSpPr>
        <dsp:cNvPr id="0" name=""/>
        <dsp:cNvSpPr/>
      </dsp:nvSpPr>
      <dsp:spPr>
        <a:xfrm>
          <a:off x="748771" y="2614714"/>
          <a:ext cx="15212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HLA Typing</a:t>
          </a:r>
        </a:p>
        <a:p>
          <a:pPr marL="0" lvl="0" indent="0" algn="l" defTabSz="488950">
            <a:lnSpc>
              <a:spcPct val="90000"/>
            </a:lnSpc>
            <a:spcBef>
              <a:spcPct val="0"/>
            </a:spcBef>
            <a:spcAft>
              <a:spcPct val="35000"/>
            </a:spcAft>
            <a:buNone/>
          </a:pPr>
          <a:r>
            <a:rPr lang="en-US" sz="900" kern="1200" dirty="0">
              <a:solidFill>
                <a:schemeClr val="bg1">
                  <a:lumMod val="50000"/>
                </a:schemeClr>
              </a:solidFill>
            </a:rPr>
            <a:t>(Schemes 4A1 &amp; 4A2)</a:t>
          </a:r>
        </a:p>
      </dsp:txBody>
      <dsp:txXfrm>
        <a:off x="748771" y="2614714"/>
        <a:ext cx="1521209" cy="735806"/>
      </dsp:txXfrm>
    </dsp:sp>
    <dsp:sp modelId="{A0DB6824-9590-4358-8991-0A63DD28E573}">
      <dsp:nvSpPr>
        <dsp:cNvPr id="0" name=""/>
        <dsp:cNvSpPr/>
      </dsp:nvSpPr>
      <dsp:spPr>
        <a:xfrm>
          <a:off x="2232617" y="2632601"/>
          <a:ext cx="735806" cy="73580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23528-D740-4B9B-AD73-3D49ADE6B30C}">
      <dsp:nvSpPr>
        <dsp:cNvPr id="0" name=""/>
        <dsp:cNvSpPr/>
      </dsp:nvSpPr>
      <dsp:spPr>
        <a:xfrm>
          <a:off x="2968423" y="2630762"/>
          <a:ext cx="11037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err="1"/>
            <a:t>Crossmatching</a:t>
          </a:r>
          <a:endParaRPr lang="en-US" sz="1100" kern="1200" dirty="0"/>
        </a:p>
        <a:p>
          <a:pPr marL="0" lvl="0" indent="0" algn="l" defTabSz="488950">
            <a:lnSpc>
              <a:spcPct val="90000"/>
            </a:lnSpc>
            <a:spcBef>
              <a:spcPct val="0"/>
            </a:spcBef>
            <a:spcAft>
              <a:spcPct val="35000"/>
            </a:spcAft>
            <a:buNone/>
          </a:pPr>
          <a:r>
            <a:rPr lang="en-US" sz="900" kern="1200" dirty="0">
              <a:solidFill>
                <a:schemeClr val="bg1">
                  <a:lumMod val="50000"/>
                </a:schemeClr>
              </a:solidFill>
            </a:rPr>
            <a:t>(Schemes 2A &amp; 2B)</a:t>
          </a:r>
        </a:p>
      </dsp:txBody>
      <dsp:txXfrm>
        <a:off x="2968423" y="2630762"/>
        <a:ext cx="1103709" cy="735806"/>
      </dsp:txXfrm>
    </dsp:sp>
    <dsp:sp modelId="{C47327D8-A2CF-4E11-A896-68D4316F5AFE}">
      <dsp:nvSpPr>
        <dsp:cNvPr id="0" name=""/>
        <dsp:cNvSpPr/>
      </dsp:nvSpPr>
      <dsp:spPr>
        <a:xfrm>
          <a:off x="4256084" y="1665016"/>
          <a:ext cx="735806" cy="73580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0A028-6983-47D2-A191-A30643869B6A}">
      <dsp:nvSpPr>
        <dsp:cNvPr id="0" name=""/>
        <dsp:cNvSpPr/>
      </dsp:nvSpPr>
      <dsp:spPr>
        <a:xfrm>
          <a:off x="4991890" y="1663177"/>
          <a:ext cx="11037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‘Patient’ Samples</a:t>
          </a:r>
        </a:p>
        <a:p>
          <a:pPr marL="0" lvl="0" indent="0" algn="l" defTabSz="622300">
            <a:lnSpc>
              <a:spcPct val="90000"/>
            </a:lnSpc>
            <a:spcBef>
              <a:spcPct val="0"/>
            </a:spcBef>
            <a:spcAft>
              <a:spcPct val="35000"/>
            </a:spcAft>
            <a:buNone/>
          </a:pPr>
          <a:r>
            <a:rPr lang="en-US" sz="900" kern="1200" dirty="0">
              <a:solidFill>
                <a:schemeClr val="bg1">
                  <a:lumMod val="50000"/>
                </a:schemeClr>
              </a:solidFill>
            </a:rPr>
            <a:t>3 x Serum Samples</a:t>
          </a:r>
        </a:p>
      </dsp:txBody>
      <dsp:txXfrm>
        <a:off x="4991890" y="1663177"/>
        <a:ext cx="1103709" cy="735806"/>
      </dsp:txXfrm>
    </dsp:sp>
    <dsp:sp modelId="{B72E84BF-1517-48A0-9BF6-9A80A28AB5F7}">
      <dsp:nvSpPr>
        <dsp:cNvPr id="0" name=""/>
        <dsp:cNvSpPr/>
      </dsp:nvSpPr>
      <dsp:spPr>
        <a:xfrm>
          <a:off x="4256084" y="2632601"/>
          <a:ext cx="735806" cy="73580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9A91B-E736-4F92-B67D-ED20EE4F464C}">
      <dsp:nvSpPr>
        <dsp:cNvPr id="0" name=""/>
        <dsp:cNvSpPr/>
      </dsp:nvSpPr>
      <dsp:spPr>
        <a:xfrm>
          <a:off x="4991890" y="2630762"/>
          <a:ext cx="1103709" cy="73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Antibody Detection / Specification</a:t>
          </a:r>
        </a:p>
        <a:p>
          <a:pPr marL="0" lvl="0" indent="0" algn="l" defTabSz="488950">
            <a:lnSpc>
              <a:spcPct val="90000"/>
            </a:lnSpc>
            <a:spcBef>
              <a:spcPct val="0"/>
            </a:spcBef>
            <a:spcAft>
              <a:spcPct val="35000"/>
            </a:spcAft>
            <a:buNone/>
          </a:pPr>
          <a:r>
            <a:rPr lang="en-US" sz="900" kern="1200" dirty="0">
              <a:solidFill>
                <a:schemeClr val="bg1">
                  <a:lumMod val="50000"/>
                </a:schemeClr>
              </a:solidFill>
            </a:rPr>
            <a:t>(Schemes 3 &amp; 6)</a:t>
          </a:r>
        </a:p>
      </dsp:txBody>
      <dsp:txXfrm>
        <a:off x="4991890" y="2630762"/>
        <a:ext cx="1103709" cy="735806"/>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el" panose="020B0604020202020204"/>
        <a:ea typeface="Abel" panose="020B0604020202020204"/>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p: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Welcome</a:t>
            </a:r>
          </a:p>
          <a:p>
            <a:pPr marL="0" lvl="0" indent="0" algn="l" rtl="0">
              <a:spcBef>
                <a:spcPts val="0"/>
              </a:spcBef>
              <a:spcAft>
                <a:spcPts val="0"/>
              </a:spcAft>
              <a:buNone/>
            </a:pPr>
            <a:r>
              <a:rPr lang="en-GB" dirty="0"/>
              <a:t>Fire</a:t>
            </a:r>
            <a:r>
              <a:rPr lang="en-GB" baseline="0" dirty="0"/>
              <a:t> exits/ no scheduled alarms</a:t>
            </a:r>
          </a:p>
          <a:p>
            <a:pPr marL="0" lvl="0" indent="0" algn="l" rtl="0">
              <a:spcBef>
                <a:spcPts val="0"/>
              </a:spcBef>
              <a:spcAft>
                <a:spcPts val="0"/>
              </a:spcAft>
              <a:buNone/>
            </a:pPr>
            <a:r>
              <a:rPr lang="en-GB" baseline="0" dirty="0"/>
              <a:t>Toilets</a:t>
            </a:r>
          </a:p>
          <a:p>
            <a:pPr marL="0" lvl="0" indent="0" algn="l" rtl="0">
              <a:spcBef>
                <a:spcPts val="0"/>
              </a:spcBef>
              <a:spcAft>
                <a:spcPts val="0"/>
              </a:spcAft>
              <a:buNone/>
            </a:pPr>
            <a:r>
              <a:rPr lang="en-GB" baseline="0" dirty="0" err="1"/>
              <a:t>Wi-fi</a:t>
            </a:r>
            <a:r>
              <a:rPr lang="en-GB" baseline="0" dirty="0"/>
              <a:t> access</a:t>
            </a:r>
          </a:p>
          <a:p>
            <a:pPr marL="0" lvl="0" indent="0" algn="l" rtl="0">
              <a:spcBef>
                <a:spcPts val="0"/>
              </a:spcBef>
              <a:spcAft>
                <a:spcPts val="0"/>
              </a:spcAft>
              <a:buNone/>
            </a:pPr>
            <a:r>
              <a:rPr lang="en-GB" baseline="0" dirty="0"/>
              <a:t>Lunch – hot and cold buffet in the restaurant</a:t>
            </a:r>
          </a:p>
          <a:p>
            <a:pPr marL="0" lvl="0" indent="0" algn="l" rtl="0">
              <a:spcBef>
                <a:spcPts val="0"/>
              </a:spcBef>
              <a:spcAft>
                <a:spcPts val="0"/>
              </a:spcAft>
              <a:buNone/>
            </a:pPr>
            <a:r>
              <a:rPr lang="en-GB" baseline="0" dirty="0"/>
              <a:t>Vegetarian, Halal, Vegan options but if you have specific food allergies let us know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afa76e1d58_0_1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afa76e1d58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The old Portal which had been in use since 2019 was at the end of its life and the contract to support it ended.  Commercially developed systems were extremely expensive to purchase and maintain therefore a decision was made to develop our own software in-house.  Our Trust Digital team have worked extremely hard to help us deliver a new system which offers greater security (if you have logged on you will have noted the new authentication process).  We hope the new system will be easier to use as it is Microsoft based.  You will see this system grow and new functionality being added over the upcoming months.  Our plans are that this will include a live dashboard on your laboratory accounts to allow you to easily see when samples and results are due and track your performance.  We welcome any feedback you have so please get in contact.</a:t>
            </a:r>
          </a:p>
        </p:txBody>
      </p:sp>
    </p:spTree>
    <p:extLst>
      <p:ext uri="{BB962C8B-B14F-4D97-AF65-F5344CB8AC3E}">
        <p14:creationId xmlns:p14="http://schemas.microsoft.com/office/powerpoint/2010/main" val="16616668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Level of UP increased again following decrease last year</a:t>
            </a:r>
          </a:p>
          <a:p>
            <a:pPr marL="171450" lvl="0" indent="-171450" algn="l" rtl="0">
              <a:spcBef>
                <a:spcPts val="0"/>
              </a:spcBef>
              <a:spcAft>
                <a:spcPts val="0"/>
              </a:spcAft>
            </a:pPr>
            <a:r>
              <a:rPr lang="en-GB" dirty="0"/>
              <a:t>Mostly</a:t>
            </a:r>
            <a:r>
              <a:rPr lang="en-GB" baseline="0" dirty="0"/>
              <a:t> due to CD</a:t>
            </a:r>
          </a:p>
          <a:p>
            <a:pPr marL="171450" lvl="0" indent="-171450" algn="l" rtl="0">
              <a:spcBef>
                <a:spcPts val="0"/>
              </a:spcBef>
              <a:spcAft>
                <a:spcPts val="0"/>
              </a:spcAft>
            </a:pPr>
            <a:r>
              <a:rPr lang="en-GB" baseline="0" dirty="0"/>
              <a:t>13/17 labs submitted CAPA response</a:t>
            </a:r>
          </a:p>
          <a:p>
            <a:pPr marL="171450" lvl="0" indent="-171450" algn="l" rtl="0">
              <a:spcBef>
                <a:spcPts val="0"/>
              </a:spcBef>
              <a:spcAft>
                <a:spcPts val="0"/>
              </a:spcAft>
            </a:pPr>
            <a:r>
              <a:rPr lang="en-GB" baseline="0" dirty="0"/>
              <a:t>kit issues, transcription errors, reporting and procedural errors noted</a:t>
            </a:r>
          </a:p>
          <a:p>
            <a:pPr marL="0" lvl="0" indent="0" algn="l" rtl="0">
              <a:spcBef>
                <a:spcPts val="0"/>
              </a:spcBef>
              <a:spcAft>
                <a:spcPts val="0"/>
              </a:spcAft>
              <a:buNone/>
            </a:pPr>
            <a:r>
              <a:rPr lang="en-GB" baseline="0" dirty="0"/>
              <a:t>Note that the 2 Uk labs reported technical and reporting issues</a:t>
            </a:r>
            <a:endParaRPr dirty="0"/>
          </a:p>
        </p:txBody>
      </p:sp>
    </p:spTree>
    <p:extLst>
      <p:ext uri="{BB962C8B-B14F-4D97-AF65-F5344CB8AC3E}">
        <p14:creationId xmlns:p14="http://schemas.microsoft.com/office/powerpoint/2010/main" val="40924255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Look at breakdown by disease</a:t>
            </a:r>
          </a:p>
          <a:p>
            <a:pPr marL="171450" lvl="0" indent="-171450" algn="l" rtl="0">
              <a:spcBef>
                <a:spcPts val="0"/>
              </a:spcBef>
              <a:spcAft>
                <a:spcPts val="0"/>
              </a:spcAft>
            </a:pPr>
            <a:r>
              <a:rPr lang="en-GB" dirty="0"/>
              <a:t>% poor performance is high in certain diseases like RA and Diabetes but </a:t>
            </a:r>
            <a:r>
              <a:rPr lang="en-GB" baseline="0" dirty="0"/>
              <a:t>this is an artefact of small participant numbers.  </a:t>
            </a:r>
          </a:p>
          <a:p>
            <a:pPr marL="171450" lvl="0" indent="-171450" algn="l" rtl="0">
              <a:spcBef>
                <a:spcPts val="0"/>
              </a:spcBef>
              <a:spcAft>
                <a:spcPts val="0"/>
              </a:spcAft>
            </a:pPr>
            <a:r>
              <a:rPr lang="en-GB" baseline="0" dirty="0"/>
              <a:t>Performance in CD is still a cause for concern.</a:t>
            </a:r>
            <a:endParaRPr dirty="0"/>
          </a:p>
        </p:txBody>
      </p:sp>
    </p:spTree>
    <p:extLst>
      <p:ext uri="{BB962C8B-B14F-4D97-AF65-F5344CB8AC3E}">
        <p14:creationId xmlns:p14="http://schemas.microsoft.com/office/powerpoint/2010/main" val="39410614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Published guidelines – QR link on screen to paper</a:t>
            </a:r>
          </a:p>
          <a:p>
            <a:r>
              <a:rPr lang="en-GB" dirty="0"/>
              <a:t>Establishing scoring for assessment of interpretative comments</a:t>
            </a:r>
          </a:p>
        </p:txBody>
      </p:sp>
    </p:spTree>
    <p:extLst>
      <p:ext uri="{BB962C8B-B14F-4D97-AF65-F5344CB8AC3E}">
        <p14:creationId xmlns:p14="http://schemas.microsoft.com/office/powerpoint/2010/main" val="4554358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48030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Many schemes were consistent with previous years or had a slight increase</a:t>
            </a:r>
          </a:p>
          <a:p>
            <a:pPr marL="158750" indent="0">
              <a:buNone/>
            </a:pPr>
            <a:endParaRPr lang="en-GB" dirty="0"/>
          </a:p>
          <a:p>
            <a:pPr marL="158750" indent="0">
              <a:buNone/>
            </a:pPr>
            <a:endParaRPr lang="en-GB" dirty="0"/>
          </a:p>
          <a:p>
            <a:pPr marL="158750" indent="0">
              <a:buNone/>
            </a:pPr>
            <a:r>
              <a:rPr lang="en-GB" dirty="0"/>
              <a:t>"L:\Persistent Poor Performance\NEQAS 5 year UP rates.xlsx"</a:t>
            </a:r>
          </a:p>
        </p:txBody>
      </p:sp>
      <p:sp>
        <p:nvSpPr>
          <p:cNvPr id="4" name="Slide Number Placeholder 3"/>
          <p:cNvSpPr>
            <a:spLocks noGrp="1"/>
          </p:cNvSpPr>
          <p:nvPr>
            <p:ph type="sldNum" sz="quarter" idx="10"/>
          </p:nvPr>
        </p:nvSpPr>
        <p:spPr/>
        <p:txBody>
          <a:bodyPr/>
          <a:lstStyle/>
          <a:p>
            <a:fld id="{66E1CA20-3F32-49FE-B56D-CE98ED8A6825}" type="slidenum">
              <a:rPr lang="en-GB" smtClean="0"/>
              <a:t>104</a:t>
            </a:fld>
            <a:endParaRPr lang="en-GB"/>
          </a:p>
        </p:txBody>
      </p:sp>
    </p:spTree>
    <p:extLst>
      <p:ext uri="{BB962C8B-B14F-4D97-AF65-F5344CB8AC3E}">
        <p14:creationId xmlns:p14="http://schemas.microsoft.com/office/powerpoint/2010/main" val="25301488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a:extLst>
            <a:ext uri="{FF2B5EF4-FFF2-40B4-BE49-F238E27FC236}">
              <a16:creationId xmlns:a16="http://schemas.microsoft.com/office/drawing/2014/main" id="{C1267588-3E76-8F34-752C-5E7466025F0F}"/>
            </a:ext>
          </a:extLst>
        </p:cNvPr>
        <p:cNvGrpSpPr/>
        <p:nvPr/>
      </p:nvGrpSpPr>
      <p:grpSpPr>
        <a:xfrm>
          <a:off x="0" y="0"/>
          <a:ext cx="0" cy="0"/>
          <a:chOff x="0" y="0"/>
          <a:chExt cx="0" cy="0"/>
        </a:xfrm>
      </p:grpSpPr>
      <p:sp>
        <p:nvSpPr>
          <p:cNvPr id="1270" name="Google Shape;1270;gb886f4b4c4_0_356:notes">
            <a:extLst>
              <a:ext uri="{FF2B5EF4-FFF2-40B4-BE49-F238E27FC236}">
                <a16:creationId xmlns:a16="http://schemas.microsoft.com/office/drawing/2014/main" id="{55E5A94B-0BA8-4AA5-02FA-91DF161BD6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b886f4b4c4_0_356:notes">
            <a:extLst>
              <a:ext uri="{FF2B5EF4-FFF2-40B4-BE49-F238E27FC236}">
                <a16:creationId xmlns:a16="http://schemas.microsoft.com/office/drawing/2014/main" id="{01CE0FAA-E469-D2FC-E02F-0DABDB972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83421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fa76e1d58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fa76e1d58_0_15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5183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fa76e1d58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fa76e1d58_0_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schemes do not portray real clinical testing in a H&amp;I lab. </a:t>
            </a:r>
          </a:p>
          <a:p>
            <a:pPr marL="171450" lvl="0" indent="-171450" algn="l" rtl="0">
              <a:spcBef>
                <a:spcPts val="0"/>
              </a:spcBef>
              <a:spcAft>
                <a:spcPts val="0"/>
              </a:spcAft>
            </a:pPr>
            <a:r>
              <a:rPr lang="en-GB" baseline="0" dirty="0"/>
              <a:t>discuss at our SC - how we can achieve this whilst working within the confines of an EQA programme.</a:t>
            </a:r>
            <a:endParaRPr dirty="0"/>
          </a:p>
        </p:txBody>
      </p:sp>
    </p:spTree>
    <p:extLst>
      <p:ext uri="{BB962C8B-B14F-4D97-AF65-F5344CB8AC3E}">
        <p14:creationId xmlns:p14="http://schemas.microsoft.com/office/powerpoint/2010/main" val="25309994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afa76e1d58_0_15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afa76e1d58_0_155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We offer free educational schemes alongside our traditional assessed ones.  </a:t>
            </a:r>
          </a:p>
          <a:p>
            <a:pPr marL="171450" lvl="0" indent="-171450" algn="l" rtl="0">
              <a:spcBef>
                <a:spcPts val="0"/>
              </a:spcBef>
              <a:spcAft>
                <a:spcPts val="0"/>
              </a:spcAft>
            </a:pPr>
            <a:r>
              <a:rPr lang="en-GB" baseline="0" dirty="0"/>
              <a:t>Educational schemes are not assessed and allow us greater flexibility to send unusual samples.</a:t>
            </a:r>
          </a:p>
          <a:p>
            <a:pPr marL="171450" lvl="0" indent="-171450" algn="l" rtl="0">
              <a:spcBef>
                <a:spcPts val="0"/>
              </a:spcBef>
              <a:spcAft>
                <a:spcPts val="0"/>
              </a:spcAft>
            </a:pPr>
            <a:r>
              <a:rPr lang="en-GB" baseline="0" dirty="0"/>
              <a:t>Two of our most popular educational schemes are </a:t>
            </a:r>
            <a:r>
              <a:rPr lang="en-GB" baseline="0" dirty="0" err="1"/>
              <a:t>iED</a:t>
            </a:r>
            <a:r>
              <a:rPr lang="en-GB" baseline="0" dirty="0"/>
              <a:t> scenarios and EDXM</a:t>
            </a:r>
          </a:p>
          <a:p>
            <a:pPr marL="171450" lvl="0" indent="-171450" algn="l" rtl="0">
              <a:spcBef>
                <a:spcPts val="0"/>
              </a:spcBef>
              <a:spcAft>
                <a:spcPts val="0"/>
              </a:spcAft>
            </a:pPr>
            <a:r>
              <a:rPr lang="en-GB" baseline="0" dirty="0"/>
              <a:t>These mirror lab practice more closely</a:t>
            </a:r>
          </a:p>
          <a:p>
            <a:pPr marL="171450" lvl="0" indent="-171450" algn="l" rtl="0">
              <a:spcBef>
                <a:spcPts val="0"/>
              </a:spcBef>
              <a:spcAft>
                <a:spcPts val="0"/>
              </a:spcAft>
            </a:pPr>
            <a:r>
              <a:rPr lang="en-GB" baseline="0" dirty="0"/>
              <a:t>interpretation of results is based on results from multiple assays</a:t>
            </a:r>
          </a:p>
        </p:txBody>
      </p:sp>
    </p:spTree>
    <p:extLst>
      <p:ext uri="{BB962C8B-B14F-4D97-AF65-F5344CB8AC3E}">
        <p14:creationId xmlns:p14="http://schemas.microsoft.com/office/powerpoint/2010/main" val="36478640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623245b0c_0_327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b623245b0c_0_327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EDXM = Donor sample and 3 patient samples  </a:t>
            </a:r>
          </a:p>
          <a:p>
            <a:pPr marL="171450" lvl="0" indent="-171450" algn="l" rtl="0">
              <a:spcBef>
                <a:spcPts val="0"/>
              </a:spcBef>
              <a:spcAft>
                <a:spcPts val="0"/>
              </a:spcAft>
            </a:pPr>
            <a:r>
              <a:rPr lang="en-GB" baseline="0" dirty="0"/>
              <a:t>donor HLA typing, antibody testing on patient samples and crossmatching.  </a:t>
            </a:r>
          </a:p>
          <a:p>
            <a:pPr marL="171450" lvl="0" indent="-171450" algn="l" rtl="0">
              <a:spcBef>
                <a:spcPts val="0"/>
              </a:spcBef>
              <a:spcAft>
                <a:spcPts val="0"/>
              </a:spcAft>
            </a:pPr>
            <a:r>
              <a:rPr lang="en-GB" baseline="0" dirty="0"/>
              <a:t>clinical interpretation and risk stratification.</a:t>
            </a:r>
            <a:endParaRPr dirty="0"/>
          </a:p>
        </p:txBody>
      </p:sp>
    </p:spTree>
    <p:extLst>
      <p:ext uri="{BB962C8B-B14F-4D97-AF65-F5344CB8AC3E}">
        <p14:creationId xmlns:p14="http://schemas.microsoft.com/office/powerpoint/2010/main" val="3485225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Now</a:t>
            </a:r>
            <a:r>
              <a:rPr lang="en-GB" baseline="0" dirty="0"/>
              <a:t> on to feedback from our crossmatching schemes beginning with Scheme 2A – Cytotoxic crossmatching</a:t>
            </a:r>
            <a:endParaRPr lang="en-GB"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fa76e1d58_0_18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fa76e1d58_0_186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bel" panose="020B0604020202020204"/>
                <a:ea typeface="Abel" panose="020B0604020202020204"/>
                <a:cs typeface="Arial"/>
                <a:sym typeface="Arial"/>
              </a:rPr>
              <a:t>In 2025 32</a:t>
            </a:r>
            <a:r>
              <a:rPr lang="en-GB" sz="1100" b="0" i="0" u="none" strike="noStrike" cap="none" baseline="0" dirty="0">
                <a:solidFill>
                  <a:srgbClr val="000000"/>
                </a:solidFill>
                <a:effectLst/>
                <a:latin typeface="Abel" panose="020B0604020202020204"/>
                <a:ea typeface="Abel" panose="020B0604020202020204"/>
                <a:cs typeface="Arial"/>
                <a:sym typeface="Arial"/>
              </a:rPr>
              <a:t> participants in EDXM</a:t>
            </a:r>
          </a:p>
          <a:p>
            <a:pPr marL="0" indent="0" algn="just">
              <a:buNone/>
            </a:pPr>
            <a:r>
              <a:rPr lang="en-GB" sz="1800" dirty="0">
                <a:effectLst/>
                <a:latin typeface="Arial" panose="020B0604020202020204" pitchFamily="34" charset="0"/>
                <a:ea typeface="Times New Roman" panose="02020603050405020304" pitchFamily="18" charset="0"/>
              </a:rPr>
              <a:t>100% consensus in genotype</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5460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623245b0c_0_1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623245b0c_0_1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for patient number 1</a:t>
            </a:r>
            <a:endParaRPr dirty="0"/>
          </a:p>
        </p:txBody>
      </p:sp>
    </p:spTree>
    <p:extLst>
      <p:ext uri="{BB962C8B-B14F-4D97-AF65-F5344CB8AC3E}">
        <p14:creationId xmlns:p14="http://schemas.microsoft.com/office/powerpoint/2010/main" val="37650074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fa76e1d58_0_18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fa76e1d58_0_186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CI and CII ab present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100% presence of DSA some reaching over 20,000 for C</a:t>
            </a:r>
            <a:r>
              <a:rPr lang="en-GB" sz="1100" b="0" i="1" u="none" strike="noStrike" cap="none" baseline="0" dirty="0">
                <a:solidFill>
                  <a:srgbClr val="000000"/>
                </a:solidFill>
                <a:effectLst/>
                <a:latin typeface="Abel" panose="020B0604020202020204"/>
                <a:ea typeface="Abel" panose="020B0604020202020204"/>
                <a:cs typeface="Arial"/>
                <a:sym typeface="Arial"/>
              </a:rPr>
              <a:t>I</a:t>
            </a:r>
            <a:r>
              <a:rPr lang="en-GB" sz="1100" b="0" i="0" u="none" strike="noStrike" cap="none" baseline="0" dirty="0">
                <a:solidFill>
                  <a:srgbClr val="000000"/>
                </a:solidFill>
                <a:effectLst/>
                <a:latin typeface="Abel" panose="020B0604020202020204"/>
                <a:ea typeface="Abel" panose="020B0604020202020204"/>
                <a:cs typeface="Arial"/>
                <a:sym typeface="Arial"/>
              </a:rPr>
              <a:t> and CII DSA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CDCXM predominantly positive (although no consensus for T cell CDCXM)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Positive by FCXM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100% stated high risk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All labs stated that transplantation is not suitable for direct transplantation with a risk of hyperacute </a:t>
            </a:r>
            <a:r>
              <a:rPr lang="en-GB" sz="1100" b="0" i="0" u="none" strike="noStrike" cap="none" baseline="0" dirty="0" err="1">
                <a:solidFill>
                  <a:srgbClr val="000000"/>
                </a:solidFill>
                <a:effectLst/>
                <a:latin typeface="Abel" panose="020B0604020202020204"/>
                <a:ea typeface="Abel" panose="020B0604020202020204"/>
                <a:cs typeface="Arial"/>
                <a:sym typeface="Arial"/>
              </a:rPr>
              <a:t>rej</a:t>
            </a:r>
            <a:r>
              <a:rPr lang="en-GB" sz="1100" b="0" i="0" u="none" strike="noStrike" cap="none" baseline="0" dirty="0">
                <a:solidFill>
                  <a:srgbClr val="000000"/>
                </a:solidFill>
                <a:effectLst/>
                <a:latin typeface="Abel" panose="020B0604020202020204"/>
                <a:ea typeface="Abel" panose="020B0604020202020204"/>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Recommendation to seek alternative donor, consider desensitisation and discuss the risk with patient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p:txBody>
      </p:sp>
    </p:spTree>
    <p:extLst>
      <p:ext uri="{BB962C8B-B14F-4D97-AF65-F5344CB8AC3E}">
        <p14:creationId xmlns:p14="http://schemas.microsoft.com/office/powerpoint/2010/main" val="36361548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623245b0c_0_1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623245b0c_0_1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6955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fa76e1d58_0_18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fa76e1d58_0_186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Agreement that CI and CII ab are present in this sample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100% agreement on presence of DSA: </a:t>
            </a:r>
            <a:r>
              <a:rPr lang="en-GB" sz="1100" b="0" i="0" u="none" strike="noStrike" cap="none" baseline="0" dirty="0" err="1">
                <a:solidFill>
                  <a:srgbClr val="000000"/>
                </a:solidFill>
                <a:effectLst/>
                <a:latin typeface="Abel" panose="020B0604020202020204"/>
                <a:ea typeface="Abel" panose="020B0604020202020204"/>
                <a:cs typeface="Arial"/>
                <a:sym typeface="Arial"/>
              </a:rPr>
              <a:t>lvels</a:t>
            </a:r>
            <a:r>
              <a:rPr lang="en-GB" sz="1100" b="0" i="0" u="none" strike="noStrike" cap="none" baseline="0" dirty="0">
                <a:solidFill>
                  <a:srgbClr val="000000"/>
                </a:solidFill>
                <a:effectLst/>
                <a:latin typeface="Abel" panose="020B0604020202020204"/>
                <a:ea typeface="Abel" panose="020B0604020202020204"/>
                <a:cs typeface="Arial"/>
                <a:sym typeface="Arial"/>
              </a:rPr>
              <a:t> for class I were generally below 10,000 and for class II below 15,000</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XM result the sample was deemed negative for CDCXM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FCXM consensus positive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Disagreement on risk rating: 19% intermediate risk while 81% stated high or contraindication</a:t>
            </a:r>
          </a:p>
          <a:p>
            <a:pPr marL="0" marR="0" indent="0" algn="l" rtl="0" eaLnBrk="1" fontAlgn="auto" latinLnBrk="0" hangingPunct="1">
              <a:spcBef>
                <a:spcPts val="0"/>
              </a:spcBef>
              <a:spcAft>
                <a:spcPts val="0"/>
              </a:spcAft>
            </a:pPr>
            <a:r>
              <a:rPr lang="en-GB" sz="1100" b="0" i="0" u="none" strike="noStrike" cap="none" baseline="0" dirty="0">
                <a:solidFill>
                  <a:srgbClr val="000000"/>
                </a:solidFill>
                <a:effectLst/>
                <a:latin typeface="Abel" panose="020B0604020202020204"/>
                <a:ea typeface="Abel" panose="020B0604020202020204"/>
                <a:cs typeface="Arial"/>
                <a:sym typeface="Arial"/>
              </a:rPr>
              <a:t> Most stated that this donor and recipient combination were not suitable for direct </a:t>
            </a:r>
            <a:r>
              <a:rPr lang="en-GB" sz="1100" b="0" i="0" u="none" strike="noStrike" cap="none" baseline="0" dirty="0" err="1">
                <a:solidFill>
                  <a:srgbClr val="000000"/>
                </a:solidFill>
                <a:effectLst/>
                <a:latin typeface="Abel" panose="020B0604020202020204"/>
                <a:ea typeface="Abel" panose="020B0604020202020204"/>
                <a:cs typeface="Arial"/>
                <a:sym typeface="Arial"/>
              </a:rPr>
              <a:t>tx</a:t>
            </a:r>
            <a:r>
              <a:rPr lang="en-GB" sz="1100" b="0" i="0" u="none" strike="noStrike" cap="none" baseline="0" dirty="0">
                <a:solidFill>
                  <a:srgbClr val="000000"/>
                </a:solidFill>
                <a:effectLst/>
                <a:latin typeface="Abel" panose="020B0604020202020204"/>
                <a:ea typeface="Abel" panose="020B0604020202020204"/>
                <a:cs typeface="Arial"/>
                <a:sym typeface="Arial"/>
              </a:rPr>
              <a:t> due to a high risk of AMR. Some noted that i</a:t>
            </a:r>
            <a:r>
              <a:rPr lang="en-GB" sz="1800" b="1" i="0" u="none" strike="noStrike" baseline="0" dirty="0">
                <a:solidFill>
                  <a:srgbClr val="1D447C"/>
                </a:solidFill>
                <a:effectLst/>
                <a:latin typeface="Arial" panose="020B0604020202020204" pitchFamily="34" charset="0"/>
              </a:rPr>
              <a:t>f transplant proceeds use enhanced immunosuppression and post-transplant monitoring.</a:t>
            </a:r>
            <a:r>
              <a:rPr lang="en-GB" sz="1800" b="0" i="0" u="none" strike="noStrike" baseline="0" dirty="0">
                <a:solidFill>
                  <a:srgbClr val="000000"/>
                </a:solidFill>
                <a:effectLst/>
                <a:latin typeface="Arial" panose="020B0604020202020204" pitchFamily="34" charset="0"/>
              </a:rPr>
              <a:t>  Some would also </a:t>
            </a:r>
            <a:r>
              <a:rPr lang="en-GB" sz="1800" b="1" i="0" u="none" strike="noStrike" baseline="0" dirty="0">
                <a:solidFill>
                  <a:srgbClr val="1D447C"/>
                </a:solidFill>
                <a:effectLst/>
                <a:latin typeface="Arial" panose="020B0604020202020204" pitchFamily="34" charset="0"/>
              </a:rPr>
              <a:t>Test for non-HLA and autologous antibodies.</a:t>
            </a:r>
            <a:endParaRPr lang="en-GB" sz="1800" b="0" i="0" u="none" strike="noStrike"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Most would recommend finding an alternative donor or consider delisting or desensitisation and to discuss risk with the patient.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680322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623245b0c_0_1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623245b0c_0_1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for the final patient and donor combination</a:t>
            </a:r>
            <a:endParaRPr dirty="0"/>
          </a:p>
        </p:txBody>
      </p:sp>
    </p:spTree>
    <p:extLst>
      <p:ext uri="{BB962C8B-B14F-4D97-AF65-F5344CB8AC3E}">
        <p14:creationId xmlns:p14="http://schemas.microsoft.com/office/powerpoint/2010/main" val="26934848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fa76e1d58_0_18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fa76e1d58_0_186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62.5% reported that Class I antibodies were present which didn’t meet 75% consensus rate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CII antibodies were consensus negative in this sample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Majority of labs reported that there was no DSA present but there was 2 exceptions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All labs reported CDCXM neg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All labs reported FCXM neg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Lab agreed that this situation was suitable for direct transplant and the transplant could proceed using standard protocols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56708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afa76e1d58_0_1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afa76e1d58_0_15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58750" indent="0" algn="just">
              <a:buNone/>
            </a:pPr>
            <a:r>
              <a:rPr lang="en-GB" sz="1100" dirty="0">
                <a:solidFill>
                  <a:schemeClr val="tx1"/>
                </a:solidFill>
                <a:effectLst/>
                <a:latin typeface="Arial" panose="020B0604020202020204" pitchFamily="34" charset="0"/>
                <a:ea typeface="Times New Roman" panose="02020603050405020304" pitchFamily="18" charset="0"/>
              </a:rPr>
              <a:t>In a little plot twist we actually used the same sample for both Serum 1 and Serum 2.  </a:t>
            </a:r>
          </a:p>
          <a:p>
            <a:pPr algn="just"/>
            <a:endParaRPr lang="en-GB" dirty="0">
              <a:solidFill>
                <a:schemeClr val="tx1"/>
              </a:solidFill>
              <a:latin typeface="Arial" panose="020B0604020202020204" pitchFamily="34" charset="0"/>
              <a:ea typeface="Times New Roman" panose="02020603050405020304" pitchFamily="18" charset="0"/>
            </a:endParaRPr>
          </a:p>
          <a:p>
            <a:pPr marL="158750" indent="0" algn="just">
              <a:buNone/>
            </a:pPr>
            <a:r>
              <a:rPr lang="en-GB" sz="1100" dirty="0">
                <a:solidFill>
                  <a:schemeClr val="tx1"/>
                </a:solidFill>
                <a:effectLst/>
                <a:latin typeface="Arial" panose="020B0604020202020204" pitchFamily="34" charset="0"/>
                <a:ea typeface="Times New Roman" panose="02020603050405020304" pitchFamily="18" charset="0"/>
              </a:rPr>
              <a:t>The sample was provided at neat for Serum 1 and at a dilution of 1:16 for Serum 2.  </a:t>
            </a:r>
          </a:p>
          <a:p>
            <a:pPr algn="just"/>
            <a:endParaRPr lang="en-GB" dirty="0">
              <a:solidFill>
                <a:schemeClr val="tx1"/>
              </a:solidFill>
              <a:latin typeface="Arial" panose="020B0604020202020204" pitchFamily="34" charset="0"/>
              <a:ea typeface="Times New Roman" panose="02020603050405020304" pitchFamily="18" charset="0"/>
            </a:endParaRPr>
          </a:p>
          <a:p>
            <a:pPr marL="158750" indent="0">
              <a:buNone/>
            </a:pPr>
            <a:r>
              <a:rPr lang="en-GB" sz="1100" b="0" i="0" u="none" strike="noStrike" cap="none" dirty="0">
                <a:solidFill>
                  <a:srgbClr val="000000"/>
                </a:solidFill>
                <a:effectLst/>
                <a:latin typeface="Abel" panose="020B0604020202020204"/>
                <a:ea typeface="Abel" panose="020B0604020202020204"/>
                <a:cs typeface="Arial"/>
                <a:sym typeface="Arial"/>
              </a:rPr>
              <a:t>All antibodies reduced in MFI value upon dilution.  </a:t>
            </a:r>
          </a:p>
          <a:p>
            <a:pPr marL="158750" indent="0">
              <a:buNone/>
            </a:pPr>
            <a:r>
              <a:rPr lang="en-GB" sz="1100" b="0" i="0" u="none" strike="noStrike" cap="none" dirty="0">
                <a:solidFill>
                  <a:srgbClr val="000000"/>
                </a:solidFill>
                <a:effectLst/>
                <a:latin typeface="Abel" panose="020B0604020202020204"/>
                <a:ea typeface="Abel" panose="020B0604020202020204"/>
                <a:cs typeface="Arial"/>
                <a:sym typeface="Arial"/>
              </a:rPr>
              <a:t>The DSA reaching consensus present in Serum 2 (1:16 dilution) were A3, B7, DR13 and DR52 detected at a range of 628-12,133 MFI.  81% of participants noted this was a contraindication to transplantation.  In contrast, in Serum 1 (neat) donor specific antibodies reaching consensus were A3, B7, DR13, DR15 and DR52 detected at a range of 965-31,318 MFI.  100% of participants noted this was a contraindication to transplantation.</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5885010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afa76e1d58_0_1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afa76e1d58_0_15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rather complex table shows you a summary</a:t>
            </a:r>
            <a:r>
              <a:rPr lang="en-GB" baseline="0" dirty="0"/>
              <a:t> of DSAs and the MFI range they were mostly detect in for all three samples.</a:t>
            </a:r>
          </a:p>
          <a:p>
            <a:pPr marL="0" lvl="0" indent="0" algn="l" rtl="0">
              <a:spcBef>
                <a:spcPts val="0"/>
              </a:spcBef>
              <a:spcAft>
                <a:spcPts val="0"/>
              </a:spcAft>
              <a:buNone/>
            </a:pPr>
            <a:r>
              <a:rPr lang="en-GB" baseline="0" dirty="0"/>
              <a:t>You can see the dilution effect from serum 1 at neat and serum 2 at 1:16 * where ab have decreased * MFI. CDCXM has changed to negative but FCXM remains pos.</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In serum 3 you will note that some labs reported low level DSA but this did not translate to a positive XM</a:t>
            </a:r>
          </a:p>
          <a:p>
            <a:pPr marL="0" lvl="0" indent="0" algn="l" rtl="0">
              <a:spcBef>
                <a:spcPts val="0"/>
              </a:spcBef>
              <a:spcAft>
                <a:spcPts val="0"/>
              </a:spcAft>
              <a:buNone/>
            </a:pPr>
            <a:endParaRPr lang="en-GB" baseline="0" dirty="0"/>
          </a:p>
          <a:p>
            <a:pPr marL="171450" lvl="0" indent="-171450" algn="l" rtl="0">
              <a:spcBef>
                <a:spcPts val="0"/>
              </a:spcBef>
              <a:spcAft>
                <a:spcPts val="0"/>
              </a:spcAft>
            </a:pPr>
            <a:r>
              <a:rPr lang="en-GB" baseline="0" dirty="0"/>
              <a:t>In general the huge differences in MFIs between laboratories which makes this find of direct comparison difficult.</a:t>
            </a:r>
          </a:p>
          <a:p>
            <a:pPr marL="171450" lvl="0" indent="-171450" algn="l" rtl="0">
              <a:spcBef>
                <a:spcPts val="0"/>
              </a:spcBef>
              <a:spcAft>
                <a:spcPts val="0"/>
              </a:spcAft>
            </a:pPr>
            <a:r>
              <a:rPr lang="en-GB" baseline="0" dirty="0"/>
              <a:t>differences in risk may be due to differing guidelines between regions or testing methods</a:t>
            </a:r>
          </a:p>
          <a:p>
            <a:pPr marL="171450" lvl="0" indent="-171450" algn="l" rtl="0">
              <a:spcBef>
                <a:spcPts val="0"/>
              </a:spcBef>
              <a:spcAft>
                <a:spcPts val="0"/>
              </a:spcAft>
            </a:pPr>
            <a:r>
              <a:rPr lang="en-GB" baseline="0" dirty="0"/>
              <a:t>Similarities in immunological advice offered.</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96248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623245b0c_0_327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b623245b0c_0_327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benefits</a:t>
            </a:r>
            <a:r>
              <a:rPr lang="en-GB" baseline="0" dirty="0"/>
              <a:t> of educational schemes </a:t>
            </a:r>
          </a:p>
          <a:p>
            <a:pPr marL="0" lvl="0" indent="0" algn="l" rtl="0">
              <a:spcBef>
                <a:spcPts val="0"/>
              </a:spcBef>
              <a:spcAft>
                <a:spcPts val="0"/>
              </a:spcAft>
              <a:buNone/>
            </a:pPr>
            <a:r>
              <a:rPr lang="en-GB" baseline="0" dirty="0"/>
              <a:t>benchmarking against other participants, </a:t>
            </a:r>
          </a:p>
          <a:p>
            <a:pPr marL="0" lvl="0" indent="0" algn="l" rtl="0">
              <a:spcBef>
                <a:spcPts val="0"/>
              </a:spcBef>
              <a:spcAft>
                <a:spcPts val="0"/>
              </a:spcAft>
              <a:buNone/>
            </a:pPr>
            <a:r>
              <a:rPr lang="en-GB" baseline="0" dirty="0"/>
              <a:t>educational remit and learning from others without the pressure of formal assessment</a:t>
            </a:r>
          </a:p>
          <a:p>
            <a:pPr marL="0" lvl="0" indent="0" algn="l" rtl="0">
              <a:spcBef>
                <a:spcPts val="0"/>
              </a:spcBef>
              <a:spcAft>
                <a:spcPts val="0"/>
              </a:spcAft>
              <a:buNone/>
            </a:pPr>
            <a:r>
              <a:rPr lang="en-GB" baseline="0" dirty="0"/>
              <a:t>opportunity for competency assessment of staff.</a:t>
            </a:r>
            <a:endParaRPr dirty="0"/>
          </a:p>
        </p:txBody>
      </p:sp>
    </p:spTree>
    <p:extLst>
      <p:ext uri="{BB962C8B-B14F-4D97-AF65-F5344CB8AC3E}">
        <p14:creationId xmlns:p14="http://schemas.microsoft.com/office/powerpoint/2010/main" val="85980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a:t>
            </a:r>
            <a:r>
              <a:rPr lang="en-GB" baseline="0" dirty="0"/>
              <a:t> purpose…</a:t>
            </a:r>
          </a:p>
          <a:p>
            <a:pPr marL="0" lvl="0" indent="0" algn="l" rtl="0">
              <a:spcBef>
                <a:spcPts val="0"/>
              </a:spcBef>
              <a:spcAft>
                <a:spcPts val="0"/>
              </a:spcAft>
              <a:buNone/>
            </a:pPr>
            <a:r>
              <a:rPr lang="en-GB" baseline="0" dirty="0"/>
              <a:t>Consensus…</a:t>
            </a:r>
          </a:p>
          <a:p>
            <a:pPr marL="0" lvl="0" indent="0" algn="l" rtl="0">
              <a:spcBef>
                <a:spcPts val="0"/>
              </a:spcBef>
              <a:spcAft>
                <a:spcPts val="0"/>
              </a:spcAft>
              <a:buNone/>
            </a:pPr>
            <a:r>
              <a:rPr lang="en-GB" baseline="0" dirty="0"/>
              <a:t>Satisfactory performance is…</a:t>
            </a:r>
          </a:p>
          <a:p>
            <a:pPr marL="0" lvl="0" indent="0" algn="l" rtl="0">
              <a:spcBef>
                <a:spcPts val="0"/>
              </a:spcBef>
              <a:spcAft>
                <a:spcPts val="0"/>
              </a:spcAft>
              <a:buNone/>
            </a:pPr>
            <a:endParaRPr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afb0d66955_0_2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afb0d66955_0_27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new ideas</a:t>
            </a:r>
          </a:p>
          <a:p>
            <a:pPr marL="171450" lvl="0" indent="-171450" algn="l" rtl="0">
              <a:spcBef>
                <a:spcPts val="0"/>
              </a:spcBef>
              <a:spcAft>
                <a:spcPts val="0"/>
              </a:spcAft>
            </a:pPr>
            <a:r>
              <a:rPr lang="en-GB" baseline="0" dirty="0"/>
              <a:t>EDXM formally assessed</a:t>
            </a:r>
          </a:p>
          <a:p>
            <a:pPr marL="171450" lvl="0" indent="-171450" algn="l" rtl="0">
              <a:spcBef>
                <a:spcPts val="0"/>
              </a:spcBef>
              <a:spcAft>
                <a:spcPts val="0"/>
              </a:spcAft>
            </a:pPr>
            <a:r>
              <a:rPr lang="en-GB" baseline="0" dirty="0"/>
              <a:t>workload for us and for you. </a:t>
            </a:r>
          </a:p>
          <a:p>
            <a:pPr marL="171450" lvl="0" indent="-171450" algn="l" rtl="0">
              <a:spcBef>
                <a:spcPts val="0"/>
              </a:spcBef>
              <a:spcAft>
                <a:spcPts val="0"/>
              </a:spcAft>
            </a:pPr>
            <a:r>
              <a:rPr lang="en-GB" baseline="0" dirty="0"/>
              <a:t>how to assess the scheme.</a:t>
            </a:r>
          </a:p>
          <a:p>
            <a:pPr marL="171450" lvl="0" indent="-171450" algn="l" rtl="0">
              <a:spcBef>
                <a:spcPts val="0"/>
              </a:spcBef>
              <a:spcAft>
                <a:spcPts val="0"/>
              </a:spcAft>
            </a:pPr>
            <a:r>
              <a:rPr lang="en-GB" baseline="0" dirty="0"/>
              <a:t>Replace other schemes</a:t>
            </a:r>
          </a:p>
          <a:p>
            <a:pPr marL="171450" lvl="0" indent="-171450" algn="l" rtl="0">
              <a:spcBef>
                <a:spcPts val="0"/>
              </a:spcBef>
              <a:spcAft>
                <a:spcPts val="0"/>
              </a:spcAft>
            </a:pPr>
            <a:endParaRPr lang="en-GB" baseline="0" dirty="0"/>
          </a:p>
          <a:p>
            <a:pPr marL="171450" lvl="0" indent="-171450" algn="l" rtl="0">
              <a:spcBef>
                <a:spcPts val="0"/>
              </a:spcBef>
              <a:spcAft>
                <a:spcPts val="0"/>
              </a:spcAft>
            </a:pPr>
            <a:r>
              <a:rPr lang="en-GB" baseline="0" dirty="0"/>
              <a:t>Would you like to see more offerings from us perhaps in terms of being able to provide a gateway for individual competency assessment?</a:t>
            </a:r>
          </a:p>
          <a:p>
            <a:pPr marL="0" lvl="0" indent="0" algn="l" rtl="0">
              <a:spcBef>
                <a:spcPts val="0"/>
              </a:spcBef>
              <a:spcAft>
                <a:spcPts val="0"/>
              </a:spcAft>
              <a:buNone/>
            </a:pPr>
            <a:endParaRPr lang="en-GB" baseline="0" dirty="0"/>
          </a:p>
        </p:txBody>
      </p:sp>
    </p:spTree>
    <p:extLst>
      <p:ext uri="{BB962C8B-B14F-4D97-AF65-F5344CB8AC3E}">
        <p14:creationId xmlns:p14="http://schemas.microsoft.com/office/powerpoint/2010/main" val="3179454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a:extLst>
            <a:ext uri="{FF2B5EF4-FFF2-40B4-BE49-F238E27FC236}">
              <a16:creationId xmlns:a16="http://schemas.microsoft.com/office/drawing/2014/main" id="{89B5935E-0A42-468B-D617-171D40E1C3BA}"/>
            </a:ext>
          </a:extLst>
        </p:cNvPr>
        <p:cNvGrpSpPr/>
        <p:nvPr/>
      </p:nvGrpSpPr>
      <p:grpSpPr>
        <a:xfrm>
          <a:off x="0" y="0"/>
          <a:ext cx="0" cy="0"/>
          <a:chOff x="0" y="0"/>
          <a:chExt cx="0" cy="0"/>
        </a:xfrm>
      </p:grpSpPr>
      <p:sp>
        <p:nvSpPr>
          <p:cNvPr id="1270" name="Google Shape;1270;gb886f4b4c4_0_356:notes">
            <a:extLst>
              <a:ext uri="{FF2B5EF4-FFF2-40B4-BE49-F238E27FC236}">
                <a16:creationId xmlns:a16="http://schemas.microsoft.com/office/drawing/2014/main" id="{23482402-4B97-02D3-B94A-DB5EB834FF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b886f4b4c4_0_356:notes">
            <a:extLst>
              <a:ext uri="{FF2B5EF4-FFF2-40B4-BE49-F238E27FC236}">
                <a16:creationId xmlns:a16="http://schemas.microsoft.com/office/drawing/2014/main" id="{AE503CE4-3CDC-F08B-B011-09C8CDB78A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943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C00000"/>
                </a:solidFill>
              </a:rPr>
              <a:t>Explain table…</a:t>
            </a:r>
          </a:p>
          <a:p>
            <a:pPr marL="171450" lvl="0" indent="-171450" algn="l" rtl="0">
              <a:spcBef>
                <a:spcPts val="0"/>
              </a:spcBef>
              <a:spcAft>
                <a:spcPts val="0"/>
              </a:spcAft>
            </a:pPr>
            <a:r>
              <a:rPr lang="en-GB" dirty="0">
                <a:solidFill>
                  <a:srgbClr val="C00000"/>
                </a:solidFill>
              </a:rPr>
              <a:t>Deceasing number of participants </a:t>
            </a:r>
            <a:r>
              <a:rPr lang="en-GB" baseline="0" dirty="0">
                <a:solidFill>
                  <a:srgbClr val="C00000"/>
                </a:solidFill>
              </a:rPr>
              <a:t>after predominantly UK labs drop CDCXM and many European labs starting to follow</a:t>
            </a:r>
          </a:p>
          <a:p>
            <a:pPr marL="171450" lvl="0" indent="-171450" algn="l" rtl="0">
              <a:spcBef>
                <a:spcPts val="0"/>
              </a:spcBef>
              <a:spcAft>
                <a:spcPts val="0"/>
              </a:spcAft>
            </a:pPr>
            <a:r>
              <a:rPr lang="en-GB" baseline="0" dirty="0">
                <a:solidFill>
                  <a:srgbClr val="C00000"/>
                </a:solidFill>
              </a:rPr>
              <a:t>Of the 45 participants 5 (11.1%) of them had UP, none of them UK or Ireland based</a:t>
            </a:r>
            <a:endParaRPr dirty="0">
              <a:solidFill>
                <a:srgbClr val="C00000"/>
              </a:solidFill>
            </a:endParaRPr>
          </a:p>
        </p:txBody>
      </p:sp>
    </p:spTree>
    <p:extLst>
      <p:ext uri="{BB962C8B-B14F-4D97-AF65-F5344CB8AC3E}">
        <p14:creationId xmlns:p14="http://schemas.microsoft.com/office/powerpoint/2010/main" val="300138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There are a number of categories * available in 2A and participants can choose to be registered for assessment at B cell, T cell or PBL with and without the addition of DTT.</a:t>
            </a:r>
          </a:p>
          <a:p>
            <a:pPr marL="171450" lvl="0" indent="-171450" algn="l" rtl="0">
              <a:spcBef>
                <a:spcPts val="0"/>
              </a:spcBef>
              <a:spcAft>
                <a:spcPts val="0"/>
              </a:spcAft>
            </a:pPr>
            <a:r>
              <a:rPr lang="en-GB" baseline="0" dirty="0"/>
              <a:t>40 possible crossmatch combinations per year</a:t>
            </a:r>
          </a:p>
          <a:p>
            <a:pPr marL="171450" lvl="0" indent="-171450" algn="l" rtl="0">
              <a:spcBef>
                <a:spcPts val="0"/>
              </a:spcBef>
              <a:spcAft>
                <a:spcPts val="0"/>
              </a:spcAft>
            </a:pPr>
            <a:r>
              <a:rPr lang="en-GB" baseline="0" dirty="0"/>
              <a:t>Worldwide generally over &gt;35/40 XMs are assessed in each category.  We do see that B cell XM * has the lowest level of assessed XM which is comparable to previous years </a:t>
            </a:r>
          </a:p>
          <a:p>
            <a:pPr marL="171450" lvl="0" indent="-171450" algn="l" rtl="0">
              <a:spcBef>
                <a:spcPts val="0"/>
              </a:spcBef>
              <a:spcAft>
                <a:spcPts val="0"/>
              </a:spcAft>
            </a:pPr>
            <a:r>
              <a:rPr lang="en-GB" baseline="0" dirty="0"/>
              <a:t>The amount of samples reported as NT is highest for B cell at approx. 12-14% whereas T cell is around 8% NT this could be due to the more fragile nature of B cells</a:t>
            </a:r>
          </a:p>
          <a:p>
            <a:pPr marL="171450" lvl="0" indent="-171450" algn="l" rtl="0">
              <a:spcBef>
                <a:spcPts val="0"/>
              </a:spcBef>
              <a:spcAft>
                <a:spcPts val="0"/>
              </a:spcAft>
            </a:pPr>
            <a:r>
              <a:rPr lang="en-GB" baseline="0" dirty="0"/>
              <a:t>incorrect assignments mostly occur at B cells but is lowest in T cells</a:t>
            </a:r>
          </a:p>
          <a:p>
            <a:pPr marL="171450" lvl="0" indent="-171450" algn="l" rtl="0">
              <a:spcBef>
                <a:spcPts val="0"/>
              </a:spcBef>
              <a:spcAft>
                <a:spcPts val="0"/>
              </a:spcAft>
            </a:pPr>
            <a:r>
              <a:rPr lang="en-GB" baseline="0" dirty="0"/>
              <a:t>Across all categories more likely to report false </a:t>
            </a:r>
            <a:r>
              <a:rPr lang="en-GB" baseline="0" dirty="0" err="1"/>
              <a:t>pos</a:t>
            </a:r>
            <a:r>
              <a:rPr lang="en-GB" baseline="0" dirty="0"/>
              <a:t> results, false </a:t>
            </a:r>
            <a:r>
              <a:rPr lang="en-GB" baseline="0" dirty="0" err="1"/>
              <a:t>pos</a:t>
            </a:r>
            <a:r>
              <a:rPr lang="en-GB" baseline="0" dirty="0"/>
              <a:t> reporting is highest in PBLs and lowest in T cells</a:t>
            </a:r>
          </a:p>
          <a:p>
            <a:pPr marL="171450" lvl="0" indent="-171450" algn="l" rtl="0">
              <a:spcBef>
                <a:spcPts val="0"/>
              </a:spcBef>
              <a:spcAft>
                <a:spcPts val="0"/>
              </a:spcAft>
            </a:pPr>
            <a:r>
              <a:rPr lang="en-GB" baseline="0" dirty="0"/>
              <a:t>False neg reporting is highest in B cells but lowest in T cells</a:t>
            </a:r>
          </a:p>
        </p:txBody>
      </p:sp>
    </p:spTree>
    <p:extLst>
      <p:ext uri="{BB962C8B-B14F-4D97-AF65-F5344CB8AC3E}">
        <p14:creationId xmlns:p14="http://schemas.microsoft.com/office/powerpoint/2010/main" val="11217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5 UP – red in category denotes PP: 1 in T cell and B cell, 1 in PBL only,  3 in B cell only.  Greater level of performance issues without DTT.</a:t>
            </a:r>
          </a:p>
          <a:p>
            <a:pPr marL="171450" lvl="0" indent="-171450" algn="l" rtl="0">
              <a:spcBef>
                <a:spcPts val="0"/>
              </a:spcBef>
              <a:spcAft>
                <a:spcPts val="0"/>
              </a:spcAft>
            </a:pPr>
            <a:r>
              <a:rPr lang="en-GB" baseline="0" dirty="0"/>
              <a:t>CAPA responses included delivery delays and poor cell quality and human error.</a:t>
            </a:r>
          </a:p>
        </p:txBody>
      </p:sp>
    </p:spTree>
    <p:extLst>
      <p:ext uri="{BB962C8B-B14F-4D97-AF65-F5344CB8AC3E}">
        <p14:creationId xmlns:p14="http://schemas.microsoft.com/office/powerpoint/2010/main" val="338162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739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Now on to our flow </a:t>
            </a:r>
            <a:r>
              <a:rPr lang="en-GB" dirty="0" err="1"/>
              <a:t>crossmatching</a:t>
            </a:r>
            <a:r>
              <a:rPr lang="en-GB" dirty="0"/>
              <a:t> scheme,</a:t>
            </a:r>
            <a:r>
              <a:rPr lang="en-GB" baseline="0" dirty="0"/>
              <a:t> 2B</a:t>
            </a:r>
            <a:endParaRPr dirty="0"/>
          </a:p>
        </p:txBody>
      </p:sp>
    </p:spTree>
    <p:extLst>
      <p:ext uri="{BB962C8B-B14F-4D97-AF65-F5344CB8AC3E}">
        <p14:creationId xmlns:p14="http://schemas.microsoft.com/office/powerpoint/2010/main" val="284164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purpose</a:t>
            </a:r>
          </a:p>
          <a:p>
            <a:pPr marL="0" lvl="0" indent="0" algn="l" rtl="0">
              <a:spcBef>
                <a:spcPts val="0"/>
              </a:spcBef>
              <a:spcAft>
                <a:spcPts val="0"/>
              </a:spcAft>
              <a:buNone/>
            </a:pPr>
            <a:r>
              <a:rPr lang="en-GB" dirty="0"/>
              <a:t>Consensus</a:t>
            </a:r>
          </a:p>
          <a:p>
            <a:pPr marL="0" lvl="0" indent="0" algn="l" rtl="0">
              <a:spcBef>
                <a:spcPts val="0"/>
              </a:spcBef>
              <a:spcAft>
                <a:spcPts val="0"/>
              </a:spcAft>
              <a:buNone/>
            </a:pPr>
            <a:r>
              <a:rPr lang="en-GB" dirty="0"/>
              <a:t>Sat Perf</a:t>
            </a:r>
            <a:endParaRPr dirty="0"/>
          </a:p>
        </p:txBody>
      </p:sp>
    </p:spTree>
    <p:extLst>
      <p:ext uri="{BB962C8B-B14F-4D97-AF65-F5344CB8AC3E}">
        <p14:creationId xmlns:p14="http://schemas.microsoft.com/office/powerpoint/2010/main" val="93834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Slight reduction in the number of participants, currently at 75.</a:t>
            </a:r>
            <a:r>
              <a:rPr lang="en-GB" baseline="0" dirty="0"/>
              <a:t> </a:t>
            </a:r>
          </a:p>
          <a:p>
            <a:pPr marL="171450" lvl="0" indent="-171450" algn="l" rtl="0">
              <a:spcBef>
                <a:spcPts val="0"/>
              </a:spcBef>
              <a:spcAft>
                <a:spcPts val="0"/>
              </a:spcAft>
            </a:pPr>
            <a:r>
              <a:rPr lang="en-GB" baseline="0" dirty="0"/>
              <a:t>4 participants with UP: 1 based in UK&amp;I.</a:t>
            </a:r>
            <a:endParaRPr dirty="0"/>
          </a:p>
        </p:txBody>
      </p:sp>
    </p:spTree>
    <p:extLst>
      <p:ext uri="{BB962C8B-B14F-4D97-AF65-F5344CB8AC3E}">
        <p14:creationId xmlns:p14="http://schemas.microsoft.com/office/powerpoint/2010/main" val="154477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fa76e1d58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fa76e1d58_0_15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FFFF00"/>
                </a:solidFill>
              </a:rPr>
              <a:t>I am going to cover key data from the</a:t>
            </a:r>
            <a:r>
              <a:rPr lang="en-GB" baseline="0" dirty="0">
                <a:solidFill>
                  <a:srgbClr val="FFFF00"/>
                </a:solidFill>
              </a:rPr>
              <a:t> crossmatching and HLA and HPA antibody schemes from 2025-26 and some relevant u</a:t>
            </a:r>
            <a:r>
              <a:rPr lang="en-GB" dirty="0">
                <a:solidFill>
                  <a:srgbClr val="FFFF00"/>
                </a:solidFill>
              </a:rPr>
              <a:t>pdates for</a:t>
            </a:r>
            <a:r>
              <a:rPr lang="en-GB" baseline="0" dirty="0">
                <a:solidFill>
                  <a:srgbClr val="FFFF00"/>
                </a:solidFill>
              </a:rPr>
              <a:t> the upcoming distribution year.</a:t>
            </a:r>
          </a:p>
          <a:p>
            <a:pPr marL="0" lvl="0" indent="0" algn="l" rtl="0">
              <a:spcBef>
                <a:spcPts val="0"/>
              </a:spcBef>
              <a:spcAft>
                <a:spcPts val="0"/>
              </a:spcAft>
              <a:buNone/>
            </a:pPr>
            <a:r>
              <a:rPr lang="en-GB" baseline="0" dirty="0">
                <a:solidFill>
                  <a:srgbClr val="FFFF00"/>
                </a:solidFill>
              </a:rPr>
              <a:t>Director Deborah Pritchard will be continuing this scheme overview covering HLA, HPA and KIR typing as well as DA schemes.</a:t>
            </a:r>
            <a:endParaRPr dirty="0">
              <a:solidFill>
                <a:srgbClr val="FFFF00"/>
              </a:solidFill>
            </a:endParaRPr>
          </a:p>
        </p:txBody>
      </p:sp>
    </p:spTree>
    <p:extLst>
      <p:ext uri="{BB962C8B-B14F-4D97-AF65-F5344CB8AC3E}">
        <p14:creationId xmlns:p14="http://schemas.microsoft.com/office/powerpoint/2010/main" val="212662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Categories for T and B cells</a:t>
            </a:r>
          </a:p>
          <a:p>
            <a:pPr marL="171450" lvl="0" indent="-171450" algn="l" rtl="0">
              <a:spcBef>
                <a:spcPts val="0"/>
              </a:spcBef>
              <a:spcAft>
                <a:spcPts val="0"/>
              </a:spcAft>
            </a:pPr>
            <a:r>
              <a:rPr lang="en-GB" baseline="0" dirty="0"/>
              <a:t>Split into groups get different samples.</a:t>
            </a:r>
          </a:p>
          <a:p>
            <a:pPr marL="171450" lvl="0" indent="-171450" algn="l" rtl="0">
              <a:spcBef>
                <a:spcPts val="0"/>
              </a:spcBef>
              <a:spcAft>
                <a:spcPts val="0"/>
              </a:spcAft>
            </a:pPr>
            <a:r>
              <a:rPr lang="en-GB" baseline="0" dirty="0"/>
              <a:t>40 crossmatch combinations - a high proportion, generally approx. &gt;80% assessed across all categories.</a:t>
            </a:r>
          </a:p>
          <a:p>
            <a:pPr marL="171450" lvl="0" indent="-171450" algn="l" rtl="0">
              <a:spcBef>
                <a:spcPts val="0"/>
              </a:spcBef>
              <a:spcAft>
                <a:spcPts val="0"/>
              </a:spcAft>
            </a:pPr>
            <a:r>
              <a:rPr lang="en-GB" baseline="0" dirty="0"/>
              <a:t>There was a good representation of positive versus negative crossmatches found across all categories.  </a:t>
            </a:r>
          </a:p>
          <a:p>
            <a:pPr marL="171450" lvl="0" indent="-171450" algn="l" rtl="0">
              <a:spcBef>
                <a:spcPts val="0"/>
              </a:spcBef>
              <a:spcAft>
                <a:spcPts val="0"/>
              </a:spcAft>
            </a:pPr>
            <a:endParaRPr lang="en-GB" baseline="0" dirty="0"/>
          </a:p>
          <a:p>
            <a:pPr marL="171450" lvl="0" indent="-171450" algn="l" rtl="0">
              <a:spcBef>
                <a:spcPts val="0"/>
              </a:spcBef>
              <a:spcAft>
                <a:spcPts val="0"/>
              </a:spcAft>
            </a:pPr>
            <a:r>
              <a:rPr lang="en-GB" baseline="0" dirty="0"/>
              <a:t>Fairly even spread of incorrect assignments : highest in ROW WB in T and B cells categories </a:t>
            </a:r>
          </a:p>
          <a:p>
            <a:pPr marL="171450" lvl="0" indent="-171450" algn="l" rtl="0">
              <a:spcBef>
                <a:spcPts val="0"/>
              </a:spcBef>
              <a:spcAft>
                <a:spcPts val="0"/>
              </a:spcAft>
            </a:pPr>
            <a:r>
              <a:rPr lang="en-GB" baseline="0" dirty="0"/>
              <a:t>Higher incidence of reporting false positives and false negative in B cell XM </a:t>
            </a:r>
          </a:p>
          <a:p>
            <a:pPr marL="171450" lvl="0" indent="-171450" algn="l" rtl="0">
              <a:spcBef>
                <a:spcPts val="0"/>
              </a:spcBef>
              <a:spcAft>
                <a:spcPts val="0"/>
              </a:spcAft>
            </a:pPr>
            <a:r>
              <a:rPr lang="en-GB" baseline="0" dirty="0"/>
              <a:t>very few instances of reporting equivocal results and none in the UK&amp;I</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aseline="0" dirty="0"/>
              <a:t>Reporting results as NT highest in PC labs – could be due to cell viability issues as these samples often travel the furthest.</a:t>
            </a:r>
          </a:p>
        </p:txBody>
      </p:sp>
    </p:spTree>
    <p:extLst>
      <p:ext uri="{BB962C8B-B14F-4D97-AF65-F5344CB8AC3E}">
        <p14:creationId xmlns:p14="http://schemas.microsoft.com/office/powerpoint/2010/main" val="56727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4 participants classed as UP all in the B cell category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aseline="0" dirty="0"/>
              <a:t>All had reported results for at least 30 XMs</a:t>
            </a:r>
          </a:p>
          <a:p>
            <a:pPr marL="171450" lvl="0" indent="-171450" algn="l" rtl="0">
              <a:spcBef>
                <a:spcPts val="0"/>
              </a:spcBef>
              <a:spcAft>
                <a:spcPts val="0"/>
              </a:spcAft>
            </a:pPr>
            <a:r>
              <a:rPr lang="en-GB" baseline="0" dirty="0"/>
              <a:t>3 submitted CAPA: all had sensitivity issues and whilst 2 labs wanted to review cut off values the other lab cited cell quality issues</a:t>
            </a:r>
          </a:p>
        </p:txBody>
      </p:sp>
    </p:spTree>
    <p:extLst>
      <p:ext uri="{BB962C8B-B14F-4D97-AF65-F5344CB8AC3E}">
        <p14:creationId xmlns:p14="http://schemas.microsoft.com/office/powerpoint/2010/main" val="319386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On to our HLA</a:t>
            </a:r>
            <a:r>
              <a:rPr lang="en-GB" baseline="0" dirty="0"/>
              <a:t> antibody detection scheme now – Scheme 6</a:t>
            </a:r>
            <a:endParaRPr dirty="0"/>
          </a:p>
        </p:txBody>
      </p:sp>
    </p:spTree>
    <p:extLst>
      <p:ext uri="{BB962C8B-B14F-4D97-AF65-F5344CB8AC3E}">
        <p14:creationId xmlns:p14="http://schemas.microsoft.com/office/powerpoint/2010/main" val="140815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Purpose</a:t>
            </a:r>
          </a:p>
          <a:p>
            <a:pPr marL="0" lvl="0" indent="0" algn="l" rtl="0">
              <a:spcBef>
                <a:spcPts val="0"/>
              </a:spcBef>
              <a:spcAft>
                <a:spcPts val="0"/>
              </a:spcAft>
              <a:buNone/>
            </a:pPr>
            <a:r>
              <a:rPr lang="en-GB" dirty="0"/>
              <a:t>Consensus</a:t>
            </a:r>
          </a:p>
          <a:p>
            <a:pPr marL="0" lvl="0" indent="0" algn="l" rtl="0">
              <a:spcBef>
                <a:spcPts val="0"/>
              </a:spcBef>
              <a:spcAft>
                <a:spcPts val="0"/>
              </a:spcAft>
              <a:buNone/>
            </a:pPr>
            <a:r>
              <a:rPr lang="en-GB" dirty="0"/>
              <a:t>Sat Performance</a:t>
            </a:r>
            <a:endParaRPr dirty="0"/>
          </a:p>
        </p:txBody>
      </p:sp>
    </p:spTree>
    <p:extLst>
      <p:ext uri="{BB962C8B-B14F-4D97-AF65-F5344CB8AC3E}">
        <p14:creationId xmlns:p14="http://schemas.microsoft.com/office/powerpoint/2010/main" val="102560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Reduction in participants in the last year as some labs report using only SAB in their antibody detection strategy</a:t>
            </a:r>
            <a:endParaRPr lang="en-GB" baseline="0" dirty="0"/>
          </a:p>
          <a:p>
            <a:pPr marL="171450" lvl="0" indent="-171450" algn="l" rtl="0">
              <a:spcBef>
                <a:spcPts val="0"/>
              </a:spcBef>
              <a:spcAft>
                <a:spcPts val="0"/>
              </a:spcAft>
            </a:pPr>
            <a:r>
              <a:rPr lang="en-GB" baseline="0" dirty="0"/>
              <a:t>8 labs with PP, 6 of these based in UK&amp;I.</a:t>
            </a:r>
          </a:p>
          <a:p>
            <a:pPr marL="171450" lvl="0" indent="-171450" algn="l" rtl="0">
              <a:spcBef>
                <a:spcPts val="0"/>
              </a:spcBef>
              <a:spcAft>
                <a:spcPts val="0"/>
              </a:spcAft>
            </a:pPr>
            <a:r>
              <a:rPr lang="en-GB" baseline="0" dirty="0"/>
              <a:t>Analysis of the samples sent showed that 63% were consensus negative, 29% positive and 8% did not reach a consensus so the non-assessment of samples was not a factor in the numbers of UPs.</a:t>
            </a:r>
          </a:p>
          <a:p>
            <a:pPr marL="0" lvl="0" indent="0" algn="l" rtl="0">
              <a:spcBef>
                <a:spcPts val="0"/>
              </a:spcBef>
              <a:spcAft>
                <a:spcPts val="0"/>
              </a:spcAft>
              <a:buFont typeface="Arial" panose="020B0604020202020204" pitchFamily="34" charset="0"/>
              <a:buNone/>
            </a:pPr>
            <a:endParaRPr lang="en-GB" baseline="0" dirty="0"/>
          </a:p>
        </p:txBody>
      </p:sp>
    </p:spTree>
    <p:extLst>
      <p:ext uri="{BB962C8B-B14F-4D97-AF65-F5344CB8AC3E}">
        <p14:creationId xmlns:p14="http://schemas.microsoft.com/office/powerpoint/2010/main" val="81879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8 participants classed as UP, 6 from UK&amp;I</a:t>
            </a:r>
          </a:p>
          <a:p>
            <a:pPr marL="171450" lvl="0" indent="-171450" algn="l" rtl="0">
              <a:spcBef>
                <a:spcPts val="0"/>
              </a:spcBef>
              <a:spcAft>
                <a:spcPts val="0"/>
              </a:spcAft>
            </a:pPr>
            <a:r>
              <a:rPr lang="en-GB" baseline="0" dirty="0"/>
              <a:t>8 CAPA responses submitted</a:t>
            </a:r>
          </a:p>
          <a:p>
            <a:pPr marL="171450" lvl="0" indent="-171450" algn="l" rtl="0">
              <a:spcBef>
                <a:spcPts val="0"/>
              </a:spcBef>
              <a:spcAft>
                <a:spcPts val="0"/>
              </a:spcAft>
            </a:pPr>
            <a:r>
              <a:rPr lang="en-GB" baseline="0" dirty="0"/>
              <a:t>1 noting a kit reactivity issue, 1 a reagent/testing issue </a:t>
            </a:r>
          </a:p>
          <a:p>
            <a:pPr marL="171450" lvl="0" indent="-171450" algn="l" rtl="0">
              <a:spcBef>
                <a:spcPts val="0"/>
              </a:spcBef>
              <a:spcAft>
                <a:spcPts val="0"/>
              </a:spcAft>
            </a:pPr>
            <a:r>
              <a:rPr lang="en-GB" baseline="0" dirty="0"/>
              <a:t>And many cited that this UP was a known effect as their </a:t>
            </a:r>
            <a:r>
              <a:rPr lang="en-GB" baseline="0" dirty="0" err="1"/>
              <a:t>pos</a:t>
            </a:r>
            <a:r>
              <a:rPr lang="en-GB" baseline="0" dirty="0"/>
              <a:t> cut off for ab detection favours false </a:t>
            </a:r>
            <a:r>
              <a:rPr lang="en-GB" baseline="0" dirty="0" err="1"/>
              <a:t>pos</a:t>
            </a:r>
            <a:r>
              <a:rPr lang="en-GB" baseline="0" dirty="0"/>
              <a:t>, responses from UK labs often stated that their strategy had a preference for false positives that they were aware of and accepted.</a:t>
            </a:r>
          </a:p>
        </p:txBody>
      </p:sp>
    </p:spTree>
    <p:extLst>
      <p:ext uri="{BB962C8B-B14F-4D97-AF65-F5344CB8AC3E}">
        <p14:creationId xmlns:p14="http://schemas.microsoft.com/office/powerpoint/2010/main" val="80395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altLang="en-US" sz="1100" baseline="0" dirty="0">
                <a:solidFill>
                  <a:srgbClr val="001689"/>
                </a:solidFill>
                <a:cs typeface="Arial" panose="020B0604020202020204" pitchFamily="34" charset="0"/>
              </a:rPr>
              <a:t>Every year we perform an analysis of scheme 6 methodology and performance.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altLang="en-US" sz="1100" dirty="0">
                <a:solidFill>
                  <a:srgbClr val="001689"/>
                </a:solidFill>
                <a:cs typeface="Arial" panose="020B0604020202020204" pitchFamily="34" charset="0"/>
              </a:rPr>
              <a:t>As you can see from the chart approx. 35% use One</a:t>
            </a:r>
            <a:r>
              <a:rPr lang="en-GB" altLang="en-US" sz="1100" baseline="0" dirty="0">
                <a:solidFill>
                  <a:srgbClr val="001689"/>
                </a:solidFill>
                <a:cs typeface="Arial" panose="020B0604020202020204" pitchFamily="34" charset="0"/>
              </a:rPr>
              <a:t> lambda for antibody detection, 24%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kits, 6% Both and 35% did not report their methodology – I have included the graph from last year for comparison where more labs reported their methodology data and you can seem half used OL kits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altLang="en-US" sz="1100" baseline="0" dirty="0">
              <a:solidFill>
                <a:srgbClr val="001689"/>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baseline="0" dirty="0"/>
          </a:p>
        </p:txBody>
      </p:sp>
    </p:spTree>
    <p:extLst>
      <p:ext uri="{BB962C8B-B14F-4D97-AF65-F5344CB8AC3E}">
        <p14:creationId xmlns:p14="http://schemas.microsoft.com/office/powerpoint/2010/main" val="3062227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a:extLst>
            <a:ext uri="{FF2B5EF4-FFF2-40B4-BE49-F238E27FC236}">
              <a16:creationId xmlns:a16="http://schemas.microsoft.com/office/drawing/2014/main" id="{E7AF8F0A-026B-E18D-FF97-4F0DAB619028}"/>
            </a:ext>
          </a:extLst>
        </p:cNvPr>
        <p:cNvGrpSpPr/>
        <p:nvPr/>
      </p:nvGrpSpPr>
      <p:grpSpPr>
        <a:xfrm>
          <a:off x="0" y="0"/>
          <a:ext cx="0" cy="0"/>
          <a:chOff x="0" y="0"/>
          <a:chExt cx="0" cy="0"/>
        </a:xfrm>
      </p:grpSpPr>
      <p:sp>
        <p:nvSpPr>
          <p:cNvPr id="498" name="Google Shape;498;gafa76e1d58_0_778:notes">
            <a:extLst>
              <a:ext uri="{FF2B5EF4-FFF2-40B4-BE49-F238E27FC236}">
                <a16:creationId xmlns:a16="http://schemas.microsoft.com/office/drawing/2014/main" id="{B8F9C7D4-6E0D-B33F-DDFE-D07C5F3F984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a:extLst>
              <a:ext uri="{FF2B5EF4-FFF2-40B4-BE49-F238E27FC236}">
                <a16:creationId xmlns:a16="http://schemas.microsoft.com/office/drawing/2014/main" id="{10C94FF2-19C4-F69F-048D-00EA80F5878D}"/>
              </a:ext>
            </a:extLst>
          </p:cNvPr>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altLang="en-US" sz="1100" baseline="0" dirty="0">
                <a:solidFill>
                  <a:srgbClr val="001689"/>
                </a:solidFill>
                <a:cs typeface="Arial" panose="020B0604020202020204" pitchFamily="34" charset="0"/>
              </a:rPr>
              <a:t>We also performed an investigation of kit use affects consensus result (noting that we only included information from labs that used OL,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or both kits and excluded those that did not report methods)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altLang="en-US" sz="1100" baseline="0" dirty="0">
                <a:solidFill>
                  <a:srgbClr val="001689"/>
                </a:solidFill>
                <a:cs typeface="Arial" panose="020B0604020202020204" pitchFamily="34" charset="0"/>
              </a:rPr>
              <a:t>The table shows the consensus result * and the result split by method for class I and then class II</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altLang="en-US" sz="1100" baseline="0" dirty="0">
              <a:solidFill>
                <a:srgbClr val="001689"/>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altLang="en-US" sz="1100" baseline="0" dirty="0">
                <a:solidFill>
                  <a:srgbClr val="001689"/>
                </a:solidFill>
                <a:cs typeface="Arial" panose="020B0604020202020204" pitchFamily="34" charset="0"/>
              </a:rPr>
              <a:t>Results generally concur across the samples exceptions are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altLang="en-US" sz="1100" baseline="0" dirty="0">
                <a:solidFill>
                  <a:srgbClr val="001689"/>
                </a:solidFill>
                <a:cs typeface="Arial" panose="020B0604020202020204" pitchFamily="34" charset="0"/>
              </a:rPr>
              <a:t>602 in Class I Pos by OL and Both but no cons in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users.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altLang="en-US" sz="1100" baseline="0" dirty="0">
                <a:solidFill>
                  <a:srgbClr val="001689"/>
                </a:solidFill>
                <a:cs typeface="Arial" panose="020B0604020202020204" pitchFamily="34" charset="0"/>
              </a:rPr>
              <a:t>605 there was no cons overall in Class II or amongst OL only user but those that used both were cons neg and those that use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were </a:t>
            </a:r>
            <a:r>
              <a:rPr lang="en-GB" altLang="en-US" sz="1100" baseline="0" dirty="0" err="1">
                <a:solidFill>
                  <a:srgbClr val="001689"/>
                </a:solidFill>
                <a:cs typeface="Arial" panose="020B0604020202020204" pitchFamily="34" charset="0"/>
              </a:rPr>
              <a:t>pos</a:t>
            </a:r>
            <a:endParaRPr lang="en-GB" altLang="en-US" sz="1100" baseline="0" dirty="0">
              <a:solidFill>
                <a:srgbClr val="001689"/>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altLang="en-US" sz="1100" baseline="0" dirty="0">
                <a:solidFill>
                  <a:srgbClr val="001689"/>
                </a:solidFill>
                <a:cs typeface="Arial" panose="020B0604020202020204" pitchFamily="34" charset="0"/>
              </a:rPr>
              <a:t>609 in class I there was no cons in OL or both users but neg in </a:t>
            </a:r>
            <a:r>
              <a:rPr lang="en-GB" altLang="en-US" sz="1100" baseline="0" dirty="0" err="1">
                <a:solidFill>
                  <a:srgbClr val="001689"/>
                </a:solidFill>
                <a:cs typeface="Arial" panose="020B0604020202020204" pitchFamily="34" charset="0"/>
              </a:rPr>
              <a:t>werfen</a:t>
            </a:r>
            <a:endParaRPr lang="en-GB" altLang="en-US" sz="1100" baseline="0" dirty="0">
              <a:solidFill>
                <a:srgbClr val="001689"/>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altLang="en-US" sz="1100" baseline="0" dirty="0">
                <a:solidFill>
                  <a:srgbClr val="001689"/>
                </a:solidFill>
                <a:cs typeface="Arial" panose="020B0604020202020204" pitchFamily="34" charset="0"/>
              </a:rPr>
              <a:t>612 there was no cons overall in Class II or amongst OL only user but those that used both were cons </a:t>
            </a:r>
            <a:r>
              <a:rPr lang="en-GB" altLang="en-US" sz="1100" baseline="0" dirty="0" err="1">
                <a:solidFill>
                  <a:srgbClr val="001689"/>
                </a:solidFill>
                <a:cs typeface="Arial" panose="020B0604020202020204" pitchFamily="34" charset="0"/>
              </a:rPr>
              <a:t>pos</a:t>
            </a:r>
            <a:r>
              <a:rPr lang="en-GB" altLang="en-US" sz="1100" baseline="0" dirty="0">
                <a:solidFill>
                  <a:srgbClr val="001689"/>
                </a:solidFill>
                <a:cs typeface="Arial" panose="020B0604020202020204" pitchFamily="34" charset="0"/>
              </a:rPr>
              <a:t> and those that use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were neg</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altLang="en-US" sz="1100" baseline="0" dirty="0">
                <a:solidFill>
                  <a:srgbClr val="001689"/>
                </a:solidFill>
                <a:cs typeface="Arial" panose="020B0604020202020204" pitchFamily="34" charset="0"/>
              </a:rPr>
              <a:t>Interestingly in sample 604, 608 and 611 there are examples were OL and </a:t>
            </a:r>
            <a:r>
              <a:rPr lang="en-GB" altLang="en-US" sz="1100" baseline="0" dirty="0" err="1">
                <a:solidFill>
                  <a:srgbClr val="001689"/>
                </a:solidFill>
                <a:cs typeface="Arial" panose="020B0604020202020204" pitchFamily="34" charset="0"/>
              </a:rPr>
              <a:t>Werfen</a:t>
            </a:r>
            <a:r>
              <a:rPr lang="en-GB" altLang="en-US" sz="1100" baseline="0" dirty="0">
                <a:solidFill>
                  <a:srgbClr val="001689"/>
                </a:solidFill>
                <a:cs typeface="Arial" panose="020B0604020202020204" pitchFamily="34" charset="0"/>
              </a:rPr>
              <a:t> user agreed cons neg but those using both kits did not reach cons (noting the small sample numbers in the category of user)</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GB" baseline="0" dirty="0"/>
          </a:p>
        </p:txBody>
      </p:sp>
    </p:spTree>
    <p:extLst>
      <p:ext uri="{BB962C8B-B14F-4D97-AF65-F5344CB8AC3E}">
        <p14:creationId xmlns:p14="http://schemas.microsoft.com/office/powerpoint/2010/main" val="3173675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Our sister</a:t>
            </a:r>
            <a:r>
              <a:rPr lang="en-GB" baseline="0" dirty="0"/>
              <a:t> HLA antibody scheme – Scheme 3 is next</a:t>
            </a:r>
            <a:endParaRPr dirty="0"/>
          </a:p>
        </p:txBody>
      </p:sp>
    </p:spTree>
    <p:extLst>
      <p:ext uri="{BB962C8B-B14F-4D97-AF65-F5344CB8AC3E}">
        <p14:creationId xmlns:p14="http://schemas.microsoft.com/office/powerpoint/2010/main" val="255950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Purpose</a:t>
            </a:r>
          </a:p>
          <a:p>
            <a:pPr marL="0" lvl="0" indent="0" algn="l" rtl="0">
              <a:spcBef>
                <a:spcPts val="0"/>
              </a:spcBef>
              <a:spcAft>
                <a:spcPts val="0"/>
              </a:spcAft>
              <a:buNone/>
            </a:pPr>
            <a:r>
              <a:rPr lang="en-GB" dirty="0"/>
              <a:t>Consensus</a:t>
            </a:r>
          </a:p>
          <a:p>
            <a:pPr marL="0" lvl="0" indent="0" algn="l" rtl="0">
              <a:spcBef>
                <a:spcPts val="0"/>
              </a:spcBef>
              <a:spcAft>
                <a:spcPts val="0"/>
              </a:spcAft>
              <a:buNone/>
            </a:pPr>
            <a:r>
              <a:rPr lang="en-GB" dirty="0"/>
              <a:t>Sat</a:t>
            </a:r>
            <a:r>
              <a:rPr lang="en-GB" baseline="0" dirty="0"/>
              <a:t> performance</a:t>
            </a:r>
            <a:endParaRPr dirty="0"/>
          </a:p>
        </p:txBody>
      </p:sp>
    </p:spTree>
    <p:extLst>
      <p:ext uri="{BB962C8B-B14F-4D97-AF65-F5344CB8AC3E}">
        <p14:creationId xmlns:p14="http://schemas.microsoft.com/office/powerpoint/2010/main" val="31194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b623245b0c_0_17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b623245b0c_0_17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register for assessment at Class I only or</a:t>
            </a:r>
            <a:r>
              <a:rPr lang="en-GB" baseline="0" dirty="0"/>
              <a:t> Class I&amp;II.  </a:t>
            </a:r>
          </a:p>
          <a:p>
            <a:pPr marL="171450" lvl="0" indent="-171450" algn="l" rtl="0">
              <a:spcBef>
                <a:spcPts val="0"/>
              </a:spcBef>
              <a:spcAft>
                <a:spcPts val="0"/>
              </a:spcAft>
            </a:pPr>
            <a:r>
              <a:rPr lang="en-GB" baseline="0" dirty="0"/>
              <a:t>split present (75% consensus) or absent (95%) </a:t>
            </a:r>
          </a:p>
          <a:p>
            <a:pPr marL="171450" lvl="0" indent="-171450" algn="l" rtl="0">
              <a:spcBef>
                <a:spcPts val="0"/>
              </a:spcBef>
              <a:spcAft>
                <a:spcPts val="0"/>
              </a:spcAft>
            </a:pPr>
            <a:r>
              <a:rPr lang="en-GB" baseline="0" dirty="0"/>
              <a:t>Overall - 6 labs with UP from the 63 participants, with issues noted in both the presence and absence category</a:t>
            </a:r>
          </a:p>
        </p:txBody>
      </p:sp>
    </p:spTree>
    <p:extLst>
      <p:ext uri="{BB962C8B-B14F-4D97-AF65-F5344CB8AC3E}">
        <p14:creationId xmlns:p14="http://schemas.microsoft.com/office/powerpoint/2010/main" val="2474118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PP = missed reporting a consensus specificity or assigned a specificity where the consensus is negative resulting in &lt;75% specs in agreement with consensus.</a:t>
            </a:r>
            <a:r>
              <a:rPr lang="en-GB" dirty="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a:solidFill>
                  <a:srgbClr val="001689"/>
                </a:solidFill>
                <a:latin typeface="Arial" panose="020B0604020202020204" pitchFamily="34" charset="0"/>
                <a:cs typeface="Arial" panose="020B0604020202020204" pitchFamily="34" charset="0"/>
              </a:rPr>
              <a:t>6 UP</a:t>
            </a:r>
          </a:p>
          <a:p>
            <a:pPr marL="171450" lvl="0" indent="-171450" algn="l" rtl="0">
              <a:spcBef>
                <a:spcPts val="0"/>
              </a:spcBef>
              <a:spcAft>
                <a:spcPts val="0"/>
              </a:spcAft>
            </a:pPr>
            <a:r>
              <a:rPr lang="en-GB" sz="1100" dirty="0">
                <a:solidFill>
                  <a:srgbClr val="001689"/>
                </a:solidFill>
                <a:latin typeface="Arial" panose="020B0604020202020204" pitchFamily="34" charset="0"/>
                <a:cs typeface="Arial" panose="020B0604020202020204" pitchFamily="34" charset="0"/>
              </a:rPr>
              <a:t>Most had issues in CI presence categories.</a:t>
            </a:r>
          </a:p>
          <a:p>
            <a:pPr marL="171450" lvl="0" indent="-171450" algn="l" rtl="0">
              <a:spcBef>
                <a:spcPts val="0"/>
              </a:spcBef>
              <a:spcAft>
                <a:spcPts val="0"/>
              </a:spcAft>
            </a:pPr>
            <a:r>
              <a:rPr lang="en-GB" sz="1100" dirty="0">
                <a:solidFill>
                  <a:srgbClr val="001689"/>
                </a:solidFill>
                <a:latin typeface="Arial" panose="020B0604020202020204" pitchFamily="34" charset="0"/>
                <a:cs typeface="Arial" panose="020B0604020202020204" pitchFamily="34" charset="0"/>
              </a:rPr>
              <a:t>1 had issues in both CI and CII.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100" dirty="0">
              <a:solidFill>
                <a:srgbClr val="001689"/>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aseline="0" dirty="0">
                <a:solidFill>
                  <a:srgbClr val="001689"/>
                </a:solidFill>
                <a:latin typeface="Arial" panose="020B0604020202020204" pitchFamily="34" charset="0"/>
                <a:cs typeface="Arial" panose="020B0604020202020204" pitchFamily="34" charset="0"/>
              </a:rPr>
              <a:t>Only 4</a:t>
            </a:r>
            <a:r>
              <a:rPr lang="en-GB" baseline="0" dirty="0"/>
              <a:t> responded to requests for a CAPA investigation citing reporting errors, technical issues, and that testing strategy was based on one kit.</a:t>
            </a:r>
          </a:p>
          <a:p>
            <a:pPr marL="171450" lvl="0" indent="-171450" algn="l" rtl="0">
              <a:spcBef>
                <a:spcPts val="0"/>
              </a:spcBef>
              <a:spcAft>
                <a:spcPts val="0"/>
              </a:spcAft>
            </a:pPr>
            <a:endParaRPr lang="en-GB" sz="1100" dirty="0">
              <a:solidFill>
                <a:srgbClr val="0016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00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7712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7086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indent="-298450"/>
            <a:r>
              <a:rPr lang="en-GB" sz="1100" b="0" i="0" u="none" strike="noStrike" cap="none" dirty="0">
                <a:solidFill>
                  <a:srgbClr val="000000"/>
                </a:solidFill>
                <a:effectLst/>
                <a:latin typeface="Abel" panose="020B0604020202020204"/>
                <a:ea typeface="Abel" panose="020B0604020202020204"/>
                <a:cs typeface="Arial"/>
                <a:sym typeface="Arial"/>
              </a:rPr>
              <a:t>We performed some analysis</a:t>
            </a:r>
            <a:r>
              <a:rPr lang="en-GB" sz="1100" b="0" i="0" u="none" strike="noStrike" cap="none" baseline="0" dirty="0">
                <a:solidFill>
                  <a:srgbClr val="000000"/>
                </a:solidFill>
                <a:effectLst/>
                <a:latin typeface="Abel" panose="020B0604020202020204"/>
                <a:ea typeface="Abel" panose="020B0604020202020204"/>
                <a:cs typeface="Arial"/>
                <a:sym typeface="Arial"/>
              </a:rPr>
              <a:t> of kit use in Scheme 3 over 5 years. </a:t>
            </a:r>
          </a:p>
          <a:p>
            <a:pPr marL="457200" indent="-298450"/>
            <a:r>
              <a:rPr lang="en-GB" sz="1100" b="0" i="0" u="none" strike="noStrike" cap="none" baseline="0" dirty="0">
                <a:solidFill>
                  <a:srgbClr val="000000"/>
                </a:solidFill>
                <a:effectLst/>
                <a:latin typeface="Abel" panose="020B0604020202020204"/>
                <a:ea typeface="Abel" panose="020B0604020202020204"/>
                <a:cs typeface="Arial"/>
                <a:sym typeface="Arial"/>
              </a:rPr>
              <a:t>Including all participants you can see that labs not accurately recording methods data (purple section) has impacted the picture but generally there seems to be slightly more labs opting to use both kits over time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baseline="0" dirty="0">
                <a:solidFill>
                  <a:srgbClr val="000000"/>
                </a:solidFill>
                <a:effectLst/>
                <a:latin typeface="Abel" panose="020B0604020202020204"/>
                <a:ea typeface="Abel" panose="020B0604020202020204"/>
                <a:cs typeface="Arial"/>
                <a:sym typeface="Arial"/>
              </a:rPr>
              <a:t>OL is blue, </a:t>
            </a:r>
            <a:r>
              <a:rPr lang="en-GB" sz="1100" b="0" i="0" u="none" strike="noStrike" cap="none" baseline="0" dirty="0" err="1">
                <a:solidFill>
                  <a:srgbClr val="000000"/>
                </a:solidFill>
                <a:effectLst/>
                <a:latin typeface="Abel" panose="020B0604020202020204"/>
                <a:ea typeface="Abel" panose="020B0604020202020204"/>
                <a:cs typeface="Arial"/>
                <a:sym typeface="Arial"/>
              </a:rPr>
              <a:t>Immucor</a:t>
            </a:r>
            <a:r>
              <a:rPr lang="en-GB" sz="1100" b="0" i="0" u="none" strike="noStrike" cap="none" baseline="0" dirty="0">
                <a:solidFill>
                  <a:srgbClr val="000000"/>
                </a:solidFill>
                <a:effectLst/>
                <a:latin typeface="Abel" panose="020B0604020202020204"/>
                <a:ea typeface="Abel" panose="020B0604020202020204"/>
                <a:cs typeface="Arial"/>
                <a:sym typeface="Arial"/>
              </a:rPr>
              <a:t> is red, combo of kits is green and purple is unknown</a:t>
            </a:r>
          </a:p>
          <a:p>
            <a:pPr marL="457200" indent="-298450"/>
            <a:r>
              <a:rPr lang="en-GB" sz="1100" b="0" i="0" u="none" strike="noStrike" cap="none" baseline="0" dirty="0">
                <a:solidFill>
                  <a:srgbClr val="000000"/>
                </a:solidFill>
                <a:effectLst/>
                <a:latin typeface="Abel" panose="020B0604020202020204"/>
                <a:ea typeface="Abel" panose="020B0604020202020204"/>
                <a:cs typeface="Arial"/>
                <a:sym typeface="Arial"/>
              </a:rPr>
              <a:t>* On this second graph the data is split into * RoW and UK&amp;I * labs again over the past 5 years.</a:t>
            </a:r>
          </a:p>
          <a:p>
            <a:pPr marL="457200" indent="-298450"/>
            <a:r>
              <a:rPr lang="en-GB" sz="1100" b="0" i="0" u="none" strike="noStrike" cap="none" baseline="0" dirty="0">
                <a:solidFill>
                  <a:srgbClr val="000000"/>
                </a:solidFill>
                <a:effectLst/>
                <a:latin typeface="Abel" panose="020B0604020202020204"/>
                <a:ea typeface="Abel" panose="020B0604020202020204"/>
                <a:cs typeface="Arial"/>
                <a:sym typeface="Arial"/>
              </a:rPr>
              <a:t>Historically in the UK OL were most widely used but now a combination of both kits is just as common</a:t>
            </a:r>
          </a:p>
          <a:p>
            <a:pPr marL="457200" indent="-298450"/>
            <a:r>
              <a:rPr lang="en-GB" sz="1100" b="0" i="0" u="none" strike="noStrike" cap="none" baseline="0" dirty="0" err="1">
                <a:solidFill>
                  <a:srgbClr val="000000"/>
                </a:solidFill>
                <a:effectLst/>
                <a:latin typeface="Abel" panose="020B0604020202020204"/>
                <a:ea typeface="Abel" panose="020B0604020202020204"/>
                <a:cs typeface="Arial"/>
                <a:sym typeface="Arial"/>
              </a:rPr>
              <a:t>Werfen</a:t>
            </a:r>
            <a:r>
              <a:rPr lang="en-GB" sz="1100" b="0" i="0" u="none" strike="noStrike" cap="none" baseline="0" dirty="0">
                <a:solidFill>
                  <a:srgbClr val="000000"/>
                </a:solidFill>
                <a:effectLst/>
                <a:latin typeface="Abel" panose="020B0604020202020204"/>
                <a:ea typeface="Abel" panose="020B0604020202020204"/>
                <a:cs typeface="Arial"/>
                <a:sym typeface="Arial"/>
              </a:rPr>
              <a:t> only use more prevalent in RoW labs with very few labs using both kits</a:t>
            </a:r>
          </a:p>
          <a:p>
            <a:pPr marL="457200" indent="-298450"/>
            <a:r>
              <a:rPr lang="en-GB" sz="1100" b="0" i="0" u="none" strike="noStrike" cap="none" baseline="0" dirty="0">
                <a:solidFill>
                  <a:srgbClr val="000000"/>
                </a:solidFill>
                <a:effectLst/>
                <a:latin typeface="Abel" panose="020B0604020202020204"/>
                <a:ea typeface="Abel" panose="020B0604020202020204"/>
                <a:cs typeface="Arial"/>
                <a:sym typeface="Arial"/>
              </a:rPr>
              <a:t>Info may not represent the true lab testing strategy for clinical samples as taken from EQA data.</a:t>
            </a:r>
          </a:p>
          <a:p>
            <a:pPr marL="158750" indent="0">
              <a:buNone/>
            </a:pPr>
            <a:endParaRPr lang="en-GB" sz="1100" b="0" i="0" u="none" strike="noStrike" cap="none" baseline="0" dirty="0">
              <a:solidFill>
                <a:srgbClr val="000000"/>
              </a:solidFill>
              <a:effectLst/>
              <a:latin typeface="Abel" panose="020B0604020202020204"/>
              <a:ea typeface="Abel" panose="020B0604020202020204"/>
              <a:cs typeface="Arial"/>
              <a:sym typeface="Arial"/>
            </a:endParaRPr>
          </a:p>
          <a:p>
            <a:pPr marL="158750" indent="0">
              <a:buNone/>
            </a:pPr>
            <a:r>
              <a:rPr lang="en-GB" sz="1100" b="0" i="0" u="none" strike="noStrike" cap="none" dirty="0">
                <a:solidFill>
                  <a:srgbClr val="000000"/>
                </a:solidFill>
                <a:effectLst/>
                <a:latin typeface="Abel" panose="020B0604020202020204"/>
                <a:ea typeface="Abel" panose="020B0604020202020204"/>
                <a:cs typeface="Arial"/>
                <a:sym typeface="Arial"/>
              </a:rPr>
              <a:t>This data</a:t>
            </a:r>
            <a:r>
              <a:rPr lang="en-GB" sz="1100" b="0" i="0" u="none" strike="noStrike" cap="none" baseline="0" dirty="0">
                <a:solidFill>
                  <a:srgbClr val="000000"/>
                </a:solidFill>
                <a:effectLst/>
                <a:latin typeface="Abel" panose="020B0604020202020204"/>
                <a:ea typeface="Abel" panose="020B0604020202020204"/>
                <a:cs typeface="Arial"/>
                <a:sym typeface="Arial"/>
              </a:rPr>
              <a:t> s</a:t>
            </a:r>
            <a:r>
              <a:rPr lang="en-GB" sz="1100" b="0" i="0" u="none" strike="noStrike" cap="none" dirty="0">
                <a:solidFill>
                  <a:srgbClr val="000000"/>
                </a:solidFill>
                <a:effectLst/>
                <a:latin typeface="Abel" panose="020B0604020202020204"/>
                <a:ea typeface="Abel" panose="020B0604020202020204"/>
                <a:cs typeface="Arial"/>
                <a:sym typeface="Arial"/>
              </a:rPr>
              <a:t>hows a split between</a:t>
            </a:r>
            <a:r>
              <a:rPr lang="en-GB" sz="1100" b="0" i="0" u="none" strike="noStrike" cap="none" baseline="0" dirty="0">
                <a:solidFill>
                  <a:srgbClr val="000000"/>
                </a:solidFill>
                <a:effectLst/>
                <a:latin typeface="Abel" panose="020B0604020202020204"/>
                <a:ea typeface="Abel" panose="020B0604020202020204"/>
                <a:cs typeface="Arial"/>
                <a:sym typeface="Arial"/>
              </a:rPr>
              <a:t> manufacturer use so hopefully less potential impact on consensus by any one manufacturer </a:t>
            </a:r>
            <a:endParaRPr dirty="0"/>
          </a:p>
        </p:txBody>
      </p:sp>
    </p:spTree>
    <p:extLst>
      <p:ext uri="{BB962C8B-B14F-4D97-AF65-F5344CB8AC3E}">
        <p14:creationId xmlns:p14="http://schemas.microsoft.com/office/powerpoint/2010/main" val="1423887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indent="-171450" algn="just"/>
            <a:r>
              <a:rPr lang="en-GB" sz="800" baseline="0" dirty="0"/>
              <a:t>If we look at the result analysis by kit type</a:t>
            </a:r>
          </a:p>
          <a:p>
            <a:pPr marL="171450" indent="-171450" algn="just"/>
            <a:r>
              <a:rPr lang="en-GB" sz="800" baseline="0" dirty="0"/>
              <a:t>Number of CI * &amp; CII * antibodies assessed split by kit: OL only, </a:t>
            </a:r>
            <a:r>
              <a:rPr lang="en-GB" sz="800" baseline="0" dirty="0" err="1"/>
              <a:t>Werfen</a:t>
            </a:r>
            <a:r>
              <a:rPr lang="en-GB" sz="800" baseline="0" dirty="0"/>
              <a:t> only and labs that use both kits</a:t>
            </a:r>
          </a:p>
          <a:p>
            <a:pPr marL="171450" indent="-171450" algn="just"/>
            <a:r>
              <a:rPr lang="en-GB" sz="800" baseline="0" dirty="0"/>
              <a:t>% specs classed as absent (blue), present (orange), NA (grey) </a:t>
            </a:r>
            <a:r>
              <a:rPr lang="en-GB" sz="800" b="0" i="0" u="none" strike="noStrike" cap="none" baseline="0" dirty="0">
                <a:solidFill>
                  <a:srgbClr val="000000"/>
                </a:solidFill>
                <a:latin typeface="Abel" panose="020B0604020202020204"/>
                <a:ea typeface="Abel" panose="020B0604020202020204"/>
                <a:cs typeface="Arial"/>
                <a:sym typeface="Arial"/>
              </a:rPr>
              <a:t>across all 10 samples distributed in 2025-26</a:t>
            </a:r>
            <a:endParaRPr lang="en-GB" sz="800" dirty="0">
              <a:solidFill>
                <a:srgbClr val="001689"/>
              </a:solidFill>
              <a:latin typeface="Arial" panose="020B0604020202020204" pitchFamily="34" charset="0"/>
              <a:cs typeface="Arial" panose="020B0604020202020204" pitchFamily="34" charset="0"/>
            </a:endParaRPr>
          </a:p>
          <a:p>
            <a:pPr marL="171450" indent="-171450" algn="just"/>
            <a:r>
              <a:rPr lang="en-GB" sz="800" dirty="0">
                <a:solidFill>
                  <a:srgbClr val="001689"/>
                </a:solidFill>
                <a:latin typeface="Arial" panose="020B0604020202020204" pitchFamily="34" charset="0"/>
                <a:cs typeface="Arial" panose="020B0604020202020204" pitchFamily="34" charset="0"/>
              </a:rPr>
              <a:t>Showed a VERY similar percentage of antibodies reaching consensus ‘present’ (orange section) in both kits.</a:t>
            </a:r>
            <a:r>
              <a:rPr lang="en-GB" sz="800" baseline="0" dirty="0">
                <a:solidFill>
                  <a:srgbClr val="001689"/>
                </a:solidFill>
                <a:latin typeface="Arial" panose="020B0604020202020204" pitchFamily="34" charset="0"/>
                <a:cs typeface="Arial" panose="020B0604020202020204" pitchFamily="34" charset="0"/>
              </a:rPr>
              <a:t>  </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800" dirty="0">
                <a:solidFill>
                  <a:srgbClr val="001689"/>
                </a:solidFill>
                <a:latin typeface="Arial" panose="020B0604020202020204" pitchFamily="34" charset="0"/>
                <a:cs typeface="Arial" panose="020B0604020202020204" pitchFamily="34" charset="0"/>
              </a:rPr>
              <a:t>Slightly more CI antibodies * </a:t>
            </a:r>
            <a:r>
              <a:rPr lang="en-GB" sz="800" baseline="0" dirty="0">
                <a:solidFill>
                  <a:srgbClr val="001689"/>
                </a:solidFill>
                <a:latin typeface="Arial" panose="020B0604020202020204" pitchFamily="34" charset="0"/>
                <a:cs typeface="Arial" panose="020B0604020202020204" pitchFamily="34" charset="0"/>
              </a:rPr>
              <a:t>were classed as NA (grey) </a:t>
            </a:r>
            <a:r>
              <a:rPr lang="en-GB" sz="800" dirty="0">
                <a:solidFill>
                  <a:srgbClr val="001689"/>
                </a:solidFill>
                <a:latin typeface="Arial" panose="020B0604020202020204" pitchFamily="34" charset="0"/>
                <a:cs typeface="Arial" panose="020B0604020202020204" pitchFamily="34" charset="0"/>
              </a:rPr>
              <a:t>in the </a:t>
            </a:r>
            <a:r>
              <a:rPr lang="en-GB" sz="800" dirty="0" err="1">
                <a:solidFill>
                  <a:srgbClr val="001689"/>
                </a:solidFill>
                <a:latin typeface="Arial" panose="020B0604020202020204" pitchFamily="34" charset="0"/>
                <a:cs typeface="Arial" panose="020B0604020202020204" pitchFamily="34" charset="0"/>
              </a:rPr>
              <a:t>Werfen</a:t>
            </a:r>
            <a:r>
              <a:rPr lang="en-GB" sz="800" baseline="0" dirty="0">
                <a:solidFill>
                  <a:srgbClr val="001689"/>
                </a:solidFill>
                <a:latin typeface="Arial" panose="020B0604020202020204" pitchFamily="34" charset="0"/>
                <a:cs typeface="Arial" panose="020B0604020202020204" pitchFamily="34" charset="0"/>
              </a:rPr>
              <a:t> group could be due to sample size of group.</a:t>
            </a:r>
            <a:r>
              <a:rPr lang="en-GB" sz="800" dirty="0">
                <a:solidFill>
                  <a:srgbClr val="001689"/>
                </a:solidFill>
                <a:latin typeface="Arial" panose="020B0604020202020204" pitchFamily="34" charset="0"/>
                <a:cs typeface="Arial" panose="020B0604020202020204" pitchFamily="34" charset="0"/>
              </a:rPr>
              <a:t> </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800" dirty="0">
                <a:solidFill>
                  <a:srgbClr val="001689"/>
                </a:solidFill>
                <a:latin typeface="Arial" panose="020B0604020202020204" pitchFamily="34" charset="0"/>
                <a:cs typeface="Arial" panose="020B0604020202020204" pitchFamily="34" charset="0"/>
              </a:rPr>
              <a:t>If we compare to last years data you can see there is much less variation between kit performance this year</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endParaRPr lang="en-GB" sz="800" dirty="0">
              <a:solidFill>
                <a:srgbClr val="001689"/>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baseline="0" dirty="0"/>
              <a:t>"L:\AGM\2024-25\Scheme 3-2024 figures\OL v Imm 2024-2025 analysis for presentation.xlsx“</a:t>
            </a:r>
          </a:p>
          <a:p>
            <a:pPr marL="0" marR="0" lvl="0" indent="0" algn="just" defTabSz="914400" rtl="0" eaLnBrk="1" fontAlgn="auto" latinLnBrk="0" hangingPunct="1">
              <a:lnSpc>
                <a:spcPct val="100000"/>
              </a:lnSpc>
              <a:spcBef>
                <a:spcPts val="0"/>
              </a:spcBef>
              <a:spcAft>
                <a:spcPts val="0"/>
              </a:spcAft>
              <a:buClr>
                <a:srgbClr val="000000"/>
              </a:buClr>
              <a:buSzPts val="1100"/>
              <a:buNone/>
              <a:tabLst/>
              <a:defRPr/>
            </a:pPr>
            <a:endParaRPr lang="en-GB" sz="800" dirty="0">
              <a:solidFill>
                <a:srgbClr val="001689"/>
              </a:solidFill>
              <a:latin typeface="Arial" panose="020B0604020202020204" pitchFamily="34" charset="0"/>
              <a:cs typeface="Arial" panose="020B0604020202020204" pitchFamily="34" charset="0"/>
            </a:endParaRPr>
          </a:p>
          <a:p>
            <a:pPr marL="0" indent="0" algn="just">
              <a:buNone/>
            </a:pPr>
            <a:endParaRPr lang="en-GB" sz="800" dirty="0">
              <a:solidFill>
                <a:srgbClr val="0016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014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indent="-171450" algn="just"/>
            <a:r>
              <a:rPr lang="en-GB" sz="800" dirty="0">
                <a:solidFill>
                  <a:srgbClr val="001689"/>
                </a:solidFill>
                <a:latin typeface="Arial" panose="020B0604020202020204" pitchFamily="34" charset="0"/>
                <a:cs typeface="Arial" panose="020B0604020202020204" pitchFamily="34" charset="0"/>
              </a:rPr>
              <a:t>Split performance in the scheme by kit use across OL only, </a:t>
            </a:r>
            <a:r>
              <a:rPr lang="en-GB" sz="800" dirty="0" err="1">
                <a:solidFill>
                  <a:srgbClr val="001689"/>
                </a:solidFill>
                <a:latin typeface="Arial" panose="020B0604020202020204" pitchFamily="34" charset="0"/>
                <a:cs typeface="Arial" panose="020B0604020202020204" pitchFamily="34" charset="0"/>
              </a:rPr>
              <a:t>werfen</a:t>
            </a:r>
            <a:r>
              <a:rPr lang="en-GB" sz="800" dirty="0">
                <a:solidFill>
                  <a:srgbClr val="001689"/>
                </a:solidFill>
                <a:latin typeface="Arial" panose="020B0604020202020204" pitchFamily="34" charset="0"/>
                <a:cs typeface="Arial" panose="020B0604020202020204" pitchFamily="34" charset="0"/>
              </a:rPr>
              <a:t> only and both kit users: note the smaller sample size with </a:t>
            </a:r>
            <a:r>
              <a:rPr lang="en-GB" sz="800" dirty="0" err="1">
                <a:solidFill>
                  <a:srgbClr val="001689"/>
                </a:solidFill>
                <a:latin typeface="Arial" panose="020B0604020202020204" pitchFamily="34" charset="0"/>
                <a:cs typeface="Arial" panose="020B0604020202020204" pitchFamily="34" charset="0"/>
              </a:rPr>
              <a:t>werfen</a:t>
            </a:r>
            <a:r>
              <a:rPr lang="en-GB" sz="800" dirty="0">
                <a:solidFill>
                  <a:srgbClr val="001689"/>
                </a:solidFill>
                <a:latin typeface="Arial" panose="020B0604020202020204" pitchFamily="34" charset="0"/>
                <a:cs typeface="Arial" panose="020B0604020202020204" pitchFamily="34" charset="0"/>
              </a:rPr>
              <a:t> and both kit users which would have impacted analysis</a:t>
            </a:r>
          </a:p>
          <a:p>
            <a:pPr marL="171450" indent="-171450" algn="just"/>
            <a:endParaRPr lang="en-GB" sz="800" dirty="0">
              <a:solidFill>
                <a:srgbClr val="001689"/>
              </a:solidFill>
              <a:latin typeface="Arial" panose="020B0604020202020204" pitchFamily="34" charset="0"/>
              <a:cs typeface="Arial" panose="020B0604020202020204" pitchFamily="34" charset="0"/>
            </a:endParaRPr>
          </a:p>
          <a:p>
            <a:pPr marL="171450" indent="-171450" algn="just"/>
            <a:r>
              <a:rPr lang="en-GB" sz="800" dirty="0">
                <a:solidFill>
                  <a:srgbClr val="001689"/>
                </a:solidFill>
                <a:latin typeface="Arial" panose="020B0604020202020204" pitchFamily="34" charset="0"/>
                <a:cs typeface="Arial" panose="020B0604020202020204" pitchFamily="34" charset="0"/>
              </a:rPr>
              <a:t>Concordance detecting the ‘presence’ of antibodies highest amongst users of OL in CI and CII</a:t>
            </a:r>
          </a:p>
          <a:p>
            <a:pPr marL="171450" marR="0" lvl="0" indent="-171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Concordance detecting the ‘absence’ of antibodies highest amongst users of both kits in CI and across the board concordance for CII</a:t>
            </a:r>
          </a:p>
          <a:p>
            <a:pPr marL="171450" indent="-171450" algn="just"/>
            <a:endParaRPr lang="en-GB" sz="800" dirty="0">
              <a:solidFill>
                <a:srgbClr val="001689"/>
              </a:solidFill>
              <a:latin typeface="Arial" panose="020B0604020202020204" pitchFamily="34" charset="0"/>
              <a:cs typeface="Arial" panose="020B0604020202020204" pitchFamily="34" charset="0"/>
            </a:endParaRPr>
          </a:p>
          <a:p>
            <a:pPr marL="0" indent="0" algn="just">
              <a:buNone/>
            </a:pPr>
            <a:endParaRPr lang="en-GB" altLang="en-US" sz="800" dirty="0">
              <a:solidFill>
                <a:srgbClr val="001689"/>
              </a:solidFill>
              <a:latin typeface="Arial" panose="020B0604020202020204" pitchFamily="34" charset="0"/>
              <a:cs typeface="Arial" panose="020B0604020202020204" pitchFamily="34" charset="0"/>
            </a:endParaRPr>
          </a:p>
          <a:p>
            <a:pPr marL="0" indent="0" algn="just">
              <a:buNone/>
            </a:pPr>
            <a:endParaRPr lang="en-GB" altLang="en-US" sz="800" dirty="0">
              <a:solidFill>
                <a:srgbClr val="0016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56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indent="-298450"/>
            <a:r>
              <a:rPr lang="en-GB" sz="1100" b="0" i="0" u="none" strike="noStrike" cap="none" baseline="0" dirty="0">
                <a:solidFill>
                  <a:srgbClr val="000000"/>
                </a:solidFill>
                <a:latin typeface="Abel" panose="020B0604020202020204"/>
                <a:ea typeface="Abel" panose="020B0604020202020204"/>
                <a:cs typeface="Arial"/>
                <a:sym typeface="Arial"/>
              </a:rPr>
              <a:t>Reporting of DQA and DPA is optional, over 60% reports specs – increase on last year</a:t>
            </a:r>
          </a:p>
          <a:p>
            <a:pPr marL="457200" indent="-298450"/>
            <a:r>
              <a:rPr lang="en-GB" sz="1100" b="0" i="0" u="none" strike="noStrike" cap="none" baseline="0" dirty="0">
                <a:solidFill>
                  <a:srgbClr val="000000"/>
                </a:solidFill>
                <a:latin typeface="Abel" panose="020B0604020202020204"/>
                <a:ea typeface="Abel" panose="020B0604020202020204"/>
                <a:cs typeface="Arial"/>
                <a:sym typeface="Arial"/>
              </a:rPr>
              <a:t>Majority of specs are reported as negative or absent shown in blue and green where 95% or more of participants report a negative.</a:t>
            </a:r>
          </a:p>
          <a:p>
            <a:pPr marL="457200" indent="-298450"/>
            <a:r>
              <a:rPr lang="en-GB" sz="1100" b="0" i="0" u="none" strike="noStrike" cap="none" baseline="0" dirty="0">
                <a:solidFill>
                  <a:srgbClr val="000000"/>
                </a:solidFill>
                <a:latin typeface="Abel" panose="020B0604020202020204"/>
                <a:ea typeface="Abel" panose="020B0604020202020204"/>
                <a:cs typeface="Arial"/>
                <a:sym typeface="Arial"/>
              </a:rPr>
              <a:t>No specs reached consensus positive this year</a:t>
            </a:r>
          </a:p>
          <a:p>
            <a:pPr marL="457200" indent="-298450"/>
            <a:r>
              <a:rPr lang="en-GB" sz="1100" b="0" i="0" u="none" strike="noStrike" cap="none" baseline="0" dirty="0">
                <a:solidFill>
                  <a:srgbClr val="000000"/>
                </a:solidFill>
                <a:latin typeface="Abel" panose="020B0604020202020204"/>
                <a:ea typeface="Abel" panose="020B0604020202020204"/>
                <a:cs typeface="Arial"/>
                <a:sym typeface="Arial"/>
              </a:rPr>
              <a:t>High portion of NA: over 20% for DPA and over 30% for DQA</a:t>
            </a:r>
          </a:p>
          <a:p>
            <a:pPr marL="457200" indent="-298450"/>
            <a:r>
              <a:rPr lang="en-GB" sz="1100" b="0" i="0" u="none" strike="noStrike" cap="none" baseline="0" dirty="0">
                <a:solidFill>
                  <a:srgbClr val="000000"/>
                </a:solidFill>
                <a:latin typeface="Abel" panose="020B0604020202020204"/>
                <a:ea typeface="Abel" panose="020B0604020202020204"/>
                <a:cs typeface="Arial"/>
                <a:sym typeface="Arial"/>
              </a:rPr>
              <a:t>Similar to last year when no positives were recorded</a:t>
            </a:r>
          </a:p>
        </p:txBody>
      </p:sp>
    </p:spTree>
    <p:extLst>
      <p:ext uri="{BB962C8B-B14F-4D97-AF65-F5344CB8AC3E}">
        <p14:creationId xmlns:p14="http://schemas.microsoft.com/office/powerpoint/2010/main" val="130133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a:extLst>
            <a:ext uri="{FF2B5EF4-FFF2-40B4-BE49-F238E27FC236}">
              <a16:creationId xmlns:a16="http://schemas.microsoft.com/office/drawing/2014/main" id="{362AB252-9086-E112-C544-197A8E4788BE}"/>
            </a:ext>
          </a:extLst>
        </p:cNvPr>
        <p:cNvGrpSpPr/>
        <p:nvPr/>
      </p:nvGrpSpPr>
      <p:grpSpPr>
        <a:xfrm>
          <a:off x="0" y="0"/>
          <a:ext cx="0" cy="0"/>
          <a:chOff x="0" y="0"/>
          <a:chExt cx="0" cy="0"/>
        </a:xfrm>
      </p:grpSpPr>
      <p:sp>
        <p:nvSpPr>
          <p:cNvPr id="498" name="Google Shape;498;gafa76e1d58_0_778:notes">
            <a:extLst>
              <a:ext uri="{FF2B5EF4-FFF2-40B4-BE49-F238E27FC236}">
                <a16:creationId xmlns:a16="http://schemas.microsoft.com/office/drawing/2014/main" id="{6658293A-1F53-EE4C-BB81-0498CC316AA0}"/>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a:extLst>
              <a:ext uri="{FF2B5EF4-FFF2-40B4-BE49-F238E27FC236}">
                <a16:creationId xmlns:a16="http://schemas.microsoft.com/office/drawing/2014/main" id="{43BC16E3-7CC7-F1DA-662A-700D7C7150CE}"/>
              </a:ext>
            </a:extLst>
          </p:cNvPr>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Participants have the option to report complement-fixing antibodies but this is not formally assessed.  </a:t>
            </a:r>
          </a:p>
          <a:p>
            <a:pPr algn="just" eaLnBrk="0" hangingPunct="0">
              <a:lnSpc>
                <a:spcPct val="107000"/>
              </a:lnSpc>
              <a:spcBef>
                <a:spcPct val="20000"/>
              </a:spcBef>
              <a:spcAft>
                <a:spcPts val="806"/>
              </a:spcAft>
            </a:pPr>
            <a:r>
              <a:rPr lang="en-GB" sz="800" dirty="0">
                <a:solidFill>
                  <a:srgbClr val="001689"/>
                </a:solidFill>
                <a:latin typeface="Arial" panose="020B0604020202020204" pitchFamily="34" charset="0"/>
                <a:cs typeface="Arial" panose="020B0604020202020204" pitchFamily="34" charset="0"/>
              </a:rPr>
              <a:t>23% participants (6 UK &amp; Ireland) reported complement-fixing antibodies in at least one of the 10 samples in the 2024-25 distribution year.</a:t>
            </a:r>
          </a:p>
          <a:p>
            <a:pPr algn="just" eaLnBrk="0" hangingPunct="0">
              <a:lnSpc>
                <a:spcPct val="107000"/>
              </a:lnSpc>
              <a:spcBef>
                <a:spcPct val="20000"/>
              </a:spcBef>
              <a:spcAft>
                <a:spcPts val="806"/>
              </a:spcAft>
            </a:pPr>
            <a:r>
              <a:rPr lang="en-GB" sz="800" dirty="0">
                <a:solidFill>
                  <a:srgbClr val="001689"/>
                </a:solidFill>
                <a:latin typeface="Arial" panose="020B0604020202020204" pitchFamily="34" charset="0"/>
                <a:cs typeface="Arial" panose="020B0604020202020204" pitchFamily="34" charset="0"/>
              </a:rPr>
              <a:t>For class I in presence category 78.3% of which were reported as complement-fixing by &gt;1 participant. </a:t>
            </a:r>
          </a:p>
          <a:p>
            <a:pPr algn="just" eaLnBrk="0" hangingPunct="0">
              <a:lnSpc>
                <a:spcPct val="107000"/>
              </a:lnSpc>
              <a:spcBef>
                <a:spcPct val="20000"/>
              </a:spcBef>
              <a:spcAft>
                <a:spcPts val="806"/>
              </a:spcAft>
            </a:pPr>
            <a:r>
              <a:rPr lang="en-GB" sz="800" dirty="0">
                <a:solidFill>
                  <a:srgbClr val="001689"/>
                </a:solidFill>
                <a:latin typeface="Arial" panose="020B0604020202020204" pitchFamily="34" charset="0"/>
                <a:cs typeface="Arial" panose="020B0604020202020204" pitchFamily="34" charset="0"/>
              </a:rPr>
              <a:t>In absent category 15.8% were reported as complement-fixing. </a:t>
            </a:r>
          </a:p>
          <a:p>
            <a:pPr algn="just" eaLnBrk="0" hangingPunct="0">
              <a:lnSpc>
                <a:spcPct val="107000"/>
              </a:lnSpc>
              <a:spcBef>
                <a:spcPct val="20000"/>
              </a:spcBef>
              <a:spcAft>
                <a:spcPts val="806"/>
              </a:spcAft>
            </a:pPr>
            <a:r>
              <a:rPr lang="en-GB" sz="800" dirty="0">
                <a:solidFill>
                  <a:srgbClr val="001689"/>
                </a:solidFill>
                <a:latin typeface="Arial" panose="020B0604020202020204" pitchFamily="34" charset="0"/>
                <a:cs typeface="Arial" panose="020B0604020202020204" pitchFamily="34" charset="0"/>
              </a:rPr>
              <a:t>In NA 55.3% were reported as complement-fixing, see Figure 1. </a:t>
            </a:r>
          </a:p>
          <a:p>
            <a:pPr algn="just" eaLnBrk="0" hangingPunct="0">
              <a:lnSpc>
                <a:spcPct val="107000"/>
              </a:lnSpc>
              <a:spcBef>
                <a:spcPct val="20000"/>
              </a:spcBef>
              <a:spcAft>
                <a:spcPts val="806"/>
              </a:spcAft>
            </a:pPr>
            <a:r>
              <a:rPr lang="en-GB" sz="800" dirty="0">
                <a:solidFill>
                  <a:srgbClr val="001689"/>
                </a:solidFill>
                <a:latin typeface="Arial" panose="020B0604020202020204" pitchFamily="34" charset="0"/>
                <a:cs typeface="Arial" panose="020B0604020202020204" pitchFamily="34" charset="0"/>
              </a:rPr>
              <a:t>The most frequent reporting of class I complement-fixing antibodies occurred at HLA-B (38%)&gt;A (34%)&gt;C(28%)</a:t>
            </a:r>
          </a:p>
          <a:p>
            <a:pPr algn="just" eaLnBrk="0" hangingPunct="0">
              <a:lnSpc>
                <a:spcPct val="107000"/>
              </a:lnSpc>
              <a:spcBef>
                <a:spcPct val="20000"/>
              </a:spcBef>
              <a:spcAft>
                <a:spcPts val="806"/>
              </a:spcAft>
            </a:pPr>
            <a:endParaRPr lang="en-GB" sz="800" dirty="0">
              <a:solidFill>
                <a:srgbClr val="001689"/>
              </a:solidFill>
              <a:latin typeface="Arial" panose="020B0604020202020204" pitchFamily="34" charset="0"/>
              <a:cs typeface="Arial" panose="020B0604020202020204" pitchFamily="34" charset="0"/>
            </a:endParaRP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For class II, in present category overall 51% were reported as complement-fixing </a:t>
            </a: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In absent 8.5% were reported as complement-fixing. </a:t>
            </a: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IN NA 45.5% were reported as complement-fixing.</a:t>
            </a: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The most frequent reporting of class II complement-fixing antibodies occurred at HLA-DQB1 (32%)&gt;DRB3/4/5 (22%)&gt;DRB1 (31%)&gt;DPB (15%)</a:t>
            </a: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r>
              <a:rPr lang="en-GB" sz="800" dirty="0">
                <a:solidFill>
                  <a:srgbClr val="001689"/>
                </a:solidFill>
                <a:latin typeface="Arial" panose="020B0604020202020204" pitchFamily="34" charset="0"/>
                <a:cs typeface="Arial" panose="020B0604020202020204" pitchFamily="34" charset="0"/>
              </a:rPr>
              <a:t>The UK NEQAS for H&amp;I encourages laboratories to report complement-fixing antibodies in Scheme 3 if they have defined them in their testing strategy.</a:t>
            </a:r>
          </a:p>
          <a:p>
            <a:pPr marL="457200" marR="0" lvl="0" indent="-298450" algn="just" defTabSz="914400" rtl="0" eaLnBrk="0" fontAlgn="auto" latinLnBrk="0" hangingPunct="0">
              <a:lnSpc>
                <a:spcPct val="107000"/>
              </a:lnSpc>
              <a:spcBef>
                <a:spcPct val="20000"/>
              </a:spcBef>
              <a:spcAft>
                <a:spcPts val="806"/>
              </a:spcAft>
              <a:buClr>
                <a:srgbClr val="000000"/>
              </a:buClr>
              <a:buSzPts val="1100"/>
              <a:buFont typeface="Arial"/>
              <a:buChar char="●"/>
              <a:tabLst/>
              <a:defRPr/>
            </a:pPr>
            <a:endParaRPr lang="en-GB" sz="800" dirty="0">
              <a:solidFill>
                <a:srgbClr val="001689"/>
              </a:solidFill>
              <a:latin typeface="Arial" panose="020B0604020202020204" pitchFamily="34" charset="0"/>
              <a:cs typeface="Arial" panose="020B0604020202020204" pitchFamily="34" charset="0"/>
            </a:endParaRPr>
          </a:p>
          <a:p>
            <a:pPr algn="just" eaLnBrk="0" hangingPunct="0">
              <a:lnSpc>
                <a:spcPct val="107000"/>
              </a:lnSpc>
              <a:spcBef>
                <a:spcPct val="20000"/>
              </a:spcBef>
              <a:spcAft>
                <a:spcPts val="806"/>
              </a:spcAft>
            </a:pPr>
            <a:endParaRPr lang="en-GB" sz="800" dirty="0">
              <a:solidFill>
                <a:srgbClr val="001689"/>
              </a:solidFill>
              <a:latin typeface="Arial" panose="020B0604020202020204" pitchFamily="34" charset="0"/>
              <a:cs typeface="Arial" panose="020B0604020202020204" pitchFamily="34" charset="0"/>
            </a:endParaRPr>
          </a:p>
          <a:p>
            <a:pPr algn="just" eaLnBrk="0" hangingPunct="0">
              <a:lnSpc>
                <a:spcPct val="107000"/>
              </a:lnSpc>
              <a:spcBef>
                <a:spcPct val="20000"/>
              </a:spcBef>
              <a:spcAft>
                <a:spcPts val="806"/>
              </a:spcAft>
            </a:pPr>
            <a:endParaRPr lang="en-GB" sz="800" dirty="0">
              <a:solidFill>
                <a:srgbClr val="001689"/>
              </a:solidFill>
              <a:latin typeface="Arial" panose="020B0604020202020204" pitchFamily="34" charset="0"/>
              <a:cs typeface="Arial" panose="020B0604020202020204" pitchFamily="34" charset="0"/>
            </a:endParaRPr>
          </a:p>
          <a:p>
            <a:pPr algn="just" eaLnBrk="0" hangingPunct="0">
              <a:lnSpc>
                <a:spcPct val="107000"/>
              </a:lnSpc>
              <a:spcBef>
                <a:spcPct val="20000"/>
              </a:spcBef>
              <a:spcAft>
                <a:spcPts val="806"/>
              </a:spcAft>
            </a:pPr>
            <a:endParaRPr lang="en-GB" sz="800" dirty="0">
              <a:solidFill>
                <a:srgbClr val="001689"/>
              </a:solidFill>
              <a:latin typeface="Arial" panose="020B0604020202020204" pitchFamily="34" charset="0"/>
              <a:cs typeface="Arial" panose="020B0604020202020204" pitchFamily="34" charset="0"/>
            </a:endParaRPr>
          </a:p>
          <a:p>
            <a:pPr algn="just" eaLnBrk="0" hangingPunct="0">
              <a:lnSpc>
                <a:spcPct val="107000"/>
              </a:lnSpc>
              <a:spcBef>
                <a:spcPct val="20000"/>
              </a:spcBef>
              <a:spcAft>
                <a:spcPts val="806"/>
              </a:spcAft>
            </a:pPr>
            <a:endParaRPr lang="en-GB" sz="800" dirty="0">
              <a:solidFill>
                <a:srgbClr val="001689"/>
              </a:solidFill>
              <a:latin typeface="Arial" panose="020B0604020202020204" pitchFamily="34" charset="0"/>
              <a:cs typeface="Arial" panose="020B0604020202020204" pitchFamily="34" charset="0"/>
            </a:endParaRPr>
          </a:p>
          <a:p>
            <a:pPr marL="0" indent="0" algn="just">
              <a:buNone/>
            </a:pPr>
            <a:endParaRPr lang="en-GB" altLang="en-US" sz="800" dirty="0">
              <a:solidFill>
                <a:srgbClr val="001689"/>
              </a:solidFill>
              <a:latin typeface="Arial" panose="020B0604020202020204" pitchFamily="34" charset="0"/>
              <a:cs typeface="Arial" panose="020B0604020202020204" pitchFamily="34" charset="0"/>
            </a:endParaRPr>
          </a:p>
          <a:p>
            <a:pPr marL="0" indent="0" algn="just">
              <a:buNone/>
            </a:pPr>
            <a:endParaRPr lang="en-GB" altLang="en-US" sz="800" dirty="0">
              <a:solidFill>
                <a:srgbClr val="0016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031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Now we which to HPA antibodies in Scheme 11</a:t>
            </a:r>
            <a:endParaRPr dirty="0"/>
          </a:p>
        </p:txBody>
      </p:sp>
    </p:spTree>
    <p:extLst>
      <p:ext uri="{BB962C8B-B14F-4D97-AF65-F5344CB8AC3E}">
        <p14:creationId xmlns:p14="http://schemas.microsoft.com/office/powerpoint/2010/main" val="390530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Experts in different areas of H&amp;I, advise on scheme design, assess appeals, assist with educational remit of the service by providing </a:t>
            </a:r>
            <a:r>
              <a:rPr lang="en-GB" dirty="0" err="1"/>
              <a:t>iED</a:t>
            </a:r>
            <a:r>
              <a:rPr lang="en-GB" dirty="0"/>
              <a:t> scenarios and attending webinars.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Purpose</a:t>
            </a:r>
          </a:p>
          <a:p>
            <a:pPr marL="0" lvl="0" indent="0" algn="l" rtl="0">
              <a:spcBef>
                <a:spcPts val="0"/>
              </a:spcBef>
              <a:spcAft>
                <a:spcPts val="0"/>
              </a:spcAft>
              <a:buNone/>
            </a:pPr>
            <a:r>
              <a:rPr lang="en-GB" dirty="0"/>
              <a:t>Consensus</a:t>
            </a:r>
          </a:p>
          <a:p>
            <a:pPr marL="0" lvl="0" indent="0" algn="l" rtl="0">
              <a:spcBef>
                <a:spcPts val="0"/>
              </a:spcBef>
              <a:spcAft>
                <a:spcPts val="0"/>
              </a:spcAft>
              <a:buNone/>
            </a:pPr>
            <a:r>
              <a:rPr lang="en-GB" dirty="0"/>
              <a:t>Performance</a:t>
            </a:r>
            <a:endParaRPr dirty="0"/>
          </a:p>
        </p:txBody>
      </p:sp>
    </p:spTree>
    <p:extLst>
      <p:ext uri="{BB962C8B-B14F-4D97-AF65-F5344CB8AC3E}">
        <p14:creationId xmlns:p14="http://schemas.microsoft.com/office/powerpoint/2010/main" val="3747528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Stable number of participants since 2021</a:t>
            </a:r>
          </a:p>
          <a:p>
            <a:pPr marL="171450" lvl="0" indent="-171450" algn="l" rtl="0">
              <a:spcBef>
                <a:spcPts val="0"/>
              </a:spcBef>
              <a:spcAft>
                <a:spcPts val="0"/>
              </a:spcAft>
            </a:pPr>
            <a:r>
              <a:rPr lang="en-GB" baseline="0" dirty="0"/>
              <a:t>5 UPs  </a:t>
            </a:r>
          </a:p>
        </p:txBody>
      </p:sp>
    </p:spTree>
    <p:extLst>
      <p:ext uri="{BB962C8B-B14F-4D97-AF65-F5344CB8AC3E}">
        <p14:creationId xmlns:p14="http://schemas.microsoft.com/office/powerpoint/2010/main" val="92697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100" baseline="0" dirty="0">
                <a:solidFill>
                  <a:schemeClr val="bg2">
                    <a:lumMod val="50000"/>
                  </a:schemeClr>
                </a:solidFill>
                <a:effectLst/>
              </a:rPr>
              <a:t>Most samples performed as expected </a:t>
            </a:r>
            <a:r>
              <a:rPr lang="en-GB" sz="1100" baseline="0" dirty="0" err="1">
                <a:solidFill>
                  <a:schemeClr val="bg2">
                    <a:lumMod val="50000"/>
                  </a:schemeClr>
                </a:solidFill>
                <a:effectLst/>
              </a:rPr>
              <a:t>eg</a:t>
            </a:r>
            <a:r>
              <a:rPr lang="en-GB" sz="1100" baseline="0" dirty="0">
                <a:solidFill>
                  <a:schemeClr val="bg2">
                    <a:lumMod val="50000"/>
                  </a:schemeClr>
                </a:solidFill>
                <a:effectLst/>
              </a:rPr>
              <a:t> sample 1, * we expected labs to define HPA-3a antibodies and 3a reached consensus present.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GB" sz="1100" baseline="0" dirty="0">
              <a:solidFill>
                <a:schemeClr val="bg2">
                  <a:lumMod val="50000"/>
                </a:schemeClr>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100" baseline="0" dirty="0">
                <a:solidFill>
                  <a:schemeClr val="bg2">
                    <a:lumMod val="50000"/>
                  </a:schemeClr>
                </a:solidFill>
                <a:effectLst/>
              </a:rPr>
              <a:t>We sent 4 * samples with HPA ab – all 4 reached consensus present.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100" baseline="0" dirty="0">
                <a:solidFill>
                  <a:schemeClr val="bg2">
                    <a:lumMod val="50000"/>
                  </a:schemeClr>
                </a:solidFill>
                <a:effectLst/>
              </a:rPr>
              <a:t>You will note that Sample 7 * was expected to have a HLA antibody but only 50% of labs reported it as HLA positive</a:t>
            </a:r>
            <a:endParaRPr lang="en-GB" baseline="0" dirty="0"/>
          </a:p>
        </p:txBody>
      </p:sp>
    </p:spTree>
    <p:extLst>
      <p:ext uri="{BB962C8B-B14F-4D97-AF65-F5344CB8AC3E}">
        <p14:creationId xmlns:p14="http://schemas.microsoft.com/office/powerpoint/2010/main" val="4074755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5 labs had UP in Scheme 11 mainly </a:t>
            </a:r>
            <a:r>
              <a:rPr lang="en-GB" baseline="0" dirty="0"/>
              <a:t>due to issues in HPA presence category (so they had missed an HPA antibody)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b="0" i="0" u="none" strike="noStrike" baseline="0" dirty="0">
                <a:solidFill>
                  <a:schemeClr val="tx1"/>
                </a:solidFill>
                <a:effectLst/>
                <a:latin typeface="Abel" panose="020B0604020202020204" charset="0"/>
              </a:rPr>
              <a:t>CAPA responses were received from 5 labs noting issues such as sensitivity in testing methods, interpretation issues and result entry issues.</a:t>
            </a:r>
          </a:p>
        </p:txBody>
      </p:sp>
    </p:spTree>
    <p:extLst>
      <p:ext uri="{BB962C8B-B14F-4D97-AF65-F5344CB8AC3E}">
        <p14:creationId xmlns:p14="http://schemas.microsoft.com/office/powerpoint/2010/main" val="96980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We performed an analysis</a:t>
            </a:r>
            <a:r>
              <a:rPr lang="en-GB" baseline="0" dirty="0"/>
              <a:t> of errors made in Scheme 11 </a:t>
            </a:r>
          </a:p>
          <a:p>
            <a:pPr marL="171450" lvl="0" indent="-171450" algn="l" rtl="0">
              <a:spcBef>
                <a:spcPts val="0"/>
              </a:spcBef>
              <a:spcAft>
                <a:spcPts val="0"/>
              </a:spcAft>
            </a:pPr>
            <a:r>
              <a:rPr lang="en-GB" baseline="0" dirty="0"/>
              <a:t>error rate 0.53% in range with previous years (shown in graph)</a:t>
            </a:r>
          </a:p>
          <a:p>
            <a:pPr marL="171450" lvl="0" indent="-171450" algn="l" rtl="0">
              <a:spcBef>
                <a:spcPts val="0"/>
              </a:spcBef>
              <a:spcAft>
                <a:spcPts val="0"/>
              </a:spcAft>
            </a:pPr>
            <a:r>
              <a:rPr lang="en-GB" baseline="0" dirty="0"/>
              <a:t>But errors are often at clinically relevant polymorphisms such as * 5b.</a:t>
            </a:r>
          </a:p>
          <a:p>
            <a:pPr marL="171450" lvl="0" indent="-171450" algn="l" rtl="0">
              <a:spcBef>
                <a:spcPts val="0"/>
              </a:spcBef>
              <a:spcAft>
                <a:spcPts val="0"/>
              </a:spcAft>
            </a:pPr>
            <a:r>
              <a:rPr lang="en-GB" dirty="0"/>
              <a:t>false negatives are more common than </a:t>
            </a:r>
            <a:r>
              <a:rPr lang="en-GB" baseline="0" dirty="0"/>
              <a:t>false positive errors </a:t>
            </a:r>
          </a:p>
          <a:p>
            <a:pPr marL="171450" lvl="0" indent="-171450" algn="l" rtl="0">
              <a:spcBef>
                <a:spcPts val="0"/>
              </a:spcBef>
              <a:spcAft>
                <a:spcPts val="0"/>
              </a:spcAft>
            </a:pPr>
            <a:r>
              <a:rPr lang="en-GB" baseline="0" dirty="0"/>
              <a:t>Labs only had 1 error but some had 2 or 3</a:t>
            </a:r>
            <a:endParaRPr dirty="0"/>
          </a:p>
        </p:txBody>
      </p:sp>
    </p:spTree>
    <p:extLst>
      <p:ext uri="{BB962C8B-B14F-4D97-AF65-F5344CB8AC3E}">
        <p14:creationId xmlns:p14="http://schemas.microsoft.com/office/powerpoint/2010/main" val="3581467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altLang="en-US" sz="1100" dirty="0">
                <a:solidFill>
                  <a:srgbClr val="001689"/>
                </a:solidFill>
                <a:latin typeface="Arial" panose="020B0604020202020204" pitchFamily="34" charset="0"/>
                <a:cs typeface="Arial" panose="020B0604020202020204" pitchFamily="34" charset="0"/>
              </a:rPr>
              <a:t>From 2024 the scheme has been modified to allow participants to register for only the HPA antibodies that they are able to detect relevant to their clinical strategy.</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altLang="en-US" sz="1100" dirty="0">
                <a:solidFill>
                  <a:srgbClr val="001689"/>
                </a:solidFill>
                <a:latin typeface="Arial" panose="020B0604020202020204" pitchFamily="34" charset="0"/>
                <a:cs typeface="Arial" panose="020B0604020202020204" pitchFamily="34" charset="0"/>
              </a:rPr>
              <a:t>Majority of labs opt to report antibodies at HPA 1-5 but only approx. 30-40% report HPA-6 and -15.</a:t>
            </a:r>
          </a:p>
          <a:p>
            <a:pPr marL="0" lvl="0" indent="0" algn="l" rtl="0">
              <a:spcBef>
                <a:spcPts val="0"/>
              </a:spcBef>
              <a:spcAft>
                <a:spcPts val="0"/>
              </a:spcAft>
              <a:buFont typeface="Arial" panose="020B0604020202020204" pitchFamily="34" charset="0"/>
              <a:buNone/>
            </a:pPr>
            <a:endParaRPr dirty="0"/>
          </a:p>
        </p:txBody>
      </p:sp>
    </p:spTree>
    <p:extLst>
      <p:ext uri="{BB962C8B-B14F-4D97-AF65-F5344CB8AC3E}">
        <p14:creationId xmlns:p14="http://schemas.microsoft.com/office/powerpoint/2010/main" val="2905810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b886f4b4c4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b886f4b4c4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9038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fa76e1d58_0_1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fa76e1d58_0_15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4140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HLA Phenotyping</a:t>
            </a:r>
            <a:endParaRPr dirty="0"/>
          </a:p>
        </p:txBody>
      </p:sp>
    </p:spTree>
    <p:extLst>
      <p:ext uri="{BB962C8B-B14F-4D97-AF65-F5344CB8AC3E}">
        <p14:creationId xmlns:p14="http://schemas.microsoft.com/office/powerpoint/2010/main" val="234340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278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623245b0c_0_1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623245b0c_0_1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have over 320 participant laboratories</a:t>
            </a:r>
            <a:r>
              <a:rPr lang="en-GB" baseline="0" dirty="0"/>
              <a:t> in more than 50 countries.  Today we will you data from all areas but we will focus on UK&amp;I performance.</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Gradual</a:t>
            </a:r>
            <a:r>
              <a:rPr lang="en-GB" baseline="0" dirty="0"/>
              <a:t> decrease in numbers, no UK&amp;I</a:t>
            </a:r>
          </a:p>
          <a:p>
            <a:pPr marL="0" lvl="0" indent="0" algn="l" rtl="0">
              <a:spcBef>
                <a:spcPts val="0"/>
              </a:spcBef>
              <a:spcAft>
                <a:spcPts val="0"/>
              </a:spcAft>
              <a:buNone/>
            </a:pPr>
            <a:r>
              <a:rPr lang="en-GB" baseline="0" dirty="0"/>
              <a:t>2 UP</a:t>
            </a:r>
            <a:endParaRPr dirty="0"/>
          </a:p>
        </p:txBody>
      </p:sp>
    </p:spTree>
    <p:extLst>
      <p:ext uri="{BB962C8B-B14F-4D97-AF65-F5344CB8AC3E}">
        <p14:creationId xmlns:p14="http://schemas.microsoft.com/office/powerpoint/2010/main" val="1043775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0755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9593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3532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6601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Slight increase in numbers in recent years</a:t>
            </a:r>
          </a:p>
          <a:p>
            <a:pPr marL="171450" lvl="0" indent="-171450" algn="l" rtl="0">
              <a:spcBef>
                <a:spcPts val="0"/>
              </a:spcBef>
              <a:spcAft>
                <a:spcPts val="0"/>
              </a:spcAft>
            </a:pPr>
            <a:r>
              <a:rPr lang="en-GB" dirty="0"/>
              <a:t>4 UP, 0 UK&amp;I </a:t>
            </a:r>
            <a:endParaRPr dirty="0"/>
          </a:p>
        </p:txBody>
      </p:sp>
    </p:spTree>
    <p:extLst>
      <p:ext uri="{BB962C8B-B14F-4D97-AF65-F5344CB8AC3E}">
        <p14:creationId xmlns:p14="http://schemas.microsoft.com/office/powerpoint/2010/main" val="207274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&lt;0.5%</a:t>
            </a:r>
            <a:r>
              <a:rPr lang="en-GB" baseline="0" dirty="0"/>
              <a:t> error rate when look at error by allele</a:t>
            </a:r>
          </a:p>
          <a:p>
            <a:pPr marL="171450" lvl="0" indent="-171450" algn="l" rtl="0">
              <a:spcBef>
                <a:spcPts val="0"/>
              </a:spcBef>
              <a:spcAft>
                <a:spcPts val="0"/>
              </a:spcAft>
            </a:pPr>
            <a:r>
              <a:rPr lang="en-GB" baseline="0" dirty="0"/>
              <a:t>15 labs (0 UK&amp;I) made at least 1 error</a:t>
            </a:r>
          </a:p>
          <a:p>
            <a:pPr marL="171450" lvl="0" indent="-171450" algn="l" rtl="0">
              <a:spcBef>
                <a:spcPts val="0"/>
              </a:spcBef>
              <a:spcAft>
                <a:spcPts val="0"/>
              </a:spcAft>
            </a:pPr>
            <a:endParaRPr lang="en-GB" baseline="0" dirty="0"/>
          </a:p>
          <a:p>
            <a:pPr marL="171450" lvl="0" indent="-171450" algn="l" rtl="0">
              <a:spcBef>
                <a:spcPts val="0"/>
              </a:spcBef>
              <a:spcAft>
                <a:spcPts val="0"/>
              </a:spcAft>
            </a:pPr>
            <a:r>
              <a:rPr lang="en-GB" baseline="0" dirty="0"/>
              <a:t>21 HLA types had one error, 9 had multiple errors </a:t>
            </a:r>
          </a:p>
          <a:p>
            <a:pPr marL="171450" lvl="0" indent="-171450" algn="l" rtl="0">
              <a:spcBef>
                <a:spcPts val="0"/>
              </a:spcBef>
              <a:spcAft>
                <a:spcPts val="0"/>
              </a:spcAft>
            </a:pPr>
            <a:r>
              <a:rPr lang="en-GB" baseline="0" dirty="0"/>
              <a:t>Range of errors – most common was reporting homozygous instead of heterozygous</a:t>
            </a:r>
          </a:p>
          <a:p>
            <a:pPr marL="0" lvl="0" indent="0" algn="l" rtl="0">
              <a:spcBef>
                <a:spcPts val="0"/>
              </a:spcBef>
              <a:spcAft>
                <a:spcPts val="0"/>
              </a:spcAft>
              <a:buNone/>
            </a:pPr>
            <a:endParaRPr lang="en-GB" baseline="0" dirty="0"/>
          </a:p>
          <a:p>
            <a:pPr marL="171450" lvl="0" indent="-171450" algn="l" rtl="0">
              <a:spcBef>
                <a:spcPts val="0"/>
              </a:spcBef>
              <a:spcAft>
                <a:spcPts val="0"/>
              </a:spcAft>
            </a:pPr>
            <a:r>
              <a:rPr lang="en-GB" baseline="0" dirty="0"/>
              <a:t>11 labs had 1 error, 4 had multiple errors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Majority of errors at DQA this year, historically DPB more common</a:t>
            </a:r>
            <a:endParaRPr lang="en-GB" dirty="0"/>
          </a:p>
        </p:txBody>
      </p:sp>
    </p:spTree>
    <p:extLst>
      <p:ext uri="{BB962C8B-B14F-4D97-AF65-F5344CB8AC3E}">
        <p14:creationId xmlns:p14="http://schemas.microsoft.com/office/powerpoint/2010/main" val="1219388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4 labs with UP</a:t>
            </a:r>
          </a:p>
          <a:p>
            <a:pPr marL="171450" lvl="0" indent="-171450" algn="l" rtl="0">
              <a:spcBef>
                <a:spcPts val="0"/>
              </a:spcBef>
              <a:spcAft>
                <a:spcPts val="0"/>
              </a:spcAft>
            </a:pPr>
            <a:r>
              <a:rPr lang="en-GB" dirty="0"/>
              <a:t>2 no response</a:t>
            </a:r>
          </a:p>
          <a:p>
            <a:pPr marL="171450" lvl="0" indent="-171450" algn="l" rtl="0">
              <a:spcBef>
                <a:spcPts val="0"/>
              </a:spcBef>
              <a:spcAft>
                <a:spcPts val="0"/>
              </a:spcAft>
            </a:pPr>
            <a:r>
              <a:rPr lang="en-GB" dirty="0"/>
              <a:t>2 had transcription errors</a:t>
            </a:r>
          </a:p>
        </p:txBody>
      </p:sp>
    </p:spTree>
    <p:extLst>
      <p:ext uri="{BB962C8B-B14F-4D97-AF65-F5344CB8AC3E}">
        <p14:creationId xmlns:p14="http://schemas.microsoft.com/office/powerpoint/2010/main" val="520564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442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43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fa76e1d58_0_18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fa76e1d58_0_186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presentation will focus on performance within each</a:t>
            </a:r>
            <a:r>
              <a:rPr lang="en-GB" baseline="0" dirty="0"/>
              <a:t> scheme, highlight any key trends or interesting findings.</a:t>
            </a:r>
          </a:p>
          <a:p>
            <a:pPr marL="0" lvl="0" indent="0" algn="l" rtl="0">
              <a:spcBef>
                <a:spcPts val="0"/>
              </a:spcBef>
              <a:spcAft>
                <a:spcPts val="0"/>
              </a:spcAft>
              <a:buNone/>
            </a:pPr>
            <a:r>
              <a:rPr lang="en-GB" baseline="0" dirty="0"/>
              <a:t>It will be available on our website.</a:t>
            </a:r>
          </a:p>
          <a:p>
            <a:pPr marL="0" lvl="0" indent="0" algn="l" rtl="0">
              <a:spcBef>
                <a:spcPts val="0"/>
              </a:spcBef>
              <a:spcAft>
                <a:spcPts val="0"/>
              </a:spcAft>
              <a:buNone/>
            </a:pPr>
            <a:r>
              <a:rPr lang="en-GB" baseline="0" dirty="0"/>
              <a:t>*In terms of the lab numbers you will see throughout the presentation, as a guide generally numbers 1-100 are UK&amp;I based whereas &gt;100 are RoW based.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Slight increase in numbers</a:t>
            </a:r>
          </a:p>
          <a:p>
            <a:pPr marL="171450" lvl="0" indent="-171450" algn="l" rtl="0">
              <a:spcBef>
                <a:spcPts val="0"/>
              </a:spcBef>
              <a:spcAft>
                <a:spcPts val="0"/>
              </a:spcAft>
            </a:pPr>
            <a:r>
              <a:rPr lang="en-GB" dirty="0"/>
              <a:t>1 UP, no UK&amp;I</a:t>
            </a:r>
          </a:p>
          <a:p>
            <a:pPr marL="171450" lvl="0" indent="-171450" algn="l" rtl="0">
              <a:spcBef>
                <a:spcPts val="0"/>
              </a:spcBef>
              <a:spcAft>
                <a:spcPts val="0"/>
              </a:spcAft>
            </a:pPr>
            <a:r>
              <a:rPr lang="en-GB" dirty="0"/>
              <a:t>Decrease UP level compared to last year</a:t>
            </a:r>
            <a:endParaRPr dirty="0"/>
          </a:p>
        </p:txBody>
      </p:sp>
    </p:spTree>
    <p:extLst>
      <p:ext uri="{BB962C8B-B14F-4D97-AF65-F5344CB8AC3E}">
        <p14:creationId xmlns:p14="http://schemas.microsoft.com/office/powerpoint/2010/main" val="1051655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&lt;0.25%</a:t>
            </a:r>
            <a:r>
              <a:rPr lang="en-GB" baseline="0" dirty="0"/>
              <a:t> error rate when look at error by antigen</a:t>
            </a:r>
          </a:p>
          <a:p>
            <a:pPr marL="171450" lvl="0" indent="-171450" algn="l" rtl="0">
              <a:spcBef>
                <a:spcPts val="0"/>
              </a:spcBef>
              <a:spcAft>
                <a:spcPts val="0"/>
              </a:spcAft>
            </a:pPr>
            <a:r>
              <a:rPr lang="en-GB" baseline="0" dirty="0"/>
              <a:t>8 labs (2 UK&amp;I) made at least 1 error</a:t>
            </a:r>
          </a:p>
          <a:p>
            <a:pPr marL="171450" lvl="0" indent="-171450" algn="l" rtl="0">
              <a:spcBef>
                <a:spcPts val="0"/>
              </a:spcBef>
              <a:spcAft>
                <a:spcPts val="0"/>
              </a:spcAft>
            </a:pPr>
            <a:r>
              <a:rPr lang="en-GB" baseline="0" dirty="0"/>
              <a:t>7 labs made 1 error, 1 labs made multiple errors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Majority of errors at DQ</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11 HLA types had single errors, 2 had multiple error</a:t>
            </a:r>
          </a:p>
          <a:p>
            <a:pPr marL="171450" lvl="0" indent="-171450" algn="l" rtl="0">
              <a:spcBef>
                <a:spcPts val="0"/>
              </a:spcBef>
              <a:spcAft>
                <a:spcPts val="0"/>
              </a:spcAft>
            </a:pPr>
            <a:r>
              <a:rPr lang="en-GB" baseline="0" dirty="0"/>
              <a:t>Errors due to reporting at broad rather than split level spec, incorrect assignments, reporting homo rather than hetero and reporting the presence / absence of DR51/52/53 incorrectly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010042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No CAPA response from UP lab (note lab 1418 is a lab new to H&amp;I)</a:t>
            </a:r>
            <a:endParaRPr lang="en-GB" baseline="0" dirty="0"/>
          </a:p>
        </p:txBody>
      </p:sp>
    </p:spTree>
    <p:extLst>
      <p:ext uri="{BB962C8B-B14F-4D97-AF65-F5344CB8AC3E}">
        <p14:creationId xmlns:p14="http://schemas.microsoft.com/office/powerpoint/2010/main" val="2912250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If we look at the scheme as a whole over the past 5 years the majority of errors have occurred at HLA-DPB</a:t>
            </a:r>
          </a:p>
          <a:p>
            <a:pPr marL="171450" lvl="0" indent="-171450" algn="l" rtl="0">
              <a:spcBef>
                <a:spcPts val="0"/>
              </a:spcBef>
              <a:spcAft>
                <a:spcPts val="0"/>
              </a:spcAft>
            </a:pPr>
            <a:r>
              <a:rPr lang="en-GB" dirty="0"/>
              <a:t>errors are often caused by reporting at the broad rather than split spec level or using the incorrect nomenclature.</a:t>
            </a:r>
            <a:endParaRPr dirty="0"/>
          </a:p>
        </p:txBody>
      </p:sp>
    </p:spTree>
    <p:extLst>
      <p:ext uri="{BB962C8B-B14F-4D97-AF65-F5344CB8AC3E}">
        <p14:creationId xmlns:p14="http://schemas.microsoft.com/office/powerpoint/2010/main" val="2342433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In order to help address some of these errors we are encouraging labs to properly utilise scheme 4A1i.</a:t>
            </a:r>
            <a:endParaRPr dirty="0"/>
          </a:p>
        </p:txBody>
      </p:sp>
    </p:spTree>
    <p:extLst>
      <p:ext uri="{BB962C8B-B14F-4D97-AF65-F5344CB8AC3E}">
        <p14:creationId xmlns:p14="http://schemas.microsoft.com/office/powerpoint/2010/main" val="1782101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26741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6540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Decrease in numbers</a:t>
            </a:r>
          </a:p>
          <a:p>
            <a:pPr marL="171450" lvl="0" indent="-171450" algn="l" rtl="0">
              <a:spcBef>
                <a:spcPts val="0"/>
              </a:spcBef>
              <a:spcAft>
                <a:spcPts val="0"/>
              </a:spcAft>
            </a:pPr>
            <a:r>
              <a:rPr lang="en-GB" dirty="0"/>
              <a:t>41/63 2</a:t>
            </a:r>
            <a:r>
              <a:rPr lang="en-GB" baseline="30000" dirty="0"/>
              <a:t>nd</a:t>
            </a:r>
            <a:r>
              <a:rPr lang="en-GB" dirty="0"/>
              <a:t> field</a:t>
            </a:r>
          </a:p>
          <a:p>
            <a:pPr marL="171450" lvl="0" indent="-171450" algn="l" rtl="0">
              <a:spcBef>
                <a:spcPts val="0"/>
              </a:spcBef>
              <a:spcAft>
                <a:spcPts val="0"/>
              </a:spcAft>
            </a:pPr>
            <a:r>
              <a:rPr lang="en-GB" dirty="0"/>
              <a:t>21/63 3</a:t>
            </a:r>
            <a:r>
              <a:rPr lang="en-GB" baseline="30000" dirty="0"/>
              <a:t>rd</a:t>
            </a:r>
            <a:r>
              <a:rPr lang="en-GB" dirty="0"/>
              <a:t> field</a:t>
            </a:r>
          </a:p>
          <a:p>
            <a:pPr marL="171450" lvl="0" indent="-171450" algn="l" rtl="0">
              <a:spcBef>
                <a:spcPts val="0"/>
              </a:spcBef>
              <a:spcAft>
                <a:spcPts val="0"/>
              </a:spcAft>
            </a:pPr>
            <a:r>
              <a:rPr lang="en-GB" dirty="0"/>
              <a:t>5 labs with</a:t>
            </a:r>
            <a:r>
              <a:rPr lang="en-GB" baseline="0" dirty="0"/>
              <a:t> </a:t>
            </a:r>
            <a:r>
              <a:rPr lang="en-GB" dirty="0"/>
              <a:t>PP, 0 from UK&amp;I</a:t>
            </a:r>
          </a:p>
          <a:p>
            <a:pPr marL="171450" lvl="0" indent="-171450" algn="l" rtl="0">
              <a:spcBef>
                <a:spcPts val="0"/>
              </a:spcBef>
              <a:spcAft>
                <a:spcPts val="0"/>
              </a:spcAft>
            </a:pPr>
            <a:r>
              <a:rPr lang="en-GB" dirty="0"/>
              <a:t>UP level lower than last year </a:t>
            </a:r>
            <a:endParaRPr dirty="0"/>
          </a:p>
        </p:txBody>
      </p:sp>
    </p:spTree>
    <p:extLst>
      <p:ext uri="{BB962C8B-B14F-4D97-AF65-F5344CB8AC3E}">
        <p14:creationId xmlns:p14="http://schemas.microsoft.com/office/powerpoint/2010/main" val="3567597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2</a:t>
            </a:r>
            <a:r>
              <a:rPr lang="en-GB" baseline="30000" dirty="0"/>
              <a:t>nd</a:t>
            </a:r>
            <a:r>
              <a:rPr lang="en-GB" dirty="0"/>
              <a:t> Field</a:t>
            </a:r>
          </a:p>
          <a:p>
            <a:pPr marL="171450" lvl="0" indent="-171450" algn="l" rtl="0">
              <a:spcBef>
                <a:spcPts val="0"/>
              </a:spcBef>
              <a:spcAft>
                <a:spcPts val="0"/>
              </a:spcAft>
            </a:pPr>
            <a:r>
              <a:rPr lang="en-GB" dirty="0"/>
              <a:t>&lt;1.0%</a:t>
            </a:r>
            <a:r>
              <a:rPr lang="en-GB" baseline="0" dirty="0"/>
              <a:t> error rate </a:t>
            </a:r>
          </a:p>
          <a:p>
            <a:pPr marL="171450" lvl="0" indent="-171450" algn="l" rtl="0">
              <a:spcBef>
                <a:spcPts val="0"/>
              </a:spcBef>
              <a:spcAft>
                <a:spcPts val="0"/>
              </a:spcAft>
            </a:pPr>
            <a:r>
              <a:rPr lang="en-GB" baseline="0" dirty="0"/>
              <a:t>4 labs (0 UK&amp;I) made at least 1 error</a:t>
            </a:r>
          </a:p>
          <a:p>
            <a:pPr marL="171450" lvl="0" indent="-171450" algn="l" rtl="0">
              <a:spcBef>
                <a:spcPts val="0"/>
              </a:spcBef>
              <a:spcAft>
                <a:spcPts val="0"/>
              </a:spcAft>
            </a:pPr>
            <a:r>
              <a:rPr lang="en-GB" baseline="0" dirty="0"/>
              <a:t>7 labs made 1 error, 5 had multiple errors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Majority of errors at DP</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6 HLA type had multiple errors, 17 had only 1 error</a:t>
            </a:r>
          </a:p>
          <a:p>
            <a:pPr marL="171450" lvl="0" indent="-171450" algn="l" rtl="0">
              <a:spcBef>
                <a:spcPts val="0"/>
              </a:spcBef>
              <a:spcAft>
                <a:spcPts val="0"/>
              </a:spcAft>
            </a:pPr>
            <a:r>
              <a:rPr lang="en-GB" baseline="0" dirty="0"/>
              <a:t>Range of errors – most common was making an error at the second field then failing to resolving ambiguities</a:t>
            </a:r>
            <a:endParaRPr dirty="0"/>
          </a:p>
        </p:txBody>
      </p:sp>
    </p:spTree>
    <p:extLst>
      <p:ext uri="{BB962C8B-B14F-4D97-AF65-F5344CB8AC3E}">
        <p14:creationId xmlns:p14="http://schemas.microsoft.com/office/powerpoint/2010/main" val="27605168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3rd Field</a:t>
            </a:r>
          </a:p>
          <a:p>
            <a:pPr marL="171450" lvl="0" indent="-171450" algn="l" rtl="0">
              <a:spcBef>
                <a:spcPts val="0"/>
              </a:spcBef>
              <a:spcAft>
                <a:spcPts val="0"/>
              </a:spcAft>
            </a:pPr>
            <a:r>
              <a:rPr lang="en-GB" dirty="0"/>
              <a:t>&lt;1.0%</a:t>
            </a:r>
            <a:r>
              <a:rPr lang="en-GB" baseline="0" dirty="0"/>
              <a:t> error rate when look at error by allele</a:t>
            </a:r>
          </a:p>
          <a:p>
            <a:pPr marL="171450" lvl="0" indent="-171450" algn="l" rtl="0">
              <a:spcBef>
                <a:spcPts val="0"/>
              </a:spcBef>
              <a:spcAft>
                <a:spcPts val="0"/>
              </a:spcAft>
            </a:pPr>
            <a:r>
              <a:rPr lang="en-GB" baseline="0" dirty="0"/>
              <a:t>5 labs (0 UK&amp;I) made at least 1 error</a:t>
            </a:r>
          </a:p>
          <a:p>
            <a:pPr marL="171450" lvl="0" indent="-171450" algn="l" rtl="0">
              <a:spcBef>
                <a:spcPts val="0"/>
              </a:spcBef>
              <a:spcAft>
                <a:spcPts val="0"/>
              </a:spcAft>
            </a:pPr>
            <a:r>
              <a:rPr lang="en-GB" baseline="0" dirty="0"/>
              <a:t>3 labs made 1 error, 2 labs made multiple errors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Majority of errors at DPB</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baseline="0" dirty="0"/>
              <a:t>1 HLA type had multiple errors, 8 had only 1 error</a:t>
            </a:r>
          </a:p>
          <a:p>
            <a:pPr marL="171450" lvl="0" indent="-171450" algn="l" rtl="0">
              <a:spcBef>
                <a:spcPts val="0"/>
              </a:spcBef>
              <a:spcAft>
                <a:spcPts val="0"/>
              </a:spcAft>
            </a:pPr>
            <a:r>
              <a:rPr lang="en-GB" baseline="0" dirty="0"/>
              <a:t>Range of errors – most common was making an error at the third field, reporting homozygous instead of heterozygous, making an error at 2</a:t>
            </a:r>
            <a:r>
              <a:rPr lang="en-GB" baseline="30000" dirty="0"/>
              <a:t>nd</a:t>
            </a:r>
            <a:r>
              <a:rPr lang="en-GB" baseline="0" dirty="0"/>
              <a:t> field, reporting heterozygous  rather than homozygous or not reporting to 3</a:t>
            </a:r>
            <a:r>
              <a:rPr lang="en-GB" baseline="30000" dirty="0"/>
              <a:t>rd</a:t>
            </a:r>
            <a:r>
              <a:rPr lang="en-GB" baseline="0" dirty="0"/>
              <a:t> field level</a:t>
            </a:r>
            <a:endParaRPr dirty="0"/>
          </a:p>
        </p:txBody>
      </p:sp>
    </p:spTree>
    <p:extLst>
      <p:ext uri="{BB962C8B-B14F-4D97-AF65-F5344CB8AC3E}">
        <p14:creationId xmlns:p14="http://schemas.microsoft.com/office/powerpoint/2010/main" val="185423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Most of our schemes are assessed using a consensus</a:t>
            </a:r>
            <a:r>
              <a:rPr lang="en-GB" baseline="0" dirty="0"/>
              <a:t> basis requiring 75% labs agreeing a result.</a:t>
            </a:r>
          </a:p>
          <a:p>
            <a:pPr marL="171450" lvl="0" indent="-171450" algn="l" rtl="0">
              <a:spcBef>
                <a:spcPts val="0"/>
              </a:spcBef>
              <a:spcAft>
                <a:spcPts val="0"/>
              </a:spcAft>
            </a:pPr>
            <a:r>
              <a:rPr lang="en-GB" baseline="0" dirty="0"/>
              <a:t>Reference results are used for some typing and disease association schemes such as Scheme 8 </a:t>
            </a:r>
            <a:r>
              <a:rPr lang="en-GB" dirty="0"/>
              <a:t>Reporting</a:t>
            </a:r>
            <a:r>
              <a:rPr lang="en-GB" baseline="0" dirty="0"/>
              <a:t> of equivocal results is only accepted for assessment in Scheme 2B.</a:t>
            </a:r>
          </a:p>
          <a:p>
            <a:pPr marL="171450" lvl="0" indent="-171450" algn="l" rtl="0">
              <a:spcBef>
                <a:spcPts val="0"/>
              </a:spcBef>
              <a:spcAft>
                <a:spcPts val="0"/>
              </a:spcAft>
            </a:pPr>
            <a:r>
              <a:rPr lang="en-GB" baseline="0" dirty="0"/>
              <a:t>Results submitted as Not Tested are excluded from assessment.</a:t>
            </a:r>
          </a:p>
          <a:p>
            <a:pPr marL="171450" lvl="0" indent="-171450" algn="l" rtl="0">
              <a:spcBef>
                <a:spcPts val="0"/>
              </a:spcBef>
              <a:spcAft>
                <a:spcPts val="0"/>
              </a:spcAft>
            </a:pPr>
            <a:r>
              <a:rPr lang="en-GB" baseline="0" dirty="0"/>
              <a:t>Labs are assessed as unacceptable if they fail to return results or give a valid reason why they did not report results.</a:t>
            </a:r>
            <a:endParaRPr dirty="0"/>
          </a:p>
        </p:txBody>
      </p:sp>
    </p:spTree>
    <p:extLst>
      <p:ext uri="{BB962C8B-B14F-4D97-AF65-F5344CB8AC3E}">
        <p14:creationId xmlns:p14="http://schemas.microsoft.com/office/powerpoint/2010/main" val="35057104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5 CAPA responses completed</a:t>
            </a:r>
          </a:p>
          <a:p>
            <a:pPr marL="171450" lvl="0" indent="-171450" algn="l" rtl="0">
              <a:spcBef>
                <a:spcPts val="0"/>
              </a:spcBef>
              <a:spcAft>
                <a:spcPts val="0"/>
              </a:spcAft>
            </a:pPr>
            <a:r>
              <a:rPr lang="en-GB" dirty="0"/>
              <a:t>Mostly clerical errors – transcription or reporting errors but some kit resolution issues and a sample mix up noted</a:t>
            </a:r>
          </a:p>
        </p:txBody>
      </p:sp>
    </p:spTree>
    <p:extLst>
      <p:ext uri="{BB962C8B-B14F-4D97-AF65-F5344CB8AC3E}">
        <p14:creationId xmlns:p14="http://schemas.microsoft.com/office/powerpoint/2010/main" val="5746088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When we look at the past 5 years worth of data across 2</a:t>
            </a:r>
            <a:r>
              <a:rPr lang="en-GB" baseline="30000" dirty="0"/>
              <a:t>nd</a:t>
            </a:r>
            <a:r>
              <a:rPr lang="en-GB" dirty="0"/>
              <a:t> and 3</a:t>
            </a:r>
            <a:r>
              <a:rPr lang="en-GB" baseline="30000" dirty="0"/>
              <a:t>rd</a:t>
            </a:r>
            <a:r>
              <a:rPr lang="en-GB" dirty="0"/>
              <a:t> field we can see that the majority of errors occur at HLA-DPB</a:t>
            </a:r>
          </a:p>
          <a:p>
            <a:pPr marL="171450" lvl="0" indent="-171450" algn="l" rtl="0">
              <a:spcBef>
                <a:spcPts val="0"/>
              </a:spcBef>
              <a:spcAft>
                <a:spcPts val="0"/>
              </a:spcAft>
            </a:pPr>
            <a:r>
              <a:rPr lang="en-GB" dirty="0"/>
              <a:t>In terms of the types of errors reporting </a:t>
            </a:r>
            <a:r>
              <a:rPr lang="en-GB" dirty="0" err="1"/>
              <a:t>amb</a:t>
            </a:r>
            <a:r>
              <a:rPr lang="en-GB" dirty="0"/>
              <a:t> and making errors at the second field are the most common errors made.</a:t>
            </a:r>
            <a:endParaRPr dirty="0"/>
          </a:p>
        </p:txBody>
      </p:sp>
    </p:spTree>
    <p:extLst>
      <p:ext uri="{BB962C8B-B14F-4D97-AF65-F5344CB8AC3E}">
        <p14:creationId xmlns:p14="http://schemas.microsoft.com/office/powerpoint/2010/main" val="7152626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8894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0893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6790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Stable </a:t>
            </a:r>
            <a:r>
              <a:rPr lang="en-GB" baseline="0" dirty="0"/>
              <a:t>numbers</a:t>
            </a:r>
          </a:p>
          <a:p>
            <a:pPr marL="171450" lvl="0" indent="-171450" algn="l" rtl="0">
              <a:spcBef>
                <a:spcPts val="0"/>
              </a:spcBef>
              <a:spcAft>
                <a:spcPts val="0"/>
              </a:spcAft>
            </a:pPr>
            <a:r>
              <a:rPr lang="en-GB" baseline="0" dirty="0"/>
              <a:t>0 UP</a:t>
            </a:r>
            <a:endParaRPr dirty="0"/>
          </a:p>
        </p:txBody>
      </p:sp>
    </p:spTree>
    <p:extLst>
      <p:ext uri="{BB962C8B-B14F-4D97-AF65-F5344CB8AC3E}">
        <p14:creationId xmlns:p14="http://schemas.microsoft.com/office/powerpoint/2010/main" val="37760037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CAPA response stated </a:t>
            </a:r>
            <a:r>
              <a:rPr lang="en-GB" baseline="0" dirty="0"/>
              <a:t>Interpretation error due to staff training with interpreting results</a:t>
            </a:r>
            <a:endParaRPr dirty="0"/>
          </a:p>
        </p:txBody>
      </p:sp>
    </p:spTree>
    <p:extLst>
      <p:ext uri="{BB962C8B-B14F-4D97-AF65-F5344CB8AC3E}">
        <p14:creationId xmlns:p14="http://schemas.microsoft.com/office/powerpoint/2010/main" val="26245613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30858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6154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897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Lab</a:t>
            </a:r>
            <a:r>
              <a:rPr lang="en-GB" baseline="0" dirty="0"/>
              <a:t> are assessed as satisfactory if they report in line with consensus or reference result.</a:t>
            </a:r>
          </a:p>
          <a:p>
            <a:pPr marL="171450" lvl="0" indent="-171450" algn="l" rtl="0">
              <a:spcBef>
                <a:spcPts val="0"/>
              </a:spcBef>
              <a:spcAft>
                <a:spcPts val="0"/>
              </a:spcAft>
            </a:pPr>
            <a:r>
              <a:rPr lang="en-GB" baseline="0" dirty="0"/>
              <a:t>Minimum performance criteria must be met e.g. in Typing schemes generally 90% of results must be correct</a:t>
            </a:r>
          </a:p>
          <a:p>
            <a:pPr marL="171450" lvl="0" indent="-171450" algn="l" rtl="0">
              <a:spcBef>
                <a:spcPts val="0"/>
              </a:spcBef>
              <a:spcAft>
                <a:spcPts val="0"/>
              </a:spcAft>
            </a:pPr>
            <a:r>
              <a:rPr lang="en-GB" baseline="0" dirty="0"/>
              <a:t>Participants that do not meet these thresholds are classed as UPs and are asked to complete a RCA and CAPA form.</a:t>
            </a:r>
            <a:endParaRPr dirty="0"/>
          </a:p>
        </p:txBody>
      </p:sp>
    </p:spTree>
    <p:extLst>
      <p:ext uri="{BB962C8B-B14F-4D97-AF65-F5344CB8AC3E}">
        <p14:creationId xmlns:p14="http://schemas.microsoft.com/office/powerpoint/2010/main" val="25878200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Consistent numbers in scheme</a:t>
            </a:r>
          </a:p>
          <a:p>
            <a:pPr marL="171450" lvl="0" indent="-171450" algn="l" rtl="0">
              <a:spcBef>
                <a:spcPts val="0"/>
              </a:spcBef>
              <a:spcAft>
                <a:spcPts val="0"/>
              </a:spcAft>
            </a:pPr>
            <a:r>
              <a:rPr lang="en-GB" dirty="0"/>
              <a:t>1 UP</a:t>
            </a:r>
          </a:p>
        </p:txBody>
      </p:sp>
    </p:spTree>
    <p:extLst>
      <p:ext uri="{BB962C8B-B14F-4D97-AF65-F5344CB8AC3E}">
        <p14:creationId xmlns:p14="http://schemas.microsoft.com/office/powerpoint/2010/main" val="25352822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a:extLst>
            <a:ext uri="{FF2B5EF4-FFF2-40B4-BE49-F238E27FC236}">
              <a16:creationId xmlns:a16="http://schemas.microsoft.com/office/drawing/2014/main" id="{A932DFBA-BEA0-AB12-A50E-D64B716BE0DD}"/>
            </a:ext>
          </a:extLst>
        </p:cNvPr>
        <p:cNvGrpSpPr/>
        <p:nvPr/>
      </p:nvGrpSpPr>
      <p:grpSpPr>
        <a:xfrm>
          <a:off x="0" y="0"/>
          <a:ext cx="0" cy="0"/>
          <a:chOff x="0" y="0"/>
          <a:chExt cx="0" cy="0"/>
        </a:xfrm>
      </p:grpSpPr>
      <p:sp>
        <p:nvSpPr>
          <p:cNvPr id="498" name="Google Shape;498;gafa76e1d58_0_778:notes">
            <a:extLst>
              <a:ext uri="{FF2B5EF4-FFF2-40B4-BE49-F238E27FC236}">
                <a16:creationId xmlns:a16="http://schemas.microsoft.com/office/drawing/2014/main" id="{46D56563-BD91-A4E9-B517-50E76CCD5AF5}"/>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a:extLst>
              <a:ext uri="{FF2B5EF4-FFF2-40B4-BE49-F238E27FC236}">
                <a16:creationId xmlns:a16="http://schemas.microsoft.com/office/drawing/2014/main" id="{49DA51D9-2525-F212-DD7B-21630E8DFBE7}"/>
              </a:ext>
            </a:extLst>
          </p:cNvPr>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CAPA response stated </a:t>
            </a:r>
            <a:r>
              <a:rPr lang="en-GB" baseline="0" dirty="0"/>
              <a:t>Interpretation error due to staff training with interpreting results</a:t>
            </a:r>
            <a:endParaRPr dirty="0"/>
          </a:p>
        </p:txBody>
      </p:sp>
    </p:spTree>
    <p:extLst>
      <p:ext uri="{BB962C8B-B14F-4D97-AF65-F5344CB8AC3E}">
        <p14:creationId xmlns:p14="http://schemas.microsoft.com/office/powerpoint/2010/main" val="38561410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Analysis of errors over past year</a:t>
            </a:r>
          </a:p>
          <a:p>
            <a:pPr marL="171450" lvl="0" indent="-171450" algn="l" rtl="0">
              <a:spcBef>
                <a:spcPts val="0"/>
              </a:spcBef>
              <a:spcAft>
                <a:spcPts val="0"/>
              </a:spcAft>
            </a:pPr>
            <a:r>
              <a:rPr lang="en-GB" baseline="0" dirty="0"/>
              <a:t>Very low error rate 0.06%, consistently low over last 6 years</a:t>
            </a:r>
          </a:p>
          <a:p>
            <a:pPr marL="171450" lvl="0" indent="-171450" algn="l" rtl="0">
              <a:spcBef>
                <a:spcPts val="0"/>
              </a:spcBef>
              <a:spcAft>
                <a:spcPts val="0"/>
              </a:spcAft>
            </a:pPr>
            <a:r>
              <a:rPr lang="en-GB" baseline="0" dirty="0"/>
              <a:t>Errors often at clinically relevant p/m e.g. 3b, 5a</a:t>
            </a:r>
          </a:p>
          <a:p>
            <a:pPr marL="171450" lvl="0" indent="-171450" algn="l" rtl="0">
              <a:spcBef>
                <a:spcPts val="0"/>
              </a:spcBef>
              <a:spcAft>
                <a:spcPts val="0"/>
              </a:spcAft>
            </a:pPr>
            <a:r>
              <a:rPr lang="en-GB" baseline="0" dirty="0"/>
              <a:t>2 false neg v 1 false </a:t>
            </a:r>
            <a:r>
              <a:rPr lang="en-GB" baseline="0" dirty="0" err="1"/>
              <a:t>pos</a:t>
            </a:r>
            <a:r>
              <a:rPr lang="en-GB" baseline="0" dirty="0"/>
              <a:t> result</a:t>
            </a:r>
          </a:p>
          <a:p>
            <a:pPr marL="171450" lvl="0" indent="-171450" algn="l" rtl="0">
              <a:spcBef>
                <a:spcPts val="0"/>
              </a:spcBef>
              <a:spcAft>
                <a:spcPts val="0"/>
              </a:spcAft>
            </a:pPr>
            <a:r>
              <a:rPr lang="en-GB" baseline="0" dirty="0"/>
              <a:t>2 labs made errors : one made 1 error, one made 2 errors</a:t>
            </a:r>
          </a:p>
        </p:txBody>
      </p:sp>
    </p:spTree>
    <p:extLst>
      <p:ext uri="{BB962C8B-B14F-4D97-AF65-F5344CB8AC3E}">
        <p14:creationId xmlns:p14="http://schemas.microsoft.com/office/powerpoint/2010/main" val="971528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48413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01681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baseline="0" dirty="0"/>
              <a:t>Reduction in participant numbers</a:t>
            </a:r>
          </a:p>
          <a:p>
            <a:pPr marL="171450" lvl="0" indent="-171450" algn="l" rtl="0">
              <a:spcBef>
                <a:spcPts val="0"/>
              </a:spcBef>
              <a:spcAft>
                <a:spcPts val="0"/>
              </a:spcAft>
            </a:pPr>
            <a:r>
              <a:rPr lang="en-GB" baseline="0" dirty="0"/>
              <a:t>Decrease of UP to 10, 4 from UK&amp;I</a:t>
            </a:r>
            <a:endParaRPr dirty="0"/>
          </a:p>
        </p:txBody>
      </p:sp>
    </p:spTree>
    <p:extLst>
      <p:ext uri="{BB962C8B-B14F-4D97-AF65-F5344CB8AC3E}">
        <p14:creationId xmlns:p14="http://schemas.microsoft.com/office/powerpoint/2010/main" val="1629539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27958615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69171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93106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170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fb0d66955_0_21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fb0d66955_0_216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terms of changes for 2025-26</a:t>
            </a:r>
          </a:p>
          <a:p>
            <a:pPr marL="171450" lvl="0" indent="-171450" algn="l" rtl="0">
              <a:spcBef>
                <a:spcPts val="0"/>
              </a:spcBef>
              <a:spcAft>
                <a:spcPts val="0"/>
              </a:spcAft>
            </a:pPr>
            <a:r>
              <a:rPr lang="en-GB" baseline="0" dirty="0"/>
              <a:t>Pilots Schemes – continuing interpretative scheme for CD comments</a:t>
            </a:r>
          </a:p>
          <a:p>
            <a:pPr marL="171450" lvl="0" indent="-171450" algn="l" rtl="0">
              <a:spcBef>
                <a:spcPts val="0"/>
              </a:spcBef>
              <a:spcAft>
                <a:spcPts val="0"/>
              </a:spcAft>
            </a:pPr>
            <a:r>
              <a:rPr lang="en-GB" baseline="0" dirty="0"/>
              <a:t>After a successful pilot Scheme 12 and 13 have been transitioned to fully assessed schemes</a:t>
            </a:r>
          </a:p>
          <a:p>
            <a:pPr marL="171450" lvl="0" indent="-171450" algn="l" rtl="0">
              <a:spcBef>
                <a:spcPts val="0"/>
              </a:spcBef>
              <a:spcAft>
                <a:spcPts val="0"/>
              </a:spcAft>
            </a:pPr>
            <a:r>
              <a:rPr lang="en-GB" baseline="0" dirty="0"/>
              <a:t>Sustainability – initial trial of paperless send outs successful so will be continued</a:t>
            </a:r>
          </a:p>
          <a:p>
            <a:pPr marL="171450" lvl="0" indent="-171450" algn="l" rtl="0">
              <a:spcBef>
                <a:spcPts val="0"/>
              </a:spcBef>
              <a:spcAft>
                <a:spcPts val="0"/>
              </a:spcAft>
            </a:pPr>
            <a:r>
              <a:rPr lang="en-GB" baseline="0" dirty="0"/>
              <a:t>Most notable change is the launch of our new IT system</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0458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02720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7707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98545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50269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9531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dirty="0"/>
              <a:t>Increase in </a:t>
            </a:r>
            <a:r>
              <a:rPr lang="en-GB" dirty="0" err="1"/>
              <a:t>particpants</a:t>
            </a:r>
            <a:r>
              <a:rPr lang="en-GB" dirty="0"/>
              <a:t> from last year</a:t>
            </a:r>
          </a:p>
          <a:p>
            <a:pPr marL="171450" lvl="0" indent="-171450" algn="l" rtl="0">
              <a:spcBef>
                <a:spcPts val="0"/>
              </a:spcBef>
              <a:spcAft>
                <a:spcPts val="0"/>
              </a:spcAft>
            </a:pPr>
            <a:r>
              <a:rPr lang="en-GB" dirty="0"/>
              <a:t>1 UP</a:t>
            </a:r>
          </a:p>
          <a:p>
            <a:pPr marL="171450" lvl="0" indent="-171450" algn="l" rtl="0">
              <a:spcBef>
                <a:spcPts val="0"/>
              </a:spcBef>
              <a:spcAft>
                <a:spcPts val="0"/>
              </a:spcAft>
            </a:pPr>
            <a:r>
              <a:rPr lang="en-GB" dirty="0"/>
              <a:t>Samples overed a full range of HLA types applicable to the drugs offered in the scheme</a:t>
            </a:r>
          </a:p>
        </p:txBody>
      </p:sp>
    </p:spTree>
    <p:extLst>
      <p:ext uri="{BB962C8B-B14F-4D97-AF65-F5344CB8AC3E}">
        <p14:creationId xmlns:p14="http://schemas.microsoft.com/office/powerpoint/2010/main" val="35333803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fa76e1d58_0_7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fa76e1d58_0_77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22503480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969ae640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969ae640b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44067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fb0d66955_0_2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fb0d66955_0_222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808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05522" y="2612757"/>
            <a:ext cx="5308200" cy="1543500"/>
          </a:xfrm>
          <a:prstGeom prst="rect">
            <a:avLst/>
          </a:prstGeom>
        </p:spPr>
        <p:txBody>
          <a:bodyPr spcFirstLastPara="1" wrap="square" lIns="91425" tIns="91425" rIns="91425" bIns="91425" anchor="ctr" anchorCtr="0">
            <a:normAutofit/>
          </a:bodyPr>
          <a:lstStyle>
            <a:lvl1pPr lvl="0">
              <a:spcBef>
                <a:spcPts val="0"/>
              </a:spcBef>
              <a:spcAft>
                <a:spcPts val="0"/>
              </a:spcAft>
              <a:buSzPts val="5200"/>
              <a:buNone/>
              <a:defRPr sz="6000">
                <a:latin typeface="Lexend Deca" panose="020B0604020202020204"/>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Click to edit Master title style</a:t>
            </a:r>
            <a:endParaRPr dirty="0"/>
          </a:p>
        </p:txBody>
      </p:sp>
      <p:sp>
        <p:nvSpPr>
          <p:cNvPr id="11" name="Google Shape;11;p2"/>
          <p:cNvSpPr txBox="1">
            <a:spLocks noGrp="1"/>
          </p:cNvSpPr>
          <p:nvPr>
            <p:ph type="subTitle" idx="1"/>
          </p:nvPr>
        </p:nvSpPr>
        <p:spPr>
          <a:xfrm>
            <a:off x="778250" y="4216925"/>
            <a:ext cx="5243100" cy="400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0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grpSp>
        <p:nvGrpSpPr>
          <p:cNvPr id="13" name="Google Shape;13;p2"/>
          <p:cNvGrpSpPr/>
          <p:nvPr/>
        </p:nvGrpSpPr>
        <p:grpSpPr>
          <a:xfrm>
            <a:off x="-179008" y="-238517"/>
            <a:ext cx="1830483" cy="1376896"/>
            <a:chOff x="-179008" y="-238517"/>
            <a:chExt cx="1830483" cy="1376896"/>
          </a:xfrm>
        </p:grpSpPr>
        <p:sp>
          <p:nvSpPr>
            <p:cNvPr id="14" name="Google Shape;14;p2"/>
            <p:cNvSpPr/>
            <p:nvPr/>
          </p:nvSpPr>
          <p:spPr>
            <a:xfrm rot="-5400000">
              <a:off x="239762" y="167566"/>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5" name="Google Shape;15;p2"/>
            <p:cNvSpPr/>
            <p:nvPr/>
          </p:nvSpPr>
          <p:spPr>
            <a:xfrm rot="-5400000">
              <a:off x="57582" y="134994"/>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6" name="Google Shape;16;p2"/>
            <p:cNvSpPr/>
            <p:nvPr/>
          </p:nvSpPr>
          <p:spPr>
            <a:xfrm rot="-5400000">
              <a:off x="348539" y="-264675"/>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7" name="Google Shape;17;p2"/>
            <p:cNvSpPr/>
            <p:nvPr/>
          </p:nvSpPr>
          <p:spPr>
            <a:xfrm rot="-5400000">
              <a:off x="-156889" y="802072"/>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8" name="Google Shape;18;p2"/>
            <p:cNvSpPr/>
            <p:nvPr/>
          </p:nvSpPr>
          <p:spPr>
            <a:xfrm rot="-5400000">
              <a:off x="869777" y="149924"/>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19" name="Google Shape;19;p2"/>
          <p:cNvGrpSpPr/>
          <p:nvPr/>
        </p:nvGrpSpPr>
        <p:grpSpPr>
          <a:xfrm>
            <a:off x="7733448" y="4134683"/>
            <a:ext cx="1554464" cy="1252588"/>
            <a:chOff x="7733448" y="4134683"/>
            <a:chExt cx="1554464" cy="1252588"/>
          </a:xfrm>
        </p:grpSpPr>
        <p:sp>
          <p:nvSpPr>
            <p:cNvPr id="20" name="Google Shape;20;p2"/>
            <p:cNvSpPr/>
            <p:nvPr/>
          </p:nvSpPr>
          <p:spPr>
            <a:xfrm>
              <a:off x="8605820" y="4613472"/>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 name="Google Shape;21;p2"/>
            <p:cNvSpPr/>
            <p:nvPr/>
          </p:nvSpPr>
          <p:spPr>
            <a:xfrm>
              <a:off x="8317892" y="4645549"/>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2" name="Google Shape;22;p2"/>
            <p:cNvSpPr/>
            <p:nvPr/>
          </p:nvSpPr>
          <p:spPr>
            <a:xfrm>
              <a:off x="8384330" y="4134683"/>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3" name="Google Shape;23;p2"/>
            <p:cNvSpPr/>
            <p:nvPr/>
          </p:nvSpPr>
          <p:spPr>
            <a:xfrm>
              <a:off x="7733448" y="4577149"/>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24" name="Google Shape;24;p2"/>
          <p:cNvSpPr/>
          <p:nvPr/>
        </p:nvSpPr>
        <p:spPr>
          <a:xfrm>
            <a:off x="-179000" y="1220716"/>
            <a:ext cx="723135" cy="63072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5" name="Google Shape;25;p2"/>
          <p:cNvSpPr/>
          <p:nvPr/>
        </p:nvSpPr>
        <p:spPr>
          <a:xfrm rot="-9000060">
            <a:off x="8728041" y="3601103"/>
            <a:ext cx="723101" cy="630707"/>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p:cSld name="Quote ">
    <p:spTree>
      <p:nvGrpSpPr>
        <p:cNvPr id="1" name="Shape 211"/>
        <p:cNvGrpSpPr/>
        <p:nvPr/>
      </p:nvGrpSpPr>
      <p:grpSpPr>
        <a:xfrm>
          <a:off x="0" y="0"/>
          <a:ext cx="0" cy="0"/>
          <a:chOff x="0" y="0"/>
          <a:chExt cx="0" cy="0"/>
        </a:xfrm>
      </p:grpSpPr>
      <p:sp>
        <p:nvSpPr>
          <p:cNvPr id="212" name="Google Shape;212;p14"/>
          <p:cNvSpPr/>
          <p:nvPr/>
        </p:nvSpPr>
        <p:spPr>
          <a:xfrm rot="-5400000">
            <a:off x="588899" y="1161295"/>
            <a:ext cx="590983" cy="515478"/>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3" name="Google Shape;213;p14"/>
          <p:cNvSpPr/>
          <p:nvPr/>
        </p:nvSpPr>
        <p:spPr>
          <a:xfrm>
            <a:off x="2295416" y="0"/>
            <a:ext cx="4553188" cy="5143517"/>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4" name="Google Shape;214;p14"/>
          <p:cNvSpPr txBox="1">
            <a:spLocks noGrp="1"/>
          </p:cNvSpPr>
          <p:nvPr>
            <p:ph type="title"/>
          </p:nvPr>
        </p:nvSpPr>
        <p:spPr>
          <a:xfrm>
            <a:off x="2533650" y="2433486"/>
            <a:ext cx="4076700" cy="1061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2000">
                <a:latin typeface="Abel"/>
                <a:ea typeface="Abel"/>
                <a:cs typeface="Abel"/>
                <a:sym typeface="Abe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5" name="Google Shape;215;p14"/>
          <p:cNvSpPr txBox="1">
            <a:spLocks noGrp="1"/>
          </p:cNvSpPr>
          <p:nvPr>
            <p:ph type="title" idx="2"/>
          </p:nvPr>
        </p:nvSpPr>
        <p:spPr>
          <a:xfrm>
            <a:off x="3677700" y="3600193"/>
            <a:ext cx="2859600" cy="241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1800">
                <a:latin typeface="Lexend Deca" panose="020B0604020202020204"/>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dirty="0"/>
          </a:p>
        </p:txBody>
      </p:sp>
      <p:sp>
        <p:nvSpPr>
          <p:cNvPr id="216" name="Google Shape;216;p14"/>
          <p:cNvSpPr/>
          <p:nvPr/>
        </p:nvSpPr>
        <p:spPr>
          <a:xfrm flipH="1">
            <a:off x="6976549" y="3247247"/>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7" name="Google Shape;217;p14"/>
          <p:cNvSpPr/>
          <p:nvPr/>
        </p:nvSpPr>
        <p:spPr>
          <a:xfrm flipH="1">
            <a:off x="7720809" y="3279324"/>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8" name="Google Shape;218;p14"/>
          <p:cNvSpPr/>
          <p:nvPr/>
        </p:nvSpPr>
        <p:spPr>
          <a:xfrm flipH="1">
            <a:off x="7395942" y="2768458"/>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19" name="Google Shape;219;p14"/>
          <p:cNvSpPr/>
          <p:nvPr/>
        </p:nvSpPr>
        <p:spPr>
          <a:xfrm flipH="1">
            <a:off x="7572538" y="4078199"/>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220" name="Google Shape;220;p14"/>
          <p:cNvGrpSpPr/>
          <p:nvPr/>
        </p:nvGrpSpPr>
        <p:grpSpPr>
          <a:xfrm>
            <a:off x="1211092" y="686233"/>
            <a:ext cx="970020" cy="1252588"/>
            <a:chOff x="6727217" y="4229683"/>
            <a:chExt cx="970020" cy="1252588"/>
          </a:xfrm>
        </p:grpSpPr>
        <p:sp>
          <p:nvSpPr>
            <p:cNvPr id="221" name="Google Shape;221;p14"/>
            <p:cNvSpPr/>
            <p:nvPr/>
          </p:nvSpPr>
          <p:spPr>
            <a:xfrm>
              <a:off x="7015145" y="4708472"/>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22" name="Google Shape;222;p14"/>
            <p:cNvSpPr/>
            <p:nvPr/>
          </p:nvSpPr>
          <p:spPr>
            <a:xfrm>
              <a:off x="6727217" y="4740549"/>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23" name="Google Shape;223;p14"/>
            <p:cNvSpPr/>
            <p:nvPr/>
          </p:nvSpPr>
          <p:spPr>
            <a:xfrm>
              <a:off x="6793655" y="4229683"/>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extLst>
      <p:ext uri="{BB962C8B-B14F-4D97-AF65-F5344CB8AC3E}">
        <p14:creationId xmlns:p14="http://schemas.microsoft.com/office/powerpoint/2010/main" val="163628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9"/>
        <p:cNvGrpSpPr/>
        <p:nvPr/>
      </p:nvGrpSpPr>
      <p:grpSpPr>
        <a:xfrm>
          <a:off x="0" y="0"/>
          <a:ext cx="0" cy="0"/>
          <a:chOff x="0" y="0"/>
          <a:chExt cx="0" cy="0"/>
        </a:xfrm>
      </p:grpSpPr>
      <p:sp>
        <p:nvSpPr>
          <p:cNvPr id="60" name="Google Shape;60;p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5"/>
          <p:cNvSpPr txBox="1">
            <a:spLocks noGrp="1"/>
          </p:cNvSpPr>
          <p:nvPr>
            <p:ph type="subTitle" idx="1"/>
          </p:nvPr>
        </p:nvSpPr>
        <p:spPr>
          <a:xfrm>
            <a:off x="744325" y="2741200"/>
            <a:ext cx="3617100" cy="1425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200"/>
              <a:buChar char="⬣"/>
              <a:defRPr sz="1600">
                <a:solidFill>
                  <a:schemeClr val="dk1"/>
                </a:solidFill>
              </a:defRPr>
            </a:lvl1pPr>
            <a:lvl2pPr lvl="1" algn="ctr" rtl="0">
              <a:lnSpc>
                <a:spcPct val="100000"/>
              </a:lnSpc>
              <a:spcBef>
                <a:spcPts val="0"/>
              </a:spcBef>
              <a:spcAft>
                <a:spcPts val="0"/>
              </a:spcAft>
              <a:buClr>
                <a:srgbClr val="FDF3E5"/>
              </a:buClr>
              <a:buSzPts val="1800"/>
              <a:buChar char="○"/>
              <a:defRPr>
                <a:solidFill>
                  <a:srgbClr val="FDF3E5"/>
                </a:solidFill>
              </a:defRPr>
            </a:lvl2pPr>
            <a:lvl3pPr lvl="2" algn="ctr" rtl="0">
              <a:lnSpc>
                <a:spcPct val="100000"/>
              </a:lnSpc>
              <a:spcBef>
                <a:spcPts val="0"/>
              </a:spcBef>
              <a:spcAft>
                <a:spcPts val="0"/>
              </a:spcAft>
              <a:buClr>
                <a:srgbClr val="FDF3E5"/>
              </a:buClr>
              <a:buSzPts val="1800"/>
              <a:buChar char="■"/>
              <a:defRPr>
                <a:solidFill>
                  <a:srgbClr val="FDF3E5"/>
                </a:solidFill>
              </a:defRPr>
            </a:lvl3pPr>
            <a:lvl4pPr lvl="3" algn="ctr" rtl="0">
              <a:lnSpc>
                <a:spcPct val="100000"/>
              </a:lnSpc>
              <a:spcBef>
                <a:spcPts val="0"/>
              </a:spcBef>
              <a:spcAft>
                <a:spcPts val="0"/>
              </a:spcAft>
              <a:buClr>
                <a:srgbClr val="FDF3E5"/>
              </a:buClr>
              <a:buSzPts val="1800"/>
              <a:buChar char="●"/>
              <a:defRPr>
                <a:solidFill>
                  <a:srgbClr val="FDF3E5"/>
                </a:solidFill>
              </a:defRPr>
            </a:lvl4pPr>
            <a:lvl5pPr lvl="4" algn="ctr" rtl="0">
              <a:lnSpc>
                <a:spcPct val="100000"/>
              </a:lnSpc>
              <a:spcBef>
                <a:spcPts val="0"/>
              </a:spcBef>
              <a:spcAft>
                <a:spcPts val="0"/>
              </a:spcAft>
              <a:buClr>
                <a:srgbClr val="FDF3E5"/>
              </a:buClr>
              <a:buSzPts val="1800"/>
              <a:buChar char="○"/>
              <a:defRPr>
                <a:solidFill>
                  <a:srgbClr val="FDF3E5"/>
                </a:solidFill>
              </a:defRPr>
            </a:lvl5pPr>
            <a:lvl6pPr lvl="5" algn="ctr" rtl="0">
              <a:lnSpc>
                <a:spcPct val="100000"/>
              </a:lnSpc>
              <a:spcBef>
                <a:spcPts val="0"/>
              </a:spcBef>
              <a:spcAft>
                <a:spcPts val="0"/>
              </a:spcAft>
              <a:buClr>
                <a:srgbClr val="FDF3E5"/>
              </a:buClr>
              <a:buSzPts val="1800"/>
              <a:buChar char="■"/>
              <a:defRPr>
                <a:solidFill>
                  <a:srgbClr val="FDF3E5"/>
                </a:solidFill>
              </a:defRPr>
            </a:lvl6pPr>
            <a:lvl7pPr lvl="6" algn="ctr" rtl="0">
              <a:lnSpc>
                <a:spcPct val="100000"/>
              </a:lnSpc>
              <a:spcBef>
                <a:spcPts val="0"/>
              </a:spcBef>
              <a:spcAft>
                <a:spcPts val="0"/>
              </a:spcAft>
              <a:buClr>
                <a:srgbClr val="FDF3E5"/>
              </a:buClr>
              <a:buSzPts val="1800"/>
              <a:buChar char="●"/>
              <a:defRPr>
                <a:solidFill>
                  <a:srgbClr val="FDF3E5"/>
                </a:solidFill>
              </a:defRPr>
            </a:lvl7pPr>
            <a:lvl8pPr lvl="7" algn="ctr" rtl="0">
              <a:lnSpc>
                <a:spcPct val="100000"/>
              </a:lnSpc>
              <a:spcBef>
                <a:spcPts val="0"/>
              </a:spcBef>
              <a:spcAft>
                <a:spcPts val="0"/>
              </a:spcAft>
              <a:buClr>
                <a:srgbClr val="FDF3E5"/>
              </a:buClr>
              <a:buSzPts val="1800"/>
              <a:buChar char="○"/>
              <a:defRPr>
                <a:solidFill>
                  <a:srgbClr val="FDF3E5"/>
                </a:solidFill>
              </a:defRPr>
            </a:lvl8pPr>
            <a:lvl9pPr lvl="8" algn="ctr" rtl="0">
              <a:lnSpc>
                <a:spcPct val="100000"/>
              </a:lnSpc>
              <a:spcBef>
                <a:spcPts val="0"/>
              </a:spcBef>
              <a:spcAft>
                <a:spcPts val="0"/>
              </a:spcAft>
              <a:buClr>
                <a:srgbClr val="FDF3E5"/>
              </a:buClr>
              <a:buSzPts val="1800"/>
              <a:buChar char="■"/>
              <a:defRPr>
                <a:solidFill>
                  <a:srgbClr val="FDF3E5"/>
                </a:solidFill>
              </a:defRPr>
            </a:lvl9pPr>
          </a:lstStyle>
          <a:p>
            <a:endParaRPr/>
          </a:p>
        </p:txBody>
      </p:sp>
      <p:sp>
        <p:nvSpPr>
          <p:cNvPr id="62" name="Google Shape;62;p5"/>
          <p:cNvSpPr txBox="1">
            <a:spLocks noGrp="1"/>
          </p:cNvSpPr>
          <p:nvPr>
            <p:ph type="subTitle" idx="2"/>
          </p:nvPr>
        </p:nvSpPr>
        <p:spPr>
          <a:xfrm>
            <a:off x="4867949" y="2741245"/>
            <a:ext cx="3446400" cy="1425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200"/>
              <a:buChar char="⬣"/>
              <a:defRPr sz="1600"/>
            </a:lvl1pPr>
            <a:lvl2pPr lvl="1" algn="ctr" rtl="0">
              <a:lnSpc>
                <a:spcPct val="100000"/>
              </a:lnSpc>
              <a:spcBef>
                <a:spcPts val="0"/>
              </a:spcBef>
              <a:spcAft>
                <a:spcPts val="0"/>
              </a:spcAft>
              <a:buClr>
                <a:schemeClr val="dk1"/>
              </a:buClr>
              <a:buSzPts val="1800"/>
              <a:buChar char="○"/>
              <a:defRPr/>
            </a:lvl2pPr>
            <a:lvl3pPr lvl="2" algn="ctr" rtl="0">
              <a:lnSpc>
                <a:spcPct val="100000"/>
              </a:lnSpc>
              <a:spcBef>
                <a:spcPts val="0"/>
              </a:spcBef>
              <a:spcAft>
                <a:spcPts val="0"/>
              </a:spcAft>
              <a:buClr>
                <a:schemeClr val="dk1"/>
              </a:buClr>
              <a:buSzPts val="1800"/>
              <a:buChar char="■"/>
              <a:defRPr/>
            </a:lvl3pPr>
            <a:lvl4pPr lvl="3" algn="ctr" rtl="0">
              <a:lnSpc>
                <a:spcPct val="100000"/>
              </a:lnSpc>
              <a:spcBef>
                <a:spcPts val="0"/>
              </a:spcBef>
              <a:spcAft>
                <a:spcPts val="0"/>
              </a:spcAft>
              <a:buClr>
                <a:schemeClr val="dk1"/>
              </a:buClr>
              <a:buSzPts val="1800"/>
              <a:buChar char="●"/>
              <a:defRPr/>
            </a:lvl4pPr>
            <a:lvl5pPr lvl="4" algn="ctr" rtl="0">
              <a:lnSpc>
                <a:spcPct val="100000"/>
              </a:lnSpc>
              <a:spcBef>
                <a:spcPts val="0"/>
              </a:spcBef>
              <a:spcAft>
                <a:spcPts val="0"/>
              </a:spcAft>
              <a:buClr>
                <a:schemeClr val="dk1"/>
              </a:buClr>
              <a:buSzPts val="1800"/>
              <a:buChar char="○"/>
              <a:defRPr/>
            </a:lvl5pPr>
            <a:lvl6pPr lvl="5" algn="ctr" rtl="0">
              <a:lnSpc>
                <a:spcPct val="100000"/>
              </a:lnSpc>
              <a:spcBef>
                <a:spcPts val="0"/>
              </a:spcBef>
              <a:spcAft>
                <a:spcPts val="0"/>
              </a:spcAft>
              <a:buClr>
                <a:schemeClr val="dk1"/>
              </a:buClr>
              <a:buSzPts val="1800"/>
              <a:buChar char="■"/>
              <a:defRPr/>
            </a:lvl6pPr>
            <a:lvl7pPr lvl="6" algn="ctr" rtl="0">
              <a:lnSpc>
                <a:spcPct val="100000"/>
              </a:lnSpc>
              <a:spcBef>
                <a:spcPts val="0"/>
              </a:spcBef>
              <a:spcAft>
                <a:spcPts val="0"/>
              </a:spcAft>
              <a:buClr>
                <a:schemeClr val="dk1"/>
              </a:buClr>
              <a:buSzPts val="1800"/>
              <a:buChar char="●"/>
              <a:defRPr/>
            </a:lvl7pPr>
            <a:lvl8pPr lvl="7" algn="ctr" rtl="0">
              <a:lnSpc>
                <a:spcPct val="100000"/>
              </a:lnSpc>
              <a:spcBef>
                <a:spcPts val="0"/>
              </a:spcBef>
              <a:spcAft>
                <a:spcPts val="0"/>
              </a:spcAft>
              <a:buClr>
                <a:schemeClr val="dk1"/>
              </a:buClr>
              <a:buSzPts val="1800"/>
              <a:buChar char="○"/>
              <a:defRPr/>
            </a:lvl8pPr>
            <a:lvl9pPr lvl="8" algn="ctr" rtl="0">
              <a:lnSpc>
                <a:spcPct val="100000"/>
              </a:lnSpc>
              <a:spcBef>
                <a:spcPts val="0"/>
              </a:spcBef>
              <a:spcAft>
                <a:spcPts val="0"/>
              </a:spcAft>
              <a:buClr>
                <a:schemeClr val="dk1"/>
              </a:buClr>
              <a:buSzPts val="1800"/>
              <a:buChar char="■"/>
              <a:defRPr/>
            </a:lvl9pPr>
          </a:lstStyle>
          <a:p>
            <a:endParaRPr/>
          </a:p>
        </p:txBody>
      </p:sp>
      <p:sp>
        <p:nvSpPr>
          <p:cNvPr id="63" name="Google Shape;63;p5"/>
          <p:cNvSpPr txBox="1">
            <a:spLocks noGrp="1"/>
          </p:cNvSpPr>
          <p:nvPr>
            <p:ph type="subTitle" idx="3"/>
          </p:nvPr>
        </p:nvSpPr>
        <p:spPr>
          <a:xfrm>
            <a:off x="1035645" y="2365925"/>
            <a:ext cx="3034500" cy="292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Font typeface="Yanone Kaffeesatz ExtraLight"/>
              <a:buNone/>
              <a:defRPr sz="2000" u="none">
                <a:latin typeface="Lexend Deca"/>
                <a:ea typeface="Lexend Deca"/>
                <a:cs typeface="Lexend Deca"/>
                <a:sym typeface="Lexend Deca"/>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64" name="Google Shape;64;p5"/>
          <p:cNvSpPr txBox="1">
            <a:spLocks noGrp="1"/>
          </p:cNvSpPr>
          <p:nvPr>
            <p:ph type="subTitle" idx="4"/>
          </p:nvPr>
        </p:nvSpPr>
        <p:spPr>
          <a:xfrm>
            <a:off x="5073846" y="2365925"/>
            <a:ext cx="3034500" cy="292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Font typeface="Yanone Kaffeesatz ExtraLight"/>
              <a:buNone/>
              <a:defRPr sz="2000" u="none">
                <a:latin typeface="Lexend Deca"/>
                <a:ea typeface="Lexend Deca"/>
                <a:cs typeface="Lexend Deca"/>
                <a:sym typeface="Lexend Deca"/>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65" name="Google Shape;65;p5"/>
          <p:cNvSpPr txBox="1">
            <a:spLocks noGrp="1"/>
          </p:cNvSpPr>
          <p:nvPr>
            <p:ph type="title"/>
          </p:nvPr>
        </p:nvSpPr>
        <p:spPr>
          <a:xfrm>
            <a:off x="773800" y="539500"/>
            <a:ext cx="75966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 name="Google Shape;66;p5"/>
          <p:cNvSpPr/>
          <p:nvPr/>
        </p:nvSpPr>
        <p:spPr>
          <a:xfrm>
            <a:off x="-49511" y="4749982"/>
            <a:ext cx="442908" cy="501968"/>
          </a:xfrm>
          <a:custGeom>
            <a:avLst/>
            <a:gdLst/>
            <a:ahLst/>
            <a:cxnLst/>
            <a:rect l="l" t="t" r="r" b="b"/>
            <a:pathLst>
              <a:path w="11399" h="12919" fill="none" extrusionOk="0">
                <a:moveTo>
                  <a:pt x="11399" y="9149"/>
                </a:moveTo>
                <a:lnTo>
                  <a:pt x="11399" y="3769"/>
                </a:lnTo>
                <a:cubicBezTo>
                  <a:pt x="11399" y="3404"/>
                  <a:pt x="11216" y="3070"/>
                  <a:pt x="10882" y="2888"/>
                </a:cubicBezTo>
                <a:lnTo>
                  <a:pt x="6201" y="183"/>
                </a:lnTo>
                <a:cubicBezTo>
                  <a:pt x="5897" y="0"/>
                  <a:pt x="5502" y="0"/>
                  <a:pt x="5198" y="183"/>
                </a:cubicBezTo>
                <a:lnTo>
                  <a:pt x="517" y="2888"/>
                </a:lnTo>
                <a:cubicBezTo>
                  <a:pt x="183" y="3070"/>
                  <a:pt x="0" y="3404"/>
                  <a:pt x="0" y="3769"/>
                </a:cubicBezTo>
                <a:lnTo>
                  <a:pt x="0" y="9149"/>
                </a:lnTo>
                <a:cubicBezTo>
                  <a:pt x="0" y="9514"/>
                  <a:pt x="183" y="9848"/>
                  <a:pt x="517" y="10031"/>
                </a:cubicBezTo>
                <a:lnTo>
                  <a:pt x="5198" y="12736"/>
                </a:lnTo>
                <a:cubicBezTo>
                  <a:pt x="5502" y="12918"/>
                  <a:pt x="5897" y="12918"/>
                  <a:pt x="6201" y="12736"/>
                </a:cubicBezTo>
                <a:lnTo>
                  <a:pt x="10882" y="10031"/>
                </a:lnTo>
                <a:cubicBezTo>
                  <a:pt x="11216" y="9848"/>
                  <a:pt x="11399" y="9514"/>
                  <a:pt x="11399" y="914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5"/>
          <p:cNvSpPr/>
          <p:nvPr/>
        </p:nvSpPr>
        <p:spPr>
          <a:xfrm>
            <a:off x="-25888" y="4217331"/>
            <a:ext cx="275210" cy="311850"/>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5"/>
          <p:cNvSpPr/>
          <p:nvPr/>
        </p:nvSpPr>
        <p:spPr>
          <a:xfrm>
            <a:off x="376834" y="4683813"/>
            <a:ext cx="90960" cy="102810"/>
          </a:xfrm>
          <a:custGeom>
            <a:avLst/>
            <a:gdLst/>
            <a:ahLst/>
            <a:cxnLst/>
            <a:rect l="l" t="t" r="r" b="b"/>
            <a:pathLst>
              <a:path w="2341" h="2646" fill="none" extrusionOk="0">
                <a:moveTo>
                  <a:pt x="2341" y="1886"/>
                </a:moveTo>
                <a:lnTo>
                  <a:pt x="2341" y="761"/>
                </a:lnTo>
                <a:cubicBezTo>
                  <a:pt x="2341" y="700"/>
                  <a:pt x="2280" y="609"/>
                  <a:pt x="2219" y="578"/>
                </a:cubicBezTo>
                <a:lnTo>
                  <a:pt x="1277" y="31"/>
                </a:lnTo>
                <a:cubicBezTo>
                  <a:pt x="1216" y="1"/>
                  <a:pt x="1125" y="1"/>
                  <a:pt x="1064" y="31"/>
                </a:cubicBezTo>
                <a:lnTo>
                  <a:pt x="91" y="578"/>
                </a:lnTo>
                <a:cubicBezTo>
                  <a:pt x="30" y="609"/>
                  <a:pt x="0" y="700"/>
                  <a:pt x="0" y="761"/>
                </a:cubicBezTo>
                <a:lnTo>
                  <a:pt x="0" y="1886"/>
                </a:lnTo>
                <a:cubicBezTo>
                  <a:pt x="0" y="1946"/>
                  <a:pt x="30" y="2007"/>
                  <a:pt x="91" y="2068"/>
                </a:cubicBezTo>
                <a:lnTo>
                  <a:pt x="1064" y="2615"/>
                </a:lnTo>
                <a:cubicBezTo>
                  <a:pt x="1125" y="2645"/>
                  <a:pt x="1216" y="2645"/>
                  <a:pt x="1277" y="2615"/>
                </a:cubicBezTo>
                <a:lnTo>
                  <a:pt x="2219" y="2068"/>
                </a:lnTo>
                <a:cubicBezTo>
                  <a:pt x="2280" y="2007"/>
                  <a:pt x="2341" y="1946"/>
                  <a:pt x="2341" y="1886"/>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5"/>
          <p:cNvSpPr/>
          <p:nvPr/>
        </p:nvSpPr>
        <p:spPr>
          <a:xfrm>
            <a:off x="459478" y="4820813"/>
            <a:ext cx="199637" cy="225631"/>
          </a:xfrm>
          <a:custGeom>
            <a:avLst/>
            <a:gdLst/>
            <a:ahLst/>
            <a:cxnLst/>
            <a:rect l="l" t="t" r="r" b="b"/>
            <a:pathLst>
              <a:path w="5138" h="5807" fill="none" extrusionOk="0">
                <a:moveTo>
                  <a:pt x="5138" y="4104"/>
                </a:moveTo>
                <a:lnTo>
                  <a:pt x="5138" y="1673"/>
                </a:lnTo>
                <a:cubicBezTo>
                  <a:pt x="5138" y="1521"/>
                  <a:pt x="5046" y="1369"/>
                  <a:pt x="4895" y="1277"/>
                </a:cubicBezTo>
                <a:lnTo>
                  <a:pt x="2797" y="62"/>
                </a:lnTo>
                <a:cubicBezTo>
                  <a:pt x="2645" y="1"/>
                  <a:pt x="2493" y="1"/>
                  <a:pt x="2341" y="62"/>
                </a:cubicBezTo>
                <a:lnTo>
                  <a:pt x="244" y="1277"/>
                </a:lnTo>
                <a:cubicBezTo>
                  <a:pt x="92" y="1369"/>
                  <a:pt x="1" y="1521"/>
                  <a:pt x="1" y="1673"/>
                </a:cubicBezTo>
                <a:lnTo>
                  <a:pt x="1" y="4104"/>
                </a:lnTo>
                <a:cubicBezTo>
                  <a:pt x="1" y="4256"/>
                  <a:pt x="92" y="4408"/>
                  <a:pt x="244" y="4499"/>
                </a:cubicBezTo>
                <a:lnTo>
                  <a:pt x="2341" y="5715"/>
                </a:lnTo>
                <a:cubicBezTo>
                  <a:pt x="2493" y="5806"/>
                  <a:pt x="2645" y="5806"/>
                  <a:pt x="2797" y="5715"/>
                </a:cubicBezTo>
                <a:lnTo>
                  <a:pt x="4895" y="4499"/>
                </a:lnTo>
                <a:cubicBezTo>
                  <a:pt x="5046" y="4408"/>
                  <a:pt x="5138" y="4256"/>
                  <a:pt x="5138" y="4104"/>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5"/>
          <p:cNvSpPr/>
          <p:nvPr/>
        </p:nvSpPr>
        <p:spPr>
          <a:xfrm>
            <a:off x="-57787" y="4559831"/>
            <a:ext cx="155925" cy="177179"/>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5"/>
          <p:cNvSpPr/>
          <p:nvPr/>
        </p:nvSpPr>
        <p:spPr>
          <a:xfrm rot="10800000">
            <a:off x="8655131" y="-98258"/>
            <a:ext cx="440709" cy="500403"/>
          </a:xfrm>
          <a:custGeom>
            <a:avLst/>
            <a:gdLst/>
            <a:ahLst/>
            <a:cxnLst/>
            <a:rect l="l" t="t" r="r" b="b"/>
            <a:pathLst>
              <a:path w="13466" h="15290" fill="none" extrusionOk="0">
                <a:moveTo>
                  <a:pt x="13465" y="10822"/>
                </a:moveTo>
                <a:lnTo>
                  <a:pt x="13465" y="4439"/>
                </a:lnTo>
                <a:cubicBezTo>
                  <a:pt x="13465" y="4013"/>
                  <a:pt x="13253" y="3618"/>
                  <a:pt x="12858" y="3405"/>
                </a:cubicBezTo>
                <a:lnTo>
                  <a:pt x="7326" y="214"/>
                </a:lnTo>
                <a:cubicBezTo>
                  <a:pt x="6961" y="1"/>
                  <a:pt x="6505" y="1"/>
                  <a:pt x="6140" y="214"/>
                </a:cubicBezTo>
                <a:lnTo>
                  <a:pt x="578" y="3405"/>
                </a:lnTo>
                <a:cubicBezTo>
                  <a:pt x="213" y="3618"/>
                  <a:pt x="0" y="4013"/>
                  <a:pt x="0" y="4439"/>
                </a:cubicBezTo>
                <a:lnTo>
                  <a:pt x="0" y="10822"/>
                </a:lnTo>
                <a:cubicBezTo>
                  <a:pt x="0" y="11247"/>
                  <a:pt x="213" y="11673"/>
                  <a:pt x="578" y="11886"/>
                </a:cubicBezTo>
                <a:lnTo>
                  <a:pt x="6140" y="15077"/>
                </a:lnTo>
                <a:cubicBezTo>
                  <a:pt x="6505" y="15290"/>
                  <a:pt x="6961" y="15290"/>
                  <a:pt x="7326" y="15077"/>
                </a:cubicBezTo>
                <a:lnTo>
                  <a:pt x="12858" y="11886"/>
                </a:lnTo>
                <a:cubicBezTo>
                  <a:pt x="13253" y="11673"/>
                  <a:pt x="13465" y="11247"/>
                  <a:pt x="13465" y="108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5"/>
          <p:cNvSpPr/>
          <p:nvPr/>
        </p:nvSpPr>
        <p:spPr>
          <a:xfrm rot="10800000">
            <a:off x="8798380" y="621928"/>
            <a:ext cx="273602" cy="310388"/>
          </a:xfrm>
          <a:custGeom>
            <a:avLst/>
            <a:gdLst/>
            <a:ahLst/>
            <a:cxnLst/>
            <a:rect l="l" t="t" r="r" b="b"/>
            <a:pathLst>
              <a:path w="8360" h="9484" fill="none" extrusionOk="0">
                <a:moveTo>
                  <a:pt x="8359" y="6717"/>
                </a:moveTo>
                <a:lnTo>
                  <a:pt x="8359" y="2766"/>
                </a:lnTo>
                <a:cubicBezTo>
                  <a:pt x="8359" y="2493"/>
                  <a:pt x="8208" y="2249"/>
                  <a:pt x="7964" y="2097"/>
                </a:cubicBezTo>
                <a:lnTo>
                  <a:pt x="4530" y="122"/>
                </a:lnTo>
                <a:cubicBezTo>
                  <a:pt x="4317" y="0"/>
                  <a:pt x="4013" y="0"/>
                  <a:pt x="3800" y="122"/>
                </a:cubicBezTo>
                <a:lnTo>
                  <a:pt x="365" y="2097"/>
                </a:lnTo>
                <a:cubicBezTo>
                  <a:pt x="122" y="2249"/>
                  <a:pt x="1" y="2493"/>
                  <a:pt x="1" y="2766"/>
                </a:cubicBezTo>
                <a:lnTo>
                  <a:pt x="1" y="6717"/>
                </a:lnTo>
                <a:cubicBezTo>
                  <a:pt x="1" y="6991"/>
                  <a:pt x="122" y="7234"/>
                  <a:pt x="365" y="7356"/>
                </a:cubicBezTo>
                <a:lnTo>
                  <a:pt x="3800" y="9362"/>
                </a:lnTo>
                <a:cubicBezTo>
                  <a:pt x="4013" y="9483"/>
                  <a:pt x="4317" y="9483"/>
                  <a:pt x="4530" y="9362"/>
                </a:cubicBezTo>
                <a:lnTo>
                  <a:pt x="7964" y="7356"/>
                </a:lnTo>
                <a:cubicBezTo>
                  <a:pt x="8208" y="7234"/>
                  <a:pt x="8359" y="6991"/>
                  <a:pt x="8359" y="6717"/>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5"/>
          <p:cNvSpPr/>
          <p:nvPr/>
        </p:nvSpPr>
        <p:spPr>
          <a:xfrm rot="10800000">
            <a:off x="9129644" y="675639"/>
            <a:ext cx="90557" cy="102503"/>
          </a:xfrm>
          <a:custGeom>
            <a:avLst/>
            <a:gdLst/>
            <a:ahLst/>
            <a:cxnLst/>
            <a:rect l="l" t="t" r="r" b="b"/>
            <a:pathLst>
              <a:path w="2767" h="3132" fill="none" extrusionOk="0">
                <a:moveTo>
                  <a:pt x="2767" y="2219"/>
                </a:moveTo>
                <a:lnTo>
                  <a:pt x="2767" y="912"/>
                </a:lnTo>
                <a:cubicBezTo>
                  <a:pt x="2767" y="821"/>
                  <a:pt x="2706" y="730"/>
                  <a:pt x="2645" y="699"/>
                </a:cubicBezTo>
                <a:lnTo>
                  <a:pt x="1520" y="31"/>
                </a:lnTo>
                <a:cubicBezTo>
                  <a:pt x="1429" y="0"/>
                  <a:pt x="1338" y="0"/>
                  <a:pt x="1247" y="31"/>
                </a:cubicBezTo>
                <a:lnTo>
                  <a:pt x="122" y="699"/>
                </a:lnTo>
                <a:cubicBezTo>
                  <a:pt x="31" y="730"/>
                  <a:pt x="1" y="821"/>
                  <a:pt x="1" y="912"/>
                </a:cubicBezTo>
                <a:lnTo>
                  <a:pt x="1" y="2219"/>
                </a:lnTo>
                <a:cubicBezTo>
                  <a:pt x="1" y="2310"/>
                  <a:pt x="31" y="2371"/>
                  <a:pt x="122" y="2432"/>
                </a:cubicBezTo>
                <a:lnTo>
                  <a:pt x="1247" y="3070"/>
                </a:lnTo>
                <a:cubicBezTo>
                  <a:pt x="1338" y="3131"/>
                  <a:pt x="1429" y="3131"/>
                  <a:pt x="1520" y="3070"/>
                </a:cubicBezTo>
                <a:lnTo>
                  <a:pt x="2645" y="2432"/>
                </a:lnTo>
                <a:cubicBezTo>
                  <a:pt x="2706" y="2371"/>
                  <a:pt x="2767" y="2310"/>
                  <a:pt x="2767" y="221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5"/>
          <p:cNvSpPr/>
          <p:nvPr/>
        </p:nvSpPr>
        <p:spPr>
          <a:xfrm rot="10800000">
            <a:off x="8390545" y="107665"/>
            <a:ext cx="198001" cy="224838"/>
          </a:xfrm>
          <a:custGeom>
            <a:avLst/>
            <a:gdLst/>
            <a:ahLst/>
            <a:cxnLst/>
            <a:rect l="l" t="t" r="r" b="b"/>
            <a:pathLst>
              <a:path w="6050" h="6870" fill="none" extrusionOk="0">
                <a:moveTo>
                  <a:pt x="6050" y="4864"/>
                </a:moveTo>
                <a:lnTo>
                  <a:pt x="6050" y="2007"/>
                </a:lnTo>
                <a:cubicBezTo>
                  <a:pt x="6050" y="1824"/>
                  <a:pt x="5928" y="1642"/>
                  <a:pt x="5776" y="1551"/>
                </a:cubicBezTo>
                <a:lnTo>
                  <a:pt x="3284" y="122"/>
                </a:lnTo>
                <a:cubicBezTo>
                  <a:pt x="3132" y="1"/>
                  <a:pt x="2919" y="1"/>
                  <a:pt x="2737" y="122"/>
                </a:cubicBezTo>
                <a:lnTo>
                  <a:pt x="275" y="1551"/>
                </a:lnTo>
                <a:cubicBezTo>
                  <a:pt x="92" y="1642"/>
                  <a:pt x="1" y="1824"/>
                  <a:pt x="1" y="2007"/>
                </a:cubicBezTo>
                <a:lnTo>
                  <a:pt x="1" y="4864"/>
                </a:lnTo>
                <a:cubicBezTo>
                  <a:pt x="1" y="5077"/>
                  <a:pt x="92" y="5259"/>
                  <a:pt x="275" y="5350"/>
                </a:cubicBezTo>
                <a:lnTo>
                  <a:pt x="2737" y="6779"/>
                </a:lnTo>
                <a:cubicBezTo>
                  <a:pt x="2919" y="6870"/>
                  <a:pt x="3132" y="6870"/>
                  <a:pt x="3284" y="6779"/>
                </a:cubicBezTo>
                <a:lnTo>
                  <a:pt x="5776" y="5350"/>
                </a:lnTo>
                <a:cubicBezTo>
                  <a:pt x="5928" y="5259"/>
                  <a:pt x="6050" y="5077"/>
                  <a:pt x="6050" y="4864"/>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5"/>
          <p:cNvSpPr/>
          <p:nvPr/>
        </p:nvSpPr>
        <p:spPr>
          <a:xfrm rot="10800000">
            <a:off x="8948598" y="415035"/>
            <a:ext cx="156208" cy="177089"/>
          </a:xfrm>
          <a:custGeom>
            <a:avLst/>
            <a:gdLst/>
            <a:ahLst/>
            <a:cxnLst/>
            <a:rect l="l" t="t" r="r" b="b"/>
            <a:pathLst>
              <a:path w="4773" h="5411" fill="none" extrusionOk="0">
                <a:moveTo>
                  <a:pt x="4773" y="3830"/>
                </a:moveTo>
                <a:lnTo>
                  <a:pt x="4773" y="1581"/>
                </a:lnTo>
                <a:cubicBezTo>
                  <a:pt x="4773" y="1429"/>
                  <a:pt x="4682" y="1277"/>
                  <a:pt x="4560" y="1216"/>
                </a:cubicBezTo>
                <a:lnTo>
                  <a:pt x="2584" y="92"/>
                </a:lnTo>
                <a:cubicBezTo>
                  <a:pt x="2463" y="0"/>
                  <a:pt x="2311" y="0"/>
                  <a:pt x="2189" y="92"/>
                </a:cubicBezTo>
                <a:lnTo>
                  <a:pt x="213" y="1216"/>
                </a:lnTo>
                <a:cubicBezTo>
                  <a:pt x="92" y="1277"/>
                  <a:pt x="1" y="1429"/>
                  <a:pt x="1" y="1581"/>
                </a:cubicBezTo>
                <a:lnTo>
                  <a:pt x="1" y="3830"/>
                </a:lnTo>
                <a:cubicBezTo>
                  <a:pt x="1" y="3982"/>
                  <a:pt x="92" y="4134"/>
                  <a:pt x="213" y="4195"/>
                </a:cubicBezTo>
                <a:lnTo>
                  <a:pt x="2189" y="5320"/>
                </a:lnTo>
                <a:cubicBezTo>
                  <a:pt x="2311" y="5411"/>
                  <a:pt x="2463" y="5411"/>
                  <a:pt x="2584" y="5320"/>
                </a:cubicBezTo>
                <a:lnTo>
                  <a:pt x="4560" y="4195"/>
                </a:lnTo>
                <a:cubicBezTo>
                  <a:pt x="4682" y="4134"/>
                  <a:pt x="4773" y="3982"/>
                  <a:pt x="477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0604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6"/>
        <p:cNvGrpSpPr/>
        <p:nvPr/>
      </p:nvGrpSpPr>
      <p:grpSpPr>
        <a:xfrm>
          <a:off x="0" y="0"/>
          <a:ext cx="0" cy="0"/>
          <a:chOff x="0" y="0"/>
          <a:chExt cx="0" cy="0"/>
        </a:xfrm>
      </p:grpSpPr>
      <p:grpSp>
        <p:nvGrpSpPr>
          <p:cNvPr id="287" name="Google Shape;287;p18"/>
          <p:cNvGrpSpPr/>
          <p:nvPr/>
        </p:nvGrpSpPr>
        <p:grpSpPr>
          <a:xfrm flipH="1">
            <a:off x="8279528" y="4486240"/>
            <a:ext cx="1039644" cy="658189"/>
            <a:chOff x="-116875" y="4232820"/>
            <a:chExt cx="1039644" cy="658189"/>
          </a:xfrm>
        </p:grpSpPr>
        <p:sp>
          <p:nvSpPr>
            <p:cNvPr id="288" name="Google Shape;288;p18"/>
            <p:cNvSpPr/>
            <p:nvPr/>
          </p:nvSpPr>
          <p:spPr>
            <a:xfrm>
              <a:off x="-38257" y="4762234"/>
              <a:ext cx="422560" cy="126659"/>
            </a:xfrm>
            <a:custGeom>
              <a:avLst/>
              <a:gdLst/>
              <a:ahLst/>
              <a:cxnLst/>
              <a:rect l="l" t="t" r="r" b="b"/>
              <a:pathLst>
                <a:path w="13884" h="4216" extrusionOk="0">
                  <a:moveTo>
                    <a:pt x="2573" y="191"/>
                  </a:moveTo>
                  <a:cubicBezTo>
                    <a:pt x="2168" y="239"/>
                    <a:pt x="2168" y="239"/>
                    <a:pt x="1953" y="465"/>
                  </a:cubicBezTo>
                  <a:lnTo>
                    <a:pt x="1" y="4215"/>
                  </a:lnTo>
                  <a:lnTo>
                    <a:pt x="13884" y="4168"/>
                  </a:lnTo>
                  <a:lnTo>
                    <a:pt x="11859" y="572"/>
                  </a:lnTo>
                  <a:lnTo>
                    <a:pt x="11169" y="1"/>
                  </a:ln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18"/>
            <p:cNvSpPr/>
            <p:nvPr/>
          </p:nvSpPr>
          <p:spPr>
            <a:xfrm>
              <a:off x="352386" y="4505053"/>
              <a:ext cx="570382" cy="385956"/>
            </a:xfrm>
            <a:custGeom>
              <a:avLst/>
              <a:gdLst/>
              <a:ahLst/>
              <a:cxnLst/>
              <a:rect l="l" t="t" r="r" b="b"/>
              <a:pathLst>
                <a:path w="18741" h="12847" extrusionOk="0">
                  <a:moveTo>
                    <a:pt x="5132" y="0"/>
                  </a:moveTo>
                  <a:cubicBezTo>
                    <a:pt x="4703" y="48"/>
                    <a:pt x="4703" y="48"/>
                    <a:pt x="4525" y="274"/>
                  </a:cubicBezTo>
                  <a:lnTo>
                    <a:pt x="179" y="7822"/>
                  </a:lnTo>
                  <a:cubicBezTo>
                    <a:pt x="0" y="8049"/>
                    <a:pt x="238" y="8227"/>
                    <a:pt x="60" y="8465"/>
                  </a:cubicBezTo>
                  <a:lnTo>
                    <a:pt x="2572" y="12847"/>
                  </a:lnTo>
                  <a:lnTo>
                    <a:pt x="16014" y="12847"/>
                  </a:lnTo>
                  <a:lnTo>
                    <a:pt x="18526" y="8382"/>
                  </a:lnTo>
                  <a:cubicBezTo>
                    <a:pt x="18741" y="8180"/>
                    <a:pt x="18741" y="8180"/>
                    <a:pt x="18681" y="7739"/>
                  </a:cubicBezTo>
                  <a:lnTo>
                    <a:pt x="14431" y="381"/>
                  </a:lnTo>
                  <a:lnTo>
                    <a:pt x="139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18"/>
            <p:cNvSpPr/>
            <p:nvPr/>
          </p:nvSpPr>
          <p:spPr>
            <a:xfrm>
              <a:off x="-116875" y="4232820"/>
              <a:ext cx="574735" cy="492577"/>
            </a:xfrm>
            <a:custGeom>
              <a:avLst/>
              <a:gdLst/>
              <a:ahLst/>
              <a:cxnLst/>
              <a:rect l="l" t="t" r="r" b="b"/>
              <a:pathLst>
                <a:path w="18884" h="16396" extrusionOk="0">
                  <a:moveTo>
                    <a:pt x="5108" y="227"/>
                  </a:moveTo>
                  <a:cubicBezTo>
                    <a:pt x="4870" y="24"/>
                    <a:pt x="4691" y="250"/>
                    <a:pt x="4513" y="489"/>
                  </a:cubicBezTo>
                  <a:lnTo>
                    <a:pt x="179" y="8061"/>
                  </a:lnTo>
                  <a:cubicBezTo>
                    <a:pt x="179" y="8061"/>
                    <a:pt x="0" y="8287"/>
                    <a:pt x="203" y="8466"/>
                  </a:cubicBezTo>
                  <a:lnTo>
                    <a:pt x="4715" y="16038"/>
                  </a:lnTo>
                  <a:cubicBezTo>
                    <a:pt x="4513" y="16241"/>
                    <a:pt x="4953" y="16217"/>
                    <a:pt x="5179" y="16395"/>
                  </a:cubicBezTo>
                  <a:lnTo>
                    <a:pt x="13776" y="16217"/>
                  </a:lnTo>
                  <a:cubicBezTo>
                    <a:pt x="14014" y="16395"/>
                    <a:pt x="14192" y="16193"/>
                    <a:pt x="14371" y="15955"/>
                  </a:cubicBezTo>
                  <a:lnTo>
                    <a:pt x="18705" y="8394"/>
                  </a:lnTo>
                  <a:cubicBezTo>
                    <a:pt x="18705" y="8394"/>
                    <a:pt x="18883" y="8156"/>
                    <a:pt x="18657" y="7978"/>
                  </a:cubicBezTo>
                  <a:lnTo>
                    <a:pt x="14157" y="405"/>
                  </a:lnTo>
                  <a:cubicBezTo>
                    <a:pt x="14347" y="179"/>
                    <a:pt x="14133" y="0"/>
                    <a:pt x="13704" y="48"/>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1" name="Google Shape;291;p18"/>
          <p:cNvSpPr txBox="1">
            <a:spLocks noGrp="1"/>
          </p:cNvSpPr>
          <p:nvPr>
            <p:ph type="title"/>
          </p:nvPr>
        </p:nvSpPr>
        <p:spPr>
          <a:xfrm>
            <a:off x="773800" y="539500"/>
            <a:ext cx="75966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2" name="Google Shape;292;p18"/>
          <p:cNvSpPr txBox="1">
            <a:spLocks noGrp="1"/>
          </p:cNvSpPr>
          <p:nvPr>
            <p:ph type="title" idx="2"/>
          </p:nvPr>
        </p:nvSpPr>
        <p:spPr>
          <a:xfrm>
            <a:off x="1049125" y="3307600"/>
            <a:ext cx="2002800" cy="466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Font typeface="Be Vietnam"/>
              <a:buNone/>
              <a:defRPr sz="1600">
                <a:latin typeface="Abel"/>
                <a:ea typeface="Abel"/>
                <a:cs typeface="Abel"/>
                <a:sym typeface="Abel"/>
              </a:defRPr>
            </a:lvl1pPr>
            <a:lvl2pPr lvl="1" algn="ctr" rtl="0">
              <a:spcBef>
                <a:spcPts val="0"/>
              </a:spcBef>
              <a:spcAft>
                <a:spcPts val="0"/>
              </a:spcAft>
              <a:buSzPts val="1400"/>
              <a:buFont typeface="Lato"/>
              <a:buNone/>
              <a:defRPr sz="1400">
                <a:latin typeface="Lato"/>
                <a:ea typeface="Lato"/>
                <a:cs typeface="Lato"/>
                <a:sym typeface="Lato"/>
              </a:defRPr>
            </a:lvl2pPr>
            <a:lvl3pPr lvl="2" algn="ctr" rtl="0">
              <a:spcBef>
                <a:spcPts val="0"/>
              </a:spcBef>
              <a:spcAft>
                <a:spcPts val="0"/>
              </a:spcAft>
              <a:buSzPts val="1400"/>
              <a:buFont typeface="Lato"/>
              <a:buNone/>
              <a:defRPr sz="1400">
                <a:latin typeface="Lato"/>
                <a:ea typeface="Lato"/>
                <a:cs typeface="Lato"/>
                <a:sym typeface="Lato"/>
              </a:defRPr>
            </a:lvl3pPr>
            <a:lvl4pPr lvl="3" algn="ctr" rtl="0">
              <a:spcBef>
                <a:spcPts val="0"/>
              </a:spcBef>
              <a:spcAft>
                <a:spcPts val="0"/>
              </a:spcAft>
              <a:buSzPts val="1400"/>
              <a:buFont typeface="Lato"/>
              <a:buNone/>
              <a:defRPr sz="1400">
                <a:latin typeface="Lato"/>
                <a:ea typeface="Lato"/>
                <a:cs typeface="Lato"/>
                <a:sym typeface="Lato"/>
              </a:defRPr>
            </a:lvl4pPr>
            <a:lvl5pPr lvl="4" algn="ctr" rtl="0">
              <a:spcBef>
                <a:spcPts val="0"/>
              </a:spcBef>
              <a:spcAft>
                <a:spcPts val="0"/>
              </a:spcAft>
              <a:buSzPts val="1400"/>
              <a:buFont typeface="Lato"/>
              <a:buNone/>
              <a:defRPr sz="1400">
                <a:latin typeface="Lato"/>
                <a:ea typeface="Lato"/>
                <a:cs typeface="Lato"/>
                <a:sym typeface="Lato"/>
              </a:defRPr>
            </a:lvl5pPr>
            <a:lvl6pPr lvl="5" algn="ctr" rtl="0">
              <a:spcBef>
                <a:spcPts val="0"/>
              </a:spcBef>
              <a:spcAft>
                <a:spcPts val="0"/>
              </a:spcAft>
              <a:buSzPts val="1400"/>
              <a:buFont typeface="Lato"/>
              <a:buNone/>
              <a:defRPr sz="1400">
                <a:latin typeface="Lato"/>
                <a:ea typeface="Lato"/>
                <a:cs typeface="Lato"/>
                <a:sym typeface="Lato"/>
              </a:defRPr>
            </a:lvl6pPr>
            <a:lvl7pPr lvl="6" algn="ctr" rtl="0">
              <a:spcBef>
                <a:spcPts val="0"/>
              </a:spcBef>
              <a:spcAft>
                <a:spcPts val="0"/>
              </a:spcAft>
              <a:buSzPts val="1400"/>
              <a:buFont typeface="Lato"/>
              <a:buNone/>
              <a:defRPr sz="1400">
                <a:latin typeface="Lato"/>
                <a:ea typeface="Lato"/>
                <a:cs typeface="Lato"/>
                <a:sym typeface="Lato"/>
              </a:defRPr>
            </a:lvl7pPr>
            <a:lvl8pPr lvl="7" algn="ctr" rtl="0">
              <a:spcBef>
                <a:spcPts val="0"/>
              </a:spcBef>
              <a:spcAft>
                <a:spcPts val="0"/>
              </a:spcAft>
              <a:buSzPts val="1400"/>
              <a:buFont typeface="Lato"/>
              <a:buNone/>
              <a:defRPr sz="1400">
                <a:latin typeface="Lato"/>
                <a:ea typeface="Lato"/>
                <a:cs typeface="Lato"/>
                <a:sym typeface="Lato"/>
              </a:defRPr>
            </a:lvl8pPr>
            <a:lvl9pPr lvl="8" algn="ctr" rtl="0">
              <a:spcBef>
                <a:spcPts val="0"/>
              </a:spcBef>
              <a:spcAft>
                <a:spcPts val="0"/>
              </a:spcAft>
              <a:buSzPts val="1400"/>
              <a:buFont typeface="Lato"/>
              <a:buNone/>
              <a:defRPr sz="1400">
                <a:latin typeface="Lato"/>
                <a:ea typeface="Lato"/>
                <a:cs typeface="Lato"/>
                <a:sym typeface="Lato"/>
              </a:defRPr>
            </a:lvl9pPr>
          </a:lstStyle>
          <a:p>
            <a:endParaRPr/>
          </a:p>
        </p:txBody>
      </p:sp>
      <p:sp>
        <p:nvSpPr>
          <p:cNvPr id="293" name="Google Shape;293;p18"/>
          <p:cNvSpPr txBox="1">
            <a:spLocks noGrp="1"/>
          </p:cNvSpPr>
          <p:nvPr>
            <p:ph type="title" idx="3"/>
          </p:nvPr>
        </p:nvSpPr>
        <p:spPr>
          <a:xfrm>
            <a:off x="1208275" y="2932512"/>
            <a:ext cx="16845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Be Vietnam"/>
              <a:buNone/>
              <a:defRPr sz="2020" b="1">
                <a:latin typeface="Abel"/>
                <a:ea typeface="Abel"/>
                <a:cs typeface="Abel"/>
                <a:sym typeface="Abel"/>
              </a:defRPr>
            </a:lvl1pPr>
            <a:lvl2pPr lvl="1" rtl="0">
              <a:spcBef>
                <a:spcPts val="0"/>
              </a:spcBef>
              <a:spcAft>
                <a:spcPts val="0"/>
              </a:spcAft>
              <a:buSzPts val="1800"/>
              <a:buFont typeface="Be Vietnam"/>
              <a:buNone/>
              <a:defRPr sz="1800" b="1">
                <a:latin typeface="Be Vietnam"/>
                <a:ea typeface="Be Vietnam"/>
                <a:cs typeface="Be Vietnam"/>
                <a:sym typeface="Be Vietnam"/>
              </a:defRPr>
            </a:lvl2pPr>
            <a:lvl3pPr lvl="2" rtl="0">
              <a:spcBef>
                <a:spcPts val="0"/>
              </a:spcBef>
              <a:spcAft>
                <a:spcPts val="0"/>
              </a:spcAft>
              <a:buSzPts val="1800"/>
              <a:buFont typeface="Be Vietnam"/>
              <a:buNone/>
              <a:defRPr sz="1800" b="1">
                <a:latin typeface="Be Vietnam"/>
                <a:ea typeface="Be Vietnam"/>
                <a:cs typeface="Be Vietnam"/>
                <a:sym typeface="Be Vietnam"/>
              </a:defRPr>
            </a:lvl3pPr>
            <a:lvl4pPr lvl="3" rtl="0">
              <a:spcBef>
                <a:spcPts val="0"/>
              </a:spcBef>
              <a:spcAft>
                <a:spcPts val="0"/>
              </a:spcAft>
              <a:buSzPts val="1800"/>
              <a:buFont typeface="Be Vietnam"/>
              <a:buNone/>
              <a:defRPr sz="1800" b="1">
                <a:latin typeface="Be Vietnam"/>
                <a:ea typeface="Be Vietnam"/>
                <a:cs typeface="Be Vietnam"/>
                <a:sym typeface="Be Vietnam"/>
              </a:defRPr>
            </a:lvl4pPr>
            <a:lvl5pPr lvl="4" rtl="0">
              <a:spcBef>
                <a:spcPts val="0"/>
              </a:spcBef>
              <a:spcAft>
                <a:spcPts val="0"/>
              </a:spcAft>
              <a:buSzPts val="1800"/>
              <a:buFont typeface="Be Vietnam"/>
              <a:buNone/>
              <a:defRPr sz="1800" b="1">
                <a:latin typeface="Be Vietnam"/>
                <a:ea typeface="Be Vietnam"/>
                <a:cs typeface="Be Vietnam"/>
                <a:sym typeface="Be Vietnam"/>
              </a:defRPr>
            </a:lvl5pPr>
            <a:lvl6pPr lvl="5" rtl="0">
              <a:spcBef>
                <a:spcPts val="0"/>
              </a:spcBef>
              <a:spcAft>
                <a:spcPts val="0"/>
              </a:spcAft>
              <a:buSzPts val="1800"/>
              <a:buFont typeface="Be Vietnam"/>
              <a:buNone/>
              <a:defRPr sz="1800" b="1">
                <a:latin typeface="Be Vietnam"/>
                <a:ea typeface="Be Vietnam"/>
                <a:cs typeface="Be Vietnam"/>
                <a:sym typeface="Be Vietnam"/>
              </a:defRPr>
            </a:lvl6pPr>
            <a:lvl7pPr lvl="6" rtl="0">
              <a:spcBef>
                <a:spcPts val="0"/>
              </a:spcBef>
              <a:spcAft>
                <a:spcPts val="0"/>
              </a:spcAft>
              <a:buSzPts val="1800"/>
              <a:buFont typeface="Be Vietnam"/>
              <a:buNone/>
              <a:defRPr sz="1800" b="1">
                <a:latin typeface="Be Vietnam"/>
                <a:ea typeface="Be Vietnam"/>
                <a:cs typeface="Be Vietnam"/>
                <a:sym typeface="Be Vietnam"/>
              </a:defRPr>
            </a:lvl7pPr>
            <a:lvl8pPr lvl="7" rtl="0">
              <a:spcBef>
                <a:spcPts val="0"/>
              </a:spcBef>
              <a:spcAft>
                <a:spcPts val="0"/>
              </a:spcAft>
              <a:buSzPts val="1800"/>
              <a:buFont typeface="Be Vietnam"/>
              <a:buNone/>
              <a:defRPr sz="1800" b="1">
                <a:latin typeface="Be Vietnam"/>
                <a:ea typeface="Be Vietnam"/>
                <a:cs typeface="Be Vietnam"/>
                <a:sym typeface="Be Vietnam"/>
              </a:defRPr>
            </a:lvl8pPr>
            <a:lvl9pPr lvl="8" rtl="0">
              <a:spcBef>
                <a:spcPts val="0"/>
              </a:spcBef>
              <a:spcAft>
                <a:spcPts val="0"/>
              </a:spcAft>
              <a:buSzPts val="1800"/>
              <a:buFont typeface="Be Vietnam"/>
              <a:buNone/>
              <a:defRPr sz="1800" b="1">
                <a:latin typeface="Be Vietnam"/>
                <a:ea typeface="Be Vietnam"/>
                <a:cs typeface="Be Vietnam"/>
                <a:sym typeface="Be Vietnam"/>
              </a:defRPr>
            </a:lvl9pPr>
          </a:lstStyle>
          <a:p>
            <a:endParaRPr/>
          </a:p>
        </p:txBody>
      </p:sp>
      <p:sp>
        <p:nvSpPr>
          <p:cNvPr id="294" name="Google Shape;294;p18"/>
          <p:cNvSpPr txBox="1">
            <a:spLocks noGrp="1"/>
          </p:cNvSpPr>
          <p:nvPr>
            <p:ph type="title" idx="4"/>
          </p:nvPr>
        </p:nvSpPr>
        <p:spPr>
          <a:xfrm>
            <a:off x="3570600" y="3307600"/>
            <a:ext cx="2002800" cy="466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Font typeface="Be Vietnam"/>
              <a:buNone/>
              <a:defRPr sz="1600">
                <a:latin typeface="Abel"/>
                <a:ea typeface="Abel"/>
                <a:cs typeface="Abel"/>
                <a:sym typeface="Abel"/>
              </a:defRPr>
            </a:lvl1pPr>
            <a:lvl2pPr lvl="1" algn="ctr" rtl="0">
              <a:spcBef>
                <a:spcPts val="0"/>
              </a:spcBef>
              <a:spcAft>
                <a:spcPts val="0"/>
              </a:spcAft>
              <a:buSzPts val="1400"/>
              <a:buFont typeface="Lato"/>
              <a:buNone/>
              <a:defRPr sz="1400">
                <a:latin typeface="Lato"/>
                <a:ea typeface="Lato"/>
                <a:cs typeface="Lato"/>
                <a:sym typeface="Lato"/>
              </a:defRPr>
            </a:lvl2pPr>
            <a:lvl3pPr lvl="2" algn="ctr" rtl="0">
              <a:spcBef>
                <a:spcPts val="0"/>
              </a:spcBef>
              <a:spcAft>
                <a:spcPts val="0"/>
              </a:spcAft>
              <a:buSzPts val="1400"/>
              <a:buFont typeface="Lato"/>
              <a:buNone/>
              <a:defRPr sz="1400">
                <a:latin typeface="Lato"/>
                <a:ea typeface="Lato"/>
                <a:cs typeface="Lato"/>
                <a:sym typeface="Lato"/>
              </a:defRPr>
            </a:lvl3pPr>
            <a:lvl4pPr lvl="3" algn="ctr" rtl="0">
              <a:spcBef>
                <a:spcPts val="0"/>
              </a:spcBef>
              <a:spcAft>
                <a:spcPts val="0"/>
              </a:spcAft>
              <a:buSzPts val="1400"/>
              <a:buFont typeface="Lato"/>
              <a:buNone/>
              <a:defRPr sz="1400">
                <a:latin typeface="Lato"/>
                <a:ea typeface="Lato"/>
                <a:cs typeface="Lato"/>
                <a:sym typeface="Lato"/>
              </a:defRPr>
            </a:lvl4pPr>
            <a:lvl5pPr lvl="4" algn="ctr" rtl="0">
              <a:spcBef>
                <a:spcPts val="0"/>
              </a:spcBef>
              <a:spcAft>
                <a:spcPts val="0"/>
              </a:spcAft>
              <a:buSzPts val="1400"/>
              <a:buFont typeface="Lato"/>
              <a:buNone/>
              <a:defRPr sz="1400">
                <a:latin typeface="Lato"/>
                <a:ea typeface="Lato"/>
                <a:cs typeface="Lato"/>
                <a:sym typeface="Lato"/>
              </a:defRPr>
            </a:lvl5pPr>
            <a:lvl6pPr lvl="5" algn="ctr" rtl="0">
              <a:spcBef>
                <a:spcPts val="0"/>
              </a:spcBef>
              <a:spcAft>
                <a:spcPts val="0"/>
              </a:spcAft>
              <a:buSzPts val="1400"/>
              <a:buFont typeface="Lato"/>
              <a:buNone/>
              <a:defRPr sz="1400">
                <a:latin typeface="Lato"/>
                <a:ea typeface="Lato"/>
                <a:cs typeface="Lato"/>
                <a:sym typeface="Lato"/>
              </a:defRPr>
            </a:lvl6pPr>
            <a:lvl7pPr lvl="6" algn="ctr" rtl="0">
              <a:spcBef>
                <a:spcPts val="0"/>
              </a:spcBef>
              <a:spcAft>
                <a:spcPts val="0"/>
              </a:spcAft>
              <a:buSzPts val="1400"/>
              <a:buFont typeface="Lato"/>
              <a:buNone/>
              <a:defRPr sz="1400">
                <a:latin typeface="Lato"/>
                <a:ea typeface="Lato"/>
                <a:cs typeface="Lato"/>
                <a:sym typeface="Lato"/>
              </a:defRPr>
            </a:lvl7pPr>
            <a:lvl8pPr lvl="7" algn="ctr" rtl="0">
              <a:spcBef>
                <a:spcPts val="0"/>
              </a:spcBef>
              <a:spcAft>
                <a:spcPts val="0"/>
              </a:spcAft>
              <a:buSzPts val="1400"/>
              <a:buFont typeface="Lato"/>
              <a:buNone/>
              <a:defRPr sz="1400">
                <a:latin typeface="Lato"/>
                <a:ea typeface="Lato"/>
                <a:cs typeface="Lato"/>
                <a:sym typeface="Lato"/>
              </a:defRPr>
            </a:lvl8pPr>
            <a:lvl9pPr lvl="8" algn="ctr" rtl="0">
              <a:spcBef>
                <a:spcPts val="0"/>
              </a:spcBef>
              <a:spcAft>
                <a:spcPts val="0"/>
              </a:spcAft>
              <a:buSzPts val="1400"/>
              <a:buFont typeface="Lato"/>
              <a:buNone/>
              <a:defRPr sz="1400">
                <a:latin typeface="Lato"/>
                <a:ea typeface="Lato"/>
                <a:cs typeface="Lato"/>
                <a:sym typeface="Lato"/>
              </a:defRPr>
            </a:lvl9pPr>
          </a:lstStyle>
          <a:p>
            <a:endParaRPr/>
          </a:p>
        </p:txBody>
      </p:sp>
      <p:sp>
        <p:nvSpPr>
          <p:cNvPr id="295" name="Google Shape;295;p18"/>
          <p:cNvSpPr txBox="1">
            <a:spLocks noGrp="1"/>
          </p:cNvSpPr>
          <p:nvPr>
            <p:ph type="title" idx="5"/>
          </p:nvPr>
        </p:nvSpPr>
        <p:spPr>
          <a:xfrm>
            <a:off x="3729750" y="2932512"/>
            <a:ext cx="16845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Be Vietnam"/>
              <a:buNone/>
              <a:defRPr sz="2020" b="1">
                <a:latin typeface="Abel"/>
                <a:ea typeface="Abel"/>
                <a:cs typeface="Abel"/>
                <a:sym typeface="Abel"/>
              </a:defRPr>
            </a:lvl1pPr>
            <a:lvl2pPr lvl="1" rtl="0">
              <a:spcBef>
                <a:spcPts val="0"/>
              </a:spcBef>
              <a:spcAft>
                <a:spcPts val="0"/>
              </a:spcAft>
              <a:buSzPts val="1800"/>
              <a:buFont typeface="Be Vietnam"/>
              <a:buNone/>
              <a:defRPr sz="1800" b="1">
                <a:latin typeface="Be Vietnam"/>
                <a:ea typeface="Be Vietnam"/>
                <a:cs typeface="Be Vietnam"/>
                <a:sym typeface="Be Vietnam"/>
              </a:defRPr>
            </a:lvl2pPr>
            <a:lvl3pPr lvl="2" rtl="0">
              <a:spcBef>
                <a:spcPts val="0"/>
              </a:spcBef>
              <a:spcAft>
                <a:spcPts val="0"/>
              </a:spcAft>
              <a:buSzPts val="1800"/>
              <a:buFont typeface="Be Vietnam"/>
              <a:buNone/>
              <a:defRPr sz="1800" b="1">
                <a:latin typeface="Be Vietnam"/>
                <a:ea typeface="Be Vietnam"/>
                <a:cs typeface="Be Vietnam"/>
                <a:sym typeface="Be Vietnam"/>
              </a:defRPr>
            </a:lvl3pPr>
            <a:lvl4pPr lvl="3" rtl="0">
              <a:spcBef>
                <a:spcPts val="0"/>
              </a:spcBef>
              <a:spcAft>
                <a:spcPts val="0"/>
              </a:spcAft>
              <a:buSzPts val="1800"/>
              <a:buFont typeface="Be Vietnam"/>
              <a:buNone/>
              <a:defRPr sz="1800" b="1">
                <a:latin typeface="Be Vietnam"/>
                <a:ea typeface="Be Vietnam"/>
                <a:cs typeface="Be Vietnam"/>
                <a:sym typeface="Be Vietnam"/>
              </a:defRPr>
            </a:lvl4pPr>
            <a:lvl5pPr lvl="4" rtl="0">
              <a:spcBef>
                <a:spcPts val="0"/>
              </a:spcBef>
              <a:spcAft>
                <a:spcPts val="0"/>
              </a:spcAft>
              <a:buSzPts val="1800"/>
              <a:buFont typeface="Be Vietnam"/>
              <a:buNone/>
              <a:defRPr sz="1800" b="1">
                <a:latin typeface="Be Vietnam"/>
                <a:ea typeface="Be Vietnam"/>
                <a:cs typeface="Be Vietnam"/>
                <a:sym typeface="Be Vietnam"/>
              </a:defRPr>
            </a:lvl5pPr>
            <a:lvl6pPr lvl="5" rtl="0">
              <a:spcBef>
                <a:spcPts val="0"/>
              </a:spcBef>
              <a:spcAft>
                <a:spcPts val="0"/>
              </a:spcAft>
              <a:buSzPts val="1800"/>
              <a:buFont typeface="Be Vietnam"/>
              <a:buNone/>
              <a:defRPr sz="1800" b="1">
                <a:latin typeface="Be Vietnam"/>
                <a:ea typeface="Be Vietnam"/>
                <a:cs typeface="Be Vietnam"/>
                <a:sym typeface="Be Vietnam"/>
              </a:defRPr>
            </a:lvl6pPr>
            <a:lvl7pPr lvl="6" rtl="0">
              <a:spcBef>
                <a:spcPts val="0"/>
              </a:spcBef>
              <a:spcAft>
                <a:spcPts val="0"/>
              </a:spcAft>
              <a:buSzPts val="1800"/>
              <a:buFont typeface="Be Vietnam"/>
              <a:buNone/>
              <a:defRPr sz="1800" b="1">
                <a:latin typeface="Be Vietnam"/>
                <a:ea typeface="Be Vietnam"/>
                <a:cs typeface="Be Vietnam"/>
                <a:sym typeface="Be Vietnam"/>
              </a:defRPr>
            </a:lvl7pPr>
            <a:lvl8pPr lvl="7" rtl="0">
              <a:spcBef>
                <a:spcPts val="0"/>
              </a:spcBef>
              <a:spcAft>
                <a:spcPts val="0"/>
              </a:spcAft>
              <a:buSzPts val="1800"/>
              <a:buFont typeface="Be Vietnam"/>
              <a:buNone/>
              <a:defRPr sz="1800" b="1">
                <a:latin typeface="Be Vietnam"/>
                <a:ea typeface="Be Vietnam"/>
                <a:cs typeface="Be Vietnam"/>
                <a:sym typeface="Be Vietnam"/>
              </a:defRPr>
            </a:lvl8pPr>
            <a:lvl9pPr lvl="8" rtl="0">
              <a:spcBef>
                <a:spcPts val="0"/>
              </a:spcBef>
              <a:spcAft>
                <a:spcPts val="0"/>
              </a:spcAft>
              <a:buSzPts val="1800"/>
              <a:buFont typeface="Be Vietnam"/>
              <a:buNone/>
              <a:defRPr sz="1800" b="1">
                <a:latin typeface="Be Vietnam"/>
                <a:ea typeface="Be Vietnam"/>
                <a:cs typeface="Be Vietnam"/>
                <a:sym typeface="Be Vietnam"/>
              </a:defRPr>
            </a:lvl9pPr>
          </a:lstStyle>
          <a:p>
            <a:endParaRPr/>
          </a:p>
        </p:txBody>
      </p:sp>
      <p:sp>
        <p:nvSpPr>
          <p:cNvPr id="296" name="Google Shape;296;p18"/>
          <p:cNvSpPr txBox="1">
            <a:spLocks noGrp="1"/>
          </p:cNvSpPr>
          <p:nvPr>
            <p:ph type="title" idx="6"/>
          </p:nvPr>
        </p:nvSpPr>
        <p:spPr>
          <a:xfrm>
            <a:off x="6092075" y="3307600"/>
            <a:ext cx="2002800" cy="466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400"/>
              <a:buFont typeface="Be Vietnam"/>
              <a:buNone/>
              <a:defRPr sz="1600">
                <a:latin typeface="Abel"/>
                <a:ea typeface="Abel"/>
                <a:cs typeface="Abel"/>
                <a:sym typeface="Abel"/>
              </a:defRPr>
            </a:lvl1pPr>
            <a:lvl2pPr lvl="1" algn="ctr" rtl="0">
              <a:spcBef>
                <a:spcPts val="0"/>
              </a:spcBef>
              <a:spcAft>
                <a:spcPts val="0"/>
              </a:spcAft>
              <a:buSzPts val="1400"/>
              <a:buFont typeface="Lato"/>
              <a:buNone/>
              <a:defRPr sz="1400">
                <a:latin typeface="Lato"/>
                <a:ea typeface="Lato"/>
                <a:cs typeface="Lato"/>
                <a:sym typeface="Lato"/>
              </a:defRPr>
            </a:lvl2pPr>
            <a:lvl3pPr lvl="2" algn="ctr" rtl="0">
              <a:spcBef>
                <a:spcPts val="0"/>
              </a:spcBef>
              <a:spcAft>
                <a:spcPts val="0"/>
              </a:spcAft>
              <a:buSzPts val="1400"/>
              <a:buFont typeface="Lato"/>
              <a:buNone/>
              <a:defRPr sz="1400">
                <a:latin typeface="Lato"/>
                <a:ea typeface="Lato"/>
                <a:cs typeface="Lato"/>
                <a:sym typeface="Lato"/>
              </a:defRPr>
            </a:lvl3pPr>
            <a:lvl4pPr lvl="3" algn="ctr" rtl="0">
              <a:spcBef>
                <a:spcPts val="0"/>
              </a:spcBef>
              <a:spcAft>
                <a:spcPts val="0"/>
              </a:spcAft>
              <a:buSzPts val="1400"/>
              <a:buFont typeface="Lato"/>
              <a:buNone/>
              <a:defRPr sz="1400">
                <a:latin typeface="Lato"/>
                <a:ea typeface="Lato"/>
                <a:cs typeface="Lato"/>
                <a:sym typeface="Lato"/>
              </a:defRPr>
            </a:lvl4pPr>
            <a:lvl5pPr lvl="4" algn="ctr" rtl="0">
              <a:spcBef>
                <a:spcPts val="0"/>
              </a:spcBef>
              <a:spcAft>
                <a:spcPts val="0"/>
              </a:spcAft>
              <a:buSzPts val="1400"/>
              <a:buFont typeface="Lato"/>
              <a:buNone/>
              <a:defRPr sz="1400">
                <a:latin typeface="Lato"/>
                <a:ea typeface="Lato"/>
                <a:cs typeface="Lato"/>
                <a:sym typeface="Lato"/>
              </a:defRPr>
            </a:lvl5pPr>
            <a:lvl6pPr lvl="5" algn="ctr" rtl="0">
              <a:spcBef>
                <a:spcPts val="0"/>
              </a:spcBef>
              <a:spcAft>
                <a:spcPts val="0"/>
              </a:spcAft>
              <a:buSzPts val="1400"/>
              <a:buFont typeface="Lato"/>
              <a:buNone/>
              <a:defRPr sz="1400">
                <a:latin typeface="Lato"/>
                <a:ea typeface="Lato"/>
                <a:cs typeface="Lato"/>
                <a:sym typeface="Lato"/>
              </a:defRPr>
            </a:lvl6pPr>
            <a:lvl7pPr lvl="6" algn="ctr" rtl="0">
              <a:spcBef>
                <a:spcPts val="0"/>
              </a:spcBef>
              <a:spcAft>
                <a:spcPts val="0"/>
              </a:spcAft>
              <a:buSzPts val="1400"/>
              <a:buFont typeface="Lato"/>
              <a:buNone/>
              <a:defRPr sz="1400">
                <a:latin typeface="Lato"/>
                <a:ea typeface="Lato"/>
                <a:cs typeface="Lato"/>
                <a:sym typeface="Lato"/>
              </a:defRPr>
            </a:lvl7pPr>
            <a:lvl8pPr lvl="7" algn="ctr" rtl="0">
              <a:spcBef>
                <a:spcPts val="0"/>
              </a:spcBef>
              <a:spcAft>
                <a:spcPts val="0"/>
              </a:spcAft>
              <a:buSzPts val="1400"/>
              <a:buFont typeface="Lato"/>
              <a:buNone/>
              <a:defRPr sz="1400">
                <a:latin typeface="Lato"/>
                <a:ea typeface="Lato"/>
                <a:cs typeface="Lato"/>
                <a:sym typeface="Lato"/>
              </a:defRPr>
            </a:lvl8pPr>
            <a:lvl9pPr lvl="8" algn="ctr" rtl="0">
              <a:spcBef>
                <a:spcPts val="0"/>
              </a:spcBef>
              <a:spcAft>
                <a:spcPts val="0"/>
              </a:spcAft>
              <a:buSzPts val="1400"/>
              <a:buFont typeface="Lato"/>
              <a:buNone/>
              <a:defRPr sz="1400">
                <a:latin typeface="Lato"/>
                <a:ea typeface="Lato"/>
                <a:cs typeface="Lato"/>
                <a:sym typeface="Lato"/>
              </a:defRPr>
            </a:lvl9pPr>
          </a:lstStyle>
          <a:p>
            <a:endParaRPr/>
          </a:p>
        </p:txBody>
      </p:sp>
      <p:sp>
        <p:nvSpPr>
          <p:cNvPr id="297" name="Google Shape;297;p18"/>
          <p:cNvSpPr txBox="1">
            <a:spLocks noGrp="1"/>
          </p:cNvSpPr>
          <p:nvPr>
            <p:ph type="title" idx="7"/>
          </p:nvPr>
        </p:nvSpPr>
        <p:spPr>
          <a:xfrm>
            <a:off x="6251225" y="2932512"/>
            <a:ext cx="16845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Be Vietnam"/>
              <a:buNone/>
              <a:defRPr sz="2020" b="1">
                <a:latin typeface="Abel"/>
                <a:ea typeface="Abel"/>
                <a:cs typeface="Abel"/>
                <a:sym typeface="Abel"/>
              </a:defRPr>
            </a:lvl1pPr>
            <a:lvl2pPr lvl="1" rtl="0">
              <a:spcBef>
                <a:spcPts val="0"/>
              </a:spcBef>
              <a:spcAft>
                <a:spcPts val="0"/>
              </a:spcAft>
              <a:buSzPts val="1800"/>
              <a:buFont typeface="Be Vietnam"/>
              <a:buNone/>
              <a:defRPr sz="1800" b="1">
                <a:latin typeface="Be Vietnam"/>
                <a:ea typeface="Be Vietnam"/>
                <a:cs typeface="Be Vietnam"/>
                <a:sym typeface="Be Vietnam"/>
              </a:defRPr>
            </a:lvl2pPr>
            <a:lvl3pPr lvl="2" rtl="0">
              <a:spcBef>
                <a:spcPts val="0"/>
              </a:spcBef>
              <a:spcAft>
                <a:spcPts val="0"/>
              </a:spcAft>
              <a:buSzPts val="1800"/>
              <a:buFont typeface="Be Vietnam"/>
              <a:buNone/>
              <a:defRPr sz="1800" b="1">
                <a:latin typeface="Be Vietnam"/>
                <a:ea typeface="Be Vietnam"/>
                <a:cs typeface="Be Vietnam"/>
                <a:sym typeface="Be Vietnam"/>
              </a:defRPr>
            </a:lvl3pPr>
            <a:lvl4pPr lvl="3" rtl="0">
              <a:spcBef>
                <a:spcPts val="0"/>
              </a:spcBef>
              <a:spcAft>
                <a:spcPts val="0"/>
              </a:spcAft>
              <a:buSzPts val="1800"/>
              <a:buFont typeface="Be Vietnam"/>
              <a:buNone/>
              <a:defRPr sz="1800" b="1">
                <a:latin typeface="Be Vietnam"/>
                <a:ea typeface="Be Vietnam"/>
                <a:cs typeface="Be Vietnam"/>
                <a:sym typeface="Be Vietnam"/>
              </a:defRPr>
            </a:lvl4pPr>
            <a:lvl5pPr lvl="4" rtl="0">
              <a:spcBef>
                <a:spcPts val="0"/>
              </a:spcBef>
              <a:spcAft>
                <a:spcPts val="0"/>
              </a:spcAft>
              <a:buSzPts val="1800"/>
              <a:buFont typeface="Be Vietnam"/>
              <a:buNone/>
              <a:defRPr sz="1800" b="1">
                <a:latin typeface="Be Vietnam"/>
                <a:ea typeface="Be Vietnam"/>
                <a:cs typeface="Be Vietnam"/>
                <a:sym typeface="Be Vietnam"/>
              </a:defRPr>
            </a:lvl5pPr>
            <a:lvl6pPr lvl="5" rtl="0">
              <a:spcBef>
                <a:spcPts val="0"/>
              </a:spcBef>
              <a:spcAft>
                <a:spcPts val="0"/>
              </a:spcAft>
              <a:buSzPts val="1800"/>
              <a:buFont typeface="Be Vietnam"/>
              <a:buNone/>
              <a:defRPr sz="1800" b="1">
                <a:latin typeface="Be Vietnam"/>
                <a:ea typeface="Be Vietnam"/>
                <a:cs typeface="Be Vietnam"/>
                <a:sym typeface="Be Vietnam"/>
              </a:defRPr>
            </a:lvl6pPr>
            <a:lvl7pPr lvl="6" rtl="0">
              <a:spcBef>
                <a:spcPts val="0"/>
              </a:spcBef>
              <a:spcAft>
                <a:spcPts val="0"/>
              </a:spcAft>
              <a:buSzPts val="1800"/>
              <a:buFont typeface="Be Vietnam"/>
              <a:buNone/>
              <a:defRPr sz="1800" b="1">
                <a:latin typeface="Be Vietnam"/>
                <a:ea typeface="Be Vietnam"/>
                <a:cs typeface="Be Vietnam"/>
                <a:sym typeface="Be Vietnam"/>
              </a:defRPr>
            </a:lvl7pPr>
            <a:lvl8pPr lvl="7" rtl="0">
              <a:spcBef>
                <a:spcPts val="0"/>
              </a:spcBef>
              <a:spcAft>
                <a:spcPts val="0"/>
              </a:spcAft>
              <a:buSzPts val="1800"/>
              <a:buFont typeface="Be Vietnam"/>
              <a:buNone/>
              <a:defRPr sz="1800" b="1">
                <a:latin typeface="Be Vietnam"/>
                <a:ea typeface="Be Vietnam"/>
                <a:cs typeface="Be Vietnam"/>
                <a:sym typeface="Be Vietnam"/>
              </a:defRPr>
            </a:lvl8pPr>
            <a:lvl9pPr lvl="8" rtl="0">
              <a:spcBef>
                <a:spcPts val="0"/>
              </a:spcBef>
              <a:spcAft>
                <a:spcPts val="0"/>
              </a:spcAft>
              <a:buSzPts val="1800"/>
              <a:buFont typeface="Be Vietnam"/>
              <a:buNone/>
              <a:defRPr sz="1800" b="1">
                <a:latin typeface="Be Vietnam"/>
                <a:ea typeface="Be Vietnam"/>
                <a:cs typeface="Be Vietnam"/>
                <a:sym typeface="Be Vietnam"/>
              </a:defRPr>
            </a:lvl9pPr>
          </a:lstStyle>
          <a:p>
            <a:endParaRPr/>
          </a:p>
        </p:txBody>
      </p:sp>
      <p:sp>
        <p:nvSpPr>
          <p:cNvPr id="298" name="Google Shape;298;p18"/>
          <p:cNvSpPr/>
          <p:nvPr/>
        </p:nvSpPr>
        <p:spPr>
          <a:xfrm>
            <a:off x="-254324" y="-88848"/>
            <a:ext cx="723135" cy="63072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0722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7"/>
        <p:cNvGrpSpPr/>
        <p:nvPr/>
      </p:nvGrpSpPr>
      <p:grpSpPr>
        <a:xfrm>
          <a:off x="0" y="0"/>
          <a:ext cx="0" cy="0"/>
          <a:chOff x="0" y="0"/>
          <a:chExt cx="0" cy="0"/>
        </a:xfrm>
      </p:grpSpPr>
      <p:sp>
        <p:nvSpPr>
          <p:cNvPr id="158" name="Google Shape;158;p11"/>
          <p:cNvSpPr txBox="1">
            <a:spLocks noGrp="1"/>
          </p:cNvSpPr>
          <p:nvPr>
            <p:ph type="title" hasCustomPrompt="1"/>
          </p:nvPr>
        </p:nvSpPr>
        <p:spPr>
          <a:xfrm>
            <a:off x="713225" y="1853013"/>
            <a:ext cx="7717500" cy="116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7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9" name="Google Shape;159;p11"/>
          <p:cNvSpPr txBox="1">
            <a:spLocks noGrp="1"/>
          </p:cNvSpPr>
          <p:nvPr>
            <p:ph type="body" idx="1"/>
          </p:nvPr>
        </p:nvSpPr>
        <p:spPr>
          <a:xfrm>
            <a:off x="713225" y="2904688"/>
            <a:ext cx="7717500" cy="385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42892" algn="ctr">
              <a:spcBef>
                <a:spcPts val="0"/>
              </a:spcBef>
              <a:spcAft>
                <a:spcPts val="0"/>
              </a:spcAft>
              <a:buSzPts val="1800"/>
              <a:buChar char="○"/>
              <a:defRPr/>
            </a:lvl2pPr>
            <a:lvl3pPr marL="1371566" lvl="2" indent="-342892" algn="ctr">
              <a:spcBef>
                <a:spcPts val="0"/>
              </a:spcBef>
              <a:spcAft>
                <a:spcPts val="0"/>
              </a:spcAft>
              <a:buSzPts val="1800"/>
              <a:buChar char="■"/>
              <a:defRPr/>
            </a:lvl3pPr>
            <a:lvl4pPr marL="1828754" lvl="3" indent="-342892" algn="ctr">
              <a:spcBef>
                <a:spcPts val="0"/>
              </a:spcBef>
              <a:spcAft>
                <a:spcPts val="0"/>
              </a:spcAft>
              <a:buSzPts val="1800"/>
              <a:buChar char="●"/>
              <a:defRPr/>
            </a:lvl4pPr>
            <a:lvl5pPr marL="2285943" lvl="4" indent="-342892" algn="ctr">
              <a:spcBef>
                <a:spcPts val="0"/>
              </a:spcBef>
              <a:spcAft>
                <a:spcPts val="0"/>
              </a:spcAft>
              <a:buSzPts val="1800"/>
              <a:buChar char="○"/>
              <a:defRPr/>
            </a:lvl5pPr>
            <a:lvl6pPr marL="2743132" lvl="5" indent="-342892" algn="ctr">
              <a:spcBef>
                <a:spcPts val="0"/>
              </a:spcBef>
              <a:spcAft>
                <a:spcPts val="0"/>
              </a:spcAft>
              <a:buSzPts val="1800"/>
              <a:buChar char="■"/>
              <a:defRPr/>
            </a:lvl6pPr>
            <a:lvl7pPr marL="3200320" lvl="6" indent="-342892" algn="ctr">
              <a:spcBef>
                <a:spcPts val="0"/>
              </a:spcBef>
              <a:spcAft>
                <a:spcPts val="0"/>
              </a:spcAft>
              <a:buSzPts val="1800"/>
              <a:buChar char="●"/>
              <a:defRPr/>
            </a:lvl7pPr>
            <a:lvl8pPr marL="3657509" lvl="7" indent="-342892" algn="ctr">
              <a:spcBef>
                <a:spcPts val="0"/>
              </a:spcBef>
              <a:spcAft>
                <a:spcPts val="0"/>
              </a:spcAft>
              <a:buSzPts val="1800"/>
              <a:buChar char="○"/>
              <a:defRPr/>
            </a:lvl8pPr>
            <a:lvl9pPr marL="4114697" lvl="8" indent="-342892" algn="ctr">
              <a:spcBef>
                <a:spcPts val="0"/>
              </a:spcBef>
              <a:spcAft>
                <a:spcPts val="0"/>
              </a:spcAft>
              <a:buSzPts val="1800"/>
              <a:buChar char="■"/>
              <a:defRPr/>
            </a:lvl9pPr>
          </a:lstStyle>
          <a:p>
            <a:endParaRPr/>
          </a:p>
        </p:txBody>
      </p:sp>
      <p:sp>
        <p:nvSpPr>
          <p:cNvPr id="160" name="Google Shape;1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61" name="Google Shape;161;p11"/>
          <p:cNvGrpSpPr/>
          <p:nvPr/>
        </p:nvGrpSpPr>
        <p:grpSpPr>
          <a:xfrm>
            <a:off x="7657249" y="-281792"/>
            <a:ext cx="1554464" cy="1252588"/>
            <a:chOff x="7657248" y="-281792"/>
            <a:chExt cx="1554464" cy="1252588"/>
          </a:xfrm>
        </p:grpSpPr>
        <p:sp>
          <p:nvSpPr>
            <p:cNvPr id="162" name="Google Shape;162;p11"/>
            <p:cNvSpPr/>
            <p:nvPr/>
          </p:nvSpPr>
          <p:spPr>
            <a:xfrm>
              <a:off x="8529620" y="196997"/>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11"/>
            <p:cNvSpPr/>
            <p:nvPr/>
          </p:nvSpPr>
          <p:spPr>
            <a:xfrm>
              <a:off x="8241692" y="229074"/>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1"/>
            <p:cNvSpPr/>
            <p:nvPr/>
          </p:nvSpPr>
          <p:spPr>
            <a:xfrm>
              <a:off x="8308130" y="-281792"/>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11"/>
            <p:cNvSpPr/>
            <p:nvPr/>
          </p:nvSpPr>
          <p:spPr>
            <a:xfrm>
              <a:off x="7657248" y="160674"/>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6" name="Google Shape;166;p11"/>
          <p:cNvSpPr/>
          <p:nvPr/>
        </p:nvSpPr>
        <p:spPr>
          <a:xfrm>
            <a:off x="-130775" y="4221975"/>
            <a:ext cx="443160" cy="500602"/>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1"/>
          <p:cNvSpPr/>
          <p:nvPr/>
        </p:nvSpPr>
        <p:spPr>
          <a:xfrm>
            <a:off x="-130779" y="4981127"/>
            <a:ext cx="363413" cy="410292"/>
          </a:xfrm>
          <a:custGeom>
            <a:avLst/>
            <a:gdLst/>
            <a:ahLst/>
            <a:cxnLst/>
            <a:rect l="l" t="t" r="r" b="b"/>
            <a:pathLst>
              <a:path w="4712" h="5320" extrusionOk="0">
                <a:moveTo>
                  <a:pt x="2360" y="0"/>
                </a:moveTo>
                <a:cubicBezTo>
                  <a:pt x="2288" y="0"/>
                  <a:pt x="2219" y="15"/>
                  <a:pt x="2159" y="46"/>
                </a:cubicBezTo>
                <a:lnTo>
                  <a:pt x="213" y="1170"/>
                </a:lnTo>
                <a:cubicBezTo>
                  <a:pt x="92" y="1262"/>
                  <a:pt x="1" y="1383"/>
                  <a:pt x="1" y="1535"/>
                </a:cubicBezTo>
                <a:lnTo>
                  <a:pt x="1" y="3784"/>
                </a:lnTo>
                <a:cubicBezTo>
                  <a:pt x="1" y="3936"/>
                  <a:pt x="92" y="4058"/>
                  <a:pt x="213" y="4149"/>
                </a:cubicBezTo>
                <a:lnTo>
                  <a:pt x="2159" y="5274"/>
                </a:lnTo>
                <a:cubicBezTo>
                  <a:pt x="2219" y="5304"/>
                  <a:pt x="2288" y="5319"/>
                  <a:pt x="2360" y="5319"/>
                </a:cubicBezTo>
                <a:cubicBezTo>
                  <a:pt x="2432" y="5319"/>
                  <a:pt x="2508" y="5304"/>
                  <a:pt x="2584" y="5274"/>
                </a:cubicBezTo>
                <a:lnTo>
                  <a:pt x="4530" y="4149"/>
                </a:lnTo>
                <a:cubicBezTo>
                  <a:pt x="4651" y="4058"/>
                  <a:pt x="4712" y="3936"/>
                  <a:pt x="4712" y="3784"/>
                </a:cubicBezTo>
                <a:lnTo>
                  <a:pt x="4712" y="1535"/>
                </a:lnTo>
                <a:cubicBezTo>
                  <a:pt x="4712" y="1383"/>
                  <a:pt x="4651" y="1262"/>
                  <a:pt x="4530" y="1170"/>
                </a:cubicBezTo>
                <a:lnTo>
                  <a:pt x="2584" y="46"/>
                </a:lnTo>
                <a:cubicBezTo>
                  <a:pt x="2508" y="15"/>
                  <a:pt x="2432" y="0"/>
                  <a:pt x="2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1"/>
          <p:cNvSpPr/>
          <p:nvPr/>
        </p:nvSpPr>
        <p:spPr>
          <a:xfrm>
            <a:off x="558479" y="4749835"/>
            <a:ext cx="543886" cy="613124"/>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11"/>
          <p:cNvSpPr/>
          <p:nvPr/>
        </p:nvSpPr>
        <p:spPr>
          <a:xfrm>
            <a:off x="91944" y="4749821"/>
            <a:ext cx="180550" cy="204066"/>
          </a:xfrm>
          <a:custGeom>
            <a:avLst/>
            <a:gdLst/>
            <a:ahLst/>
            <a:cxnLst/>
            <a:rect l="l" t="t" r="r" b="b"/>
            <a:pathLst>
              <a:path w="2341" h="2646" extrusionOk="0">
                <a:moveTo>
                  <a:pt x="1170" y="1"/>
                </a:moveTo>
                <a:cubicBezTo>
                  <a:pt x="1132" y="1"/>
                  <a:pt x="1094" y="16"/>
                  <a:pt x="1064" y="46"/>
                </a:cubicBezTo>
                <a:lnTo>
                  <a:pt x="91" y="594"/>
                </a:lnTo>
                <a:cubicBezTo>
                  <a:pt x="31" y="624"/>
                  <a:pt x="0" y="685"/>
                  <a:pt x="0" y="776"/>
                </a:cubicBezTo>
                <a:lnTo>
                  <a:pt x="0" y="1870"/>
                </a:lnTo>
                <a:cubicBezTo>
                  <a:pt x="0" y="1961"/>
                  <a:pt x="31" y="2022"/>
                  <a:pt x="91" y="2053"/>
                </a:cubicBezTo>
                <a:lnTo>
                  <a:pt x="1064" y="2600"/>
                </a:lnTo>
                <a:cubicBezTo>
                  <a:pt x="1094" y="2630"/>
                  <a:pt x="1132" y="2645"/>
                  <a:pt x="1170" y="2645"/>
                </a:cubicBezTo>
                <a:cubicBezTo>
                  <a:pt x="1208" y="2645"/>
                  <a:pt x="1246" y="2630"/>
                  <a:pt x="1277" y="2600"/>
                </a:cubicBezTo>
                <a:lnTo>
                  <a:pt x="2219" y="2053"/>
                </a:lnTo>
                <a:cubicBezTo>
                  <a:pt x="2310" y="2022"/>
                  <a:pt x="2341" y="1961"/>
                  <a:pt x="2341" y="1870"/>
                </a:cubicBezTo>
                <a:lnTo>
                  <a:pt x="2341" y="776"/>
                </a:lnTo>
                <a:cubicBezTo>
                  <a:pt x="2341" y="685"/>
                  <a:pt x="2310" y="624"/>
                  <a:pt x="2219" y="594"/>
                </a:cubicBezTo>
                <a:lnTo>
                  <a:pt x="1277" y="46"/>
                </a:lnTo>
                <a:cubicBezTo>
                  <a:pt x="1246" y="16"/>
                  <a:pt x="1208" y="1"/>
                  <a:pt x="1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11"/>
          <p:cNvSpPr/>
          <p:nvPr/>
        </p:nvSpPr>
        <p:spPr>
          <a:xfrm>
            <a:off x="232627" y="4054491"/>
            <a:ext cx="180627" cy="202832"/>
          </a:xfrm>
          <a:custGeom>
            <a:avLst/>
            <a:gdLst/>
            <a:ahLst/>
            <a:cxnLst/>
            <a:rect l="l" t="t" r="r" b="b"/>
            <a:pathLst>
              <a:path w="2342" h="2630" extrusionOk="0">
                <a:moveTo>
                  <a:pt x="1171" y="0"/>
                </a:moveTo>
                <a:cubicBezTo>
                  <a:pt x="1133" y="0"/>
                  <a:pt x="1095" y="8"/>
                  <a:pt x="1064" y="23"/>
                </a:cubicBezTo>
                <a:lnTo>
                  <a:pt x="92" y="570"/>
                </a:lnTo>
                <a:cubicBezTo>
                  <a:pt x="31" y="631"/>
                  <a:pt x="1" y="692"/>
                  <a:pt x="1" y="753"/>
                </a:cubicBezTo>
                <a:lnTo>
                  <a:pt x="1" y="1877"/>
                </a:lnTo>
                <a:cubicBezTo>
                  <a:pt x="1" y="1938"/>
                  <a:pt x="31" y="2029"/>
                  <a:pt x="92" y="2060"/>
                </a:cubicBezTo>
                <a:lnTo>
                  <a:pt x="1064" y="2607"/>
                </a:lnTo>
                <a:cubicBezTo>
                  <a:pt x="1095" y="2622"/>
                  <a:pt x="1133" y="2629"/>
                  <a:pt x="1171" y="2629"/>
                </a:cubicBezTo>
                <a:cubicBezTo>
                  <a:pt x="1209" y="2629"/>
                  <a:pt x="1247" y="2622"/>
                  <a:pt x="1277" y="2607"/>
                </a:cubicBezTo>
                <a:lnTo>
                  <a:pt x="2250" y="2060"/>
                </a:lnTo>
                <a:cubicBezTo>
                  <a:pt x="2311" y="2029"/>
                  <a:pt x="2341" y="1938"/>
                  <a:pt x="2341" y="1877"/>
                </a:cubicBezTo>
                <a:lnTo>
                  <a:pt x="2341" y="753"/>
                </a:lnTo>
                <a:cubicBezTo>
                  <a:pt x="2341" y="692"/>
                  <a:pt x="2311" y="631"/>
                  <a:pt x="2250" y="570"/>
                </a:cubicBezTo>
                <a:lnTo>
                  <a:pt x="1277" y="23"/>
                </a:lnTo>
                <a:cubicBezTo>
                  <a:pt x="1247" y="8"/>
                  <a:pt x="1209"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11"/>
          <p:cNvSpPr/>
          <p:nvPr/>
        </p:nvSpPr>
        <p:spPr>
          <a:xfrm>
            <a:off x="351845" y="4477616"/>
            <a:ext cx="311893" cy="349365"/>
          </a:xfrm>
          <a:custGeom>
            <a:avLst/>
            <a:gdLst/>
            <a:ahLst/>
            <a:cxnLst/>
            <a:rect l="l" t="t" r="r" b="b"/>
            <a:pathLst>
              <a:path w="4044" h="4530" extrusionOk="0">
                <a:moveTo>
                  <a:pt x="2022" y="0"/>
                </a:moveTo>
                <a:cubicBezTo>
                  <a:pt x="1962" y="0"/>
                  <a:pt x="1901" y="16"/>
                  <a:pt x="1855" y="46"/>
                </a:cubicBezTo>
                <a:lnTo>
                  <a:pt x="183" y="988"/>
                </a:lnTo>
                <a:cubicBezTo>
                  <a:pt x="92" y="1080"/>
                  <a:pt x="1" y="1171"/>
                  <a:pt x="1" y="1323"/>
                </a:cubicBezTo>
                <a:lnTo>
                  <a:pt x="1" y="3207"/>
                </a:lnTo>
                <a:cubicBezTo>
                  <a:pt x="1" y="3359"/>
                  <a:pt x="92" y="3481"/>
                  <a:pt x="183" y="3542"/>
                </a:cubicBezTo>
                <a:lnTo>
                  <a:pt x="1855" y="4484"/>
                </a:lnTo>
                <a:cubicBezTo>
                  <a:pt x="1901" y="4514"/>
                  <a:pt x="1962" y="4529"/>
                  <a:pt x="2022" y="4529"/>
                </a:cubicBezTo>
                <a:cubicBezTo>
                  <a:pt x="2083" y="4529"/>
                  <a:pt x="2144" y="4514"/>
                  <a:pt x="2189" y="4484"/>
                </a:cubicBezTo>
                <a:lnTo>
                  <a:pt x="3861" y="3542"/>
                </a:lnTo>
                <a:cubicBezTo>
                  <a:pt x="3952" y="3481"/>
                  <a:pt x="4044" y="3359"/>
                  <a:pt x="4044" y="3207"/>
                </a:cubicBezTo>
                <a:lnTo>
                  <a:pt x="4044" y="1323"/>
                </a:lnTo>
                <a:cubicBezTo>
                  <a:pt x="4044" y="1171"/>
                  <a:pt x="3952" y="1080"/>
                  <a:pt x="3861" y="988"/>
                </a:cubicBezTo>
                <a:lnTo>
                  <a:pt x="2189" y="46"/>
                </a:lnTo>
                <a:cubicBezTo>
                  <a:pt x="2144" y="16"/>
                  <a:pt x="2083" y="0"/>
                  <a:pt x="20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7628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7080-C027-4B31-89A0-669E3BD9616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A2DBEEB-68CA-4C41-A03D-062C0943AA0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620929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0034-4428-45FD-902B-63B670915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E52643-9DB4-4F47-9C67-5C0C0E4E7C87}"/>
              </a:ext>
            </a:extLst>
          </p:cNvPr>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BC52CA4A-1719-462F-9BA8-C8EF7C4E1F74}"/>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376778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0ABC-A481-4772-98A2-03E9C5CE5E6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78D108-191C-4D88-9FA0-DBC6EC9949CB}"/>
              </a:ext>
            </a:extLst>
          </p:cNvPr>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TextBox 3">
            <a:extLst>
              <a:ext uri="{FF2B5EF4-FFF2-40B4-BE49-F238E27FC236}">
                <a16:creationId xmlns:a16="http://schemas.microsoft.com/office/drawing/2014/main" id="{66DFE2CA-DAAC-4752-9C5C-371ECE1D104F}"/>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120909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E794-85E4-4D32-A652-C5115E3E85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53C0A4-4684-4F1D-A51C-85B3E07E4FC6}"/>
              </a:ext>
            </a:extLst>
          </p:cNvPr>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B8D168-D837-454E-98BC-49277381882F}"/>
              </a:ext>
            </a:extLst>
          </p:cNvPr>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B550F752-8ED5-4586-9BA5-485FD5EA6F69}"/>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147454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3794-67C2-45D3-A70C-E85655BE5957}"/>
              </a:ext>
            </a:extLst>
          </p:cNvPr>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1261F5-D07E-4624-87EE-FF3D49D7E606}"/>
              </a:ext>
            </a:extLst>
          </p:cNvPr>
          <p:cNvSpPr>
            <a:spLocks noGrp="1"/>
          </p:cNvSpPr>
          <p:nvPr>
            <p:ph type="body" idx="1"/>
          </p:nvPr>
        </p:nvSpPr>
        <p:spPr>
          <a:xfrm>
            <a:off x="630239" y="1260872"/>
            <a:ext cx="3868737"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56B7A9-0016-4B9D-B239-3A51EE63E230}"/>
              </a:ext>
            </a:extLst>
          </p:cNvPr>
          <p:cNvSpPr>
            <a:spLocks noGrp="1"/>
          </p:cNvSpPr>
          <p:nvPr>
            <p:ph sz="half" idx="2"/>
          </p:nvPr>
        </p:nvSpPr>
        <p:spPr>
          <a:xfrm>
            <a:off x="630239"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55740D-EB16-4DED-B81E-C5F20AB65584}"/>
              </a:ext>
            </a:extLst>
          </p:cNvPr>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0D67389-0DEF-4D3D-A82A-BD9A2E2C9627}"/>
              </a:ext>
            </a:extLst>
          </p:cNvPr>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26F9C56A-7F4A-4980-A75C-56ACF9722A1B}"/>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1037120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83EC-C6A4-4499-B5AE-E3C0E914EACC}"/>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BBEE8AA7-A08E-4217-A0F1-BF5D63A1A195}"/>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188612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hasCustomPrompt="1"/>
          </p:nvPr>
        </p:nvSpPr>
        <p:spPr>
          <a:xfrm>
            <a:off x="2087038" y="2150850"/>
            <a:ext cx="1333800" cy="841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000"/>
              <a:buNone/>
              <a:defRPr sz="6800">
                <a:latin typeface="Lexend Deca" panose="020B0604020202020204"/>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rPr dirty="0"/>
              <a:t>xx%</a:t>
            </a:r>
          </a:p>
        </p:txBody>
      </p:sp>
      <p:sp>
        <p:nvSpPr>
          <p:cNvPr id="28" name="Google Shape;28;p3"/>
          <p:cNvSpPr txBox="1">
            <a:spLocks noGrp="1"/>
          </p:cNvSpPr>
          <p:nvPr>
            <p:ph type="title" idx="2"/>
          </p:nvPr>
        </p:nvSpPr>
        <p:spPr>
          <a:xfrm>
            <a:off x="3639262" y="2038050"/>
            <a:ext cx="4217700" cy="5751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6000"/>
              <a:buNone/>
              <a:defRPr sz="4400">
                <a:latin typeface="Lexend Deca" panose="020B0604020202020204"/>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dirty="0"/>
              <a:t>Click to edit Master title style</a:t>
            </a:r>
            <a:endParaRPr dirty="0"/>
          </a:p>
        </p:txBody>
      </p:sp>
      <p:sp>
        <p:nvSpPr>
          <p:cNvPr id="29" name="Google Shape;29;p3"/>
          <p:cNvSpPr txBox="1">
            <a:spLocks noGrp="1"/>
          </p:cNvSpPr>
          <p:nvPr>
            <p:ph type="subTitle" idx="1"/>
          </p:nvPr>
        </p:nvSpPr>
        <p:spPr>
          <a:xfrm>
            <a:off x="3639262" y="2765550"/>
            <a:ext cx="4217700" cy="339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r>
              <a:rPr lang="en-US"/>
              <a:t>Click to edit Master subtitle style</a:t>
            </a:r>
            <a:endParaRPr/>
          </a:p>
        </p:txBody>
      </p:sp>
      <p:grpSp>
        <p:nvGrpSpPr>
          <p:cNvPr id="30" name="Google Shape;30;p3"/>
          <p:cNvGrpSpPr/>
          <p:nvPr/>
        </p:nvGrpSpPr>
        <p:grpSpPr>
          <a:xfrm>
            <a:off x="7214875" y="-282125"/>
            <a:ext cx="2206750" cy="2243975"/>
            <a:chOff x="7214875" y="-282125"/>
            <a:chExt cx="2206750" cy="2243975"/>
          </a:xfrm>
        </p:grpSpPr>
        <p:sp>
          <p:nvSpPr>
            <p:cNvPr id="31" name="Google Shape;31;p3"/>
            <p:cNvSpPr/>
            <p:nvPr/>
          </p:nvSpPr>
          <p:spPr>
            <a:xfrm flipH="1">
              <a:off x="7936000" y="-282125"/>
              <a:ext cx="743200" cy="857950"/>
            </a:xfrm>
            <a:custGeom>
              <a:avLst/>
              <a:gdLst/>
              <a:ahLst/>
              <a:cxnLst/>
              <a:rect l="l" t="t" r="r" b="b"/>
              <a:pathLst>
                <a:path w="29728" h="34318" fill="none" extrusionOk="0">
                  <a:moveTo>
                    <a:pt x="0" y="8572"/>
                  </a:moveTo>
                  <a:lnTo>
                    <a:pt x="0" y="25746"/>
                  </a:lnTo>
                  <a:lnTo>
                    <a:pt x="14864" y="34317"/>
                  </a:lnTo>
                  <a:lnTo>
                    <a:pt x="29727" y="25746"/>
                  </a:lnTo>
                  <a:lnTo>
                    <a:pt x="29727" y="8572"/>
                  </a:lnTo>
                  <a:lnTo>
                    <a:pt x="14864"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2" name="Google Shape;32;p3"/>
            <p:cNvSpPr/>
            <p:nvPr/>
          </p:nvSpPr>
          <p:spPr>
            <a:xfrm flipH="1">
              <a:off x="7983125" y="-227400"/>
              <a:ext cx="648200" cy="748500"/>
            </a:xfrm>
            <a:custGeom>
              <a:avLst/>
              <a:gdLst/>
              <a:ahLst/>
              <a:cxnLst/>
              <a:rect l="l" t="t" r="r" b="b"/>
              <a:pathLst>
                <a:path w="25928" h="29940" extrusionOk="0">
                  <a:moveTo>
                    <a:pt x="12949" y="0"/>
                  </a:moveTo>
                  <a:lnTo>
                    <a:pt x="0" y="7477"/>
                  </a:lnTo>
                  <a:lnTo>
                    <a:pt x="0" y="22432"/>
                  </a:lnTo>
                  <a:lnTo>
                    <a:pt x="12949" y="29940"/>
                  </a:lnTo>
                  <a:lnTo>
                    <a:pt x="25928" y="22432"/>
                  </a:lnTo>
                  <a:lnTo>
                    <a:pt x="25928" y="7477"/>
                  </a:lnTo>
                  <a:lnTo>
                    <a:pt x="1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3" name="Google Shape;33;p3"/>
            <p:cNvSpPr/>
            <p:nvPr/>
          </p:nvSpPr>
          <p:spPr>
            <a:xfrm flipH="1">
              <a:off x="8679175" y="-282125"/>
              <a:ext cx="742450" cy="857950"/>
            </a:xfrm>
            <a:custGeom>
              <a:avLst/>
              <a:gdLst/>
              <a:ahLst/>
              <a:cxnLst/>
              <a:rect l="l" t="t" r="r" b="b"/>
              <a:pathLst>
                <a:path w="29698" h="34318" fill="none" extrusionOk="0">
                  <a:moveTo>
                    <a:pt x="1" y="8572"/>
                  </a:moveTo>
                  <a:lnTo>
                    <a:pt x="1" y="25746"/>
                  </a:lnTo>
                  <a:lnTo>
                    <a:pt x="14864" y="34317"/>
                  </a:lnTo>
                  <a:lnTo>
                    <a:pt x="29697" y="25746"/>
                  </a:lnTo>
                  <a:lnTo>
                    <a:pt x="29697" y="8572"/>
                  </a:lnTo>
                  <a:lnTo>
                    <a:pt x="14864"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4" name="Google Shape;34;p3"/>
            <p:cNvSpPr/>
            <p:nvPr/>
          </p:nvSpPr>
          <p:spPr>
            <a:xfrm flipH="1">
              <a:off x="8726300" y="-227400"/>
              <a:ext cx="648200" cy="748500"/>
            </a:xfrm>
            <a:custGeom>
              <a:avLst/>
              <a:gdLst/>
              <a:ahLst/>
              <a:cxnLst/>
              <a:rect l="l" t="t" r="r" b="b"/>
              <a:pathLst>
                <a:path w="25928" h="29940" extrusionOk="0">
                  <a:moveTo>
                    <a:pt x="12979" y="0"/>
                  </a:moveTo>
                  <a:lnTo>
                    <a:pt x="0" y="7477"/>
                  </a:lnTo>
                  <a:lnTo>
                    <a:pt x="0" y="22432"/>
                  </a:lnTo>
                  <a:lnTo>
                    <a:pt x="12979" y="29940"/>
                  </a:lnTo>
                  <a:lnTo>
                    <a:pt x="25928" y="22432"/>
                  </a:lnTo>
                  <a:lnTo>
                    <a:pt x="25928" y="7477"/>
                  </a:lnTo>
                  <a:lnTo>
                    <a:pt x="1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 name="Google Shape;35;p3"/>
            <p:cNvSpPr/>
            <p:nvPr/>
          </p:nvSpPr>
          <p:spPr>
            <a:xfrm flipH="1">
              <a:off x="8307600" y="361500"/>
              <a:ext cx="742425" cy="857950"/>
            </a:xfrm>
            <a:custGeom>
              <a:avLst/>
              <a:gdLst/>
              <a:ahLst/>
              <a:cxnLst/>
              <a:rect l="l" t="t" r="r" b="b"/>
              <a:pathLst>
                <a:path w="29697" h="34318" fill="none" extrusionOk="0">
                  <a:moveTo>
                    <a:pt x="0" y="8603"/>
                  </a:moveTo>
                  <a:lnTo>
                    <a:pt x="0" y="25746"/>
                  </a:lnTo>
                  <a:lnTo>
                    <a:pt x="14833" y="34317"/>
                  </a:lnTo>
                  <a:lnTo>
                    <a:pt x="29697" y="25746"/>
                  </a:lnTo>
                  <a:lnTo>
                    <a:pt x="29697" y="8603"/>
                  </a:lnTo>
                  <a:lnTo>
                    <a:pt x="14833"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 name="Google Shape;36;p3"/>
            <p:cNvSpPr/>
            <p:nvPr/>
          </p:nvSpPr>
          <p:spPr>
            <a:xfrm flipH="1">
              <a:off x="8679175" y="1219425"/>
              <a:ext cx="25" cy="742425"/>
            </a:xfrm>
            <a:custGeom>
              <a:avLst/>
              <a:gdLst/>
              <a:ahLst/>
              <a:cxnLst/>
              <a:rect l="l" t="t" r="r" b="b"/>
              <a:pathLst>
                <a:path w="1" h="29697" fill="none" extrusionOk="0">
                  <a:moveTo>
                    <a:pt x="0" y="0"/>
                  </a:moveTo>
                  <a:lnTo>
                    <a:pt x="0" y="29697"/>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 name="Google Shape;37;p3"/>
            <p:cNvSpPr/>
            <p:nvPr/>
          </p:nvSpPr>
          <p:spPr>
            <a:xfrm flipH="1">
              <a:off x="7936000" y="1005125"/>
              <a:ext cx="371625" cy="560825"/>
            </a:xfrm>
            <a:custGeom>
              <a:avLst/>
              <a:gdLst/>
              <a:ahLst/>
              <a:cxnLst/>
              <a:rect l="l" t="t" r="r" b="b"/>
              <a:pathLst>
                <a:path w="14865" h="22433" fill="none" extrusionOk="0">
                  <a:moveTo>
                    <a:pt x="1" y="1"/>
                  </a:moveTo>
                  <a:lnTo>
                    <a:pt x="14864" y="8572"/>
                  </a:lnTo>
                  <a:lnTo>
                    <a:pt x="14864" y="22433"/>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8" name="Google Shape;38;p3"/>
            <p:cNvSpPr/>
            <p:nvPr/>
          </p:nvSpPr>
          <p:spPr>
            <a:xfrm flipH="1">
              <a:off x="7214875" y="361500"/>
              <a:ext cx="724950" cy="214325"/>
            </a:xfrm>
            <a:custGeom>
              <a:avLst/>
              <a:gdLst/>
              <a:ahLst/>
              <a:cxnLst/>
              <a:rect l="l" t="t" r="r" b="b"/>
              <a:pathLst>
                <a:path w="28998" h="8573" fill="none" extrusionOk="0">
                  <a:moveTo>
                    <a:pt x="0" y="1"/>
                  </a:moveTo>
                  <a:lnTo>
                    <a:pt x="14864" y="8572"/>
                  </a:lnTo>
                  <a:lnTo>
                    <a:pt x="28998" y="396"/>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9" name="Google Shape;39;p3"/>
            <p:cNvSpPr/>
            <p:nvPr/>
          </p:nvSpPr>
          <p:spPr>
            <a:xfrm flipH="1">
              <a:off x="7915500" y="1570500"/>
              <a:ext cx="41050" cy="40275"/>
            </a:xfrm>
            <a:custGeom>
              <a:avLst/>
              <a:gdLst/>
              <a:ahLst/>
              <a:cxnLst/>
              <a:rect l="l" t="t" r="r" b="b"/>
              <a:pathLst>
                <a:path w="1642" h="1611" fill="none" extrusionOk="0">
                  <a:moveTo>
                    <a:pt x="0" y="821"/>
                  </a:moveTo>
                  <a:cubicBezTo>
                    <a:pt x="0" y="1246"/>
                    <a:pt x="365" y="1611"/>
                    <a:pt x="821" y="1611"/>
                  </a:cubicBezTo>
                  <a:cubicBezTo>
                    <a:pt x="1277" y="1611"/>
                    <a:pt x="1642" y="1246"/>
                    <a:pt x="1642" y="821"/>
                  </a:cubicBezTo>
                  <a:cubicBezTo>
                    <a:pt x="1642" y="365"/>
                    <a:pt x="1277" y="0"/>
                    <a:pt x="821" y="0"/>
                  </a:cubicBezTo>
                  <a:cubicBezTo>
                    <a:pt x="365" y="0"/>
                    <a:pt x="0" y="365"/>
                    <a:pt x="0" y="821"/>
                  </a:cubicBez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0" name="Google Shape;40;p3"/>
            <p:cNvSpPr/>
            <p:nvPr/>
          </p:nvSpPr>
          <p:spPr>
            <a:xfrm flipH="1">
              <a:off x="8287075" y="555275"/>
              <a:ext cx="40300" cy="41050"/>
            </a:xfrm>
            <a:custGeom>
              <a:avLst/>
              <a:gdLst/>
              <a:ahLst/>
              <a:cxnLst/>
              <a:rect l="l" t="t" r="r" b="b"/>
              <a:pathLst>
                <a:path w="1612" h="1642" extrusionOk="0">
                  <a:moveTo>
                    <a:pt x="791" y="1"/>
                  </a:moveTo>
                  <a:cubicBezTo>
                    <a:pt x="365" y="1"/>
                    <a:pt x="0" y="365"/>
                    <a:pt x="0" y="821"/>
                  </a:cubicBezTo>
                  <a:cubicBezTo>
                    <a:pt x="0" y="1277"/>
                    <a:pt x="365" y="1642"/>
                    <a:pt x="791" y="1642"/>
                  </a:cubicBezTo>
                  <a:cubicBezTo>
                    <a:pt x="1247" y="1642"/>
                    <a:pt x="1611" y="1277"/>
                    <a:pt x="1611" y="821"/>
                  </a:cubicBezTo>
                  <a:cubicBezTo>
                    <a:pt x="1611" y="365"/>
                    <a:pt x="1247" y="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1" name="Google Shape;41;p3"/>
            <p:cNvSpPr/>
            <p:nvPr/>
          </p:nvSpPr>
          <p:spPr>
            <a:xfrm flipH="1">
              <a:off x="8747924" y="1070313"/>
              <a:ext cx="658850" cy="759900"/>
            </a:xfrm>
            <a:custGeom>
              <a:avLst/>
              <a:gdLst/>
              <a:ahLst/>
              <a:cxnLst/>
              <a:rect l="l" t="t" r="r" b="b"/>
              <a:pathLst>
                <a:path w="26354" h="30396" extrusionOk="0">
                  <a:moveTo>
                    <a:pt x="13162" y="0"/>
                  </a:moveTo>
                  <a:lnTo>
                    <a:pt x="1" y="7599"/>
                  </a:lnTo>
                  <a:lnTo>
                    <a:pt x="1" y="22797"/>
                  </a:lnTo>
                  <a:lnTo>
                    <a:pt x="13162" y="30396"/>
                  </a:lnTo>
                  <a:lnTo>
                    <a:pt x="26354" y="22797"/>
                  </a:lnTo>
                  <a:lnTo>
                    <a:pt x="26354" y="7599"/>
                  </a:lnTo>
                  <a:lnTo>
                    <a:pt x="13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80145-22DD-4422-8711-F892276FDA8C}"/>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2533237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9E04-607F-491F-8EB8-78FD9A995F9C}"/>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53C79D-59CB-4933-9C5C-67EEC40B8914}"/>
              </a:ext>
            </a:extLst>
          </p:cNvPr>
          <p:cNvSpPr>
            <a:spLocks noGrp="1"/>
          </p:cNvSpPr>
          <p:nvPr>
            <p:ph idx="1"/>
          </p:nvPr>
        </p:nvSpPr>
        <p:spPr>
          <a:xfrm>
            <a:off x="3887788"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310776-1840-4325-BC11-9CD864255904}"/>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TextBox 4">
            <a:extLst>
              <a:ext uri="{FF2B5EF4-FFF2-40B4-BE49-F238E27FC236}">
                <a16:creationId xmlns:a16="http://schemas.microsoft.com/office/drawing/2014/main" id="{B11C7887-CA77-4992-BD12-324D7B3C9EC7}"/>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222923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B9DD-66C4-49AC-8E85-D880729EF332}"/>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6E79F6-3585-46A3-A4E3-E061330735D9}"/>
              </a:ext>
            </a:extLst>
          </p:cNvPr>
          <p:cNvSpPr>
            <a:spLocks noGrp="1"/>
          </p:cNvSpPr>
          <p:nvPr>
            <p:ph type="pic" idx="1"/>
          </p:nvPr>
        </p:nvSpPr>
        <p:spPr>
          <a:xfrm>
            <a:off x="3887788"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a:extLst>
              <a:ext uri="{FF2B5EF4-FFF2-40B4-BE49-F238E27FC236}">
                <a16:creationId xmlns:a16="http://schemas.microsoft.com/office/drawing/2014/main" id="{162CA771-ECE3-40CD-84A7-24DB29C04C54}"/>
              </a:ext>
            </a:extLst>
          </p:cNvPr>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TextBox 4">
            <a:extLst>
              <a:ext uri="{FF2B5EF4-FFF2-40B4-BE49-F238E27FC236}">
                <a16:creationId xmlns:a16="http://schemas.microsoft.com/office/drawing/2014/main" id="{A0679529-3665-4FEA-9230-7AED0F37370B}"/>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3581024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1428-8877-4794-9940-A7FD5DB1BA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EBDE47-2157-4014-81C3-DD2396E62F2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00B22DB6-A20B-432A-8202-4EA7A22D844D}"/>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126430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9F9E7-3365-433A-8312-0E868976D351}"/>
              </a:ext>
            </a:extLst>
          </p:cNvPr>
          <p:cNvSpPr>
            <a:spLocks noGrp="1"/>
          </p:cNvSpPr>
          <p:nvPr>
            <p:ph type="title" orient="vert"/>
          </p:nvPr>
        </p:nvSpPr>
        <p:spPr>
          <a:xfrm>
            <a:off x="6500814" y="1369219"/>
            <a:ext cx="2014537" cy="326350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224360-E186-4B27-B028-8F617566CE53}"/>
              </a:ext>
            </a:extLst>
          </p:cNvPr>
          <p:cNvSpPr>
            <a:spLocks noGrp="1"/>
          </p:cNvSpPr>
          <p:nvPr>
            <p:ph type="body" orient="vert" idx="1"/>
          </p:nvPr>
        </p:nvSpPr>
        <p:spPr>
          <a:xfrm>
            <a:off x="457201" y="1369219"/>
            <a:ext cx="5891213"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C717AA77-D183-4FAE-9135-4A23C2B248EF}"/>
              </a:ext>
            </a:extLst>
          </p:cNvPr>
          <p:cNvSpPr txBox="1"/>
          <p:nvPr userDrawn="1"/>
        </p:nvSpPr>
        <p:spPr>
          <a:xfrm>
            <a:off x="80011" y="4804589"/>
            <a:ext cx="1838965" cy="230832"/>
          </a:xfrm>
          <a:prstGeom prst="rect">
            <a:avLst/>
          </a:prstGeom>
          <a:noFill/>
        </p:spPr>
        <p:txBody>
          <a:bodyPr wrap="none" rtlCol="0">
            <a:spAutoFit/>
          </a:bodyPr>
          <a:lstStyle/>
          <a:p>
            <a:r>
              <a:rPr lang="en-GB" sz="900" dirty="0"/>
              <a:t>Tom Browne, H&amp;I NHSBT-Filton</a:t>
            </a:r>
          </a:p>
        </p:txBody>
      </p:sp>
    </p:spTree>
    <p:extLst>
      <p:ext uri="{BB962C8B-B14F-4D97-AF65-F5344CB8AC3E}">
        <p14:creationId xmlns:p14="http://schemas.microsoft.com/office/powerpoint/2010/main" val="719105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3A3345D8-ABB0-4D41-BF58-B681A2C3BA18}"/>
              </a:ext>
            </a:extLst>
          </p:cNvPr>
          <p:cNvSpPr>
            <a:spLocks noGrp="1"/>
          </p:cNvSpPr>
          <p:nvPr>
            <p:ph type="body" sz="quarter" idx="10" hasCustomPrompt="1"/>
          </p:nvPr>
        </p:nvSpPr>
        <p:spPr>
          <a:xfrm>
            <a:off x="582217" y="1402310"/>
            <a:ext cx="7087790" cy="1271304"/>
          </a:xfrm>
        </p:spPr>
        <p:txBody>
          <a:bodyPr anchor="b">
            <a:normAutofit/>
          </a:bodyPr>
          <a:lstStyle>
            <a:lvl1pPr marL="0" indent="0">
              <a:lnSpc>
                <a:spcPct val="100000"/>
              </a:lnSpc>
              <a:spcBef>
                <a:spcPts val="0"/>
              </a:spcBef>
              <a:buNone/>
              <a:defRPr sz="2400" b="1">
                <a:solidFill>
                  <a:schemeClr val="tx1"/>
                </a:solidFill>
              </a:defRPr>
            </a:lvl1pPr>
            <a:lvl3pPr marL="685800" indent="0">
              <a:buNone/>
              <a:defRPr/>
            </a:lvl3pPr>
            <a:lvl5pPr marL="1371600" indent="0">
              <a:buNone/>
              <a:defRPr/>
            </a:lvl5pPr>
          </a:lstStyle>
          <a:p>
            <a:pPr lvl="0"/>
            <a:r>
              <a:rPr lang="en-GB" dirty="0"/>
              <a:t>Presentation title</a:t>
            </a:r>
          </a:p>
        </p:txBody>
      </p:sp>
      <p:sp>
        <p:nvSpPr>
          <p:cNvPr id="40" name="Text Placeholder 39">
            <a:extLst>
              <a:ext uri="{FF2B5EF4-FFF2-40B4-BE49-F238E27FC236}">
                <a16:creationId xmlns:a16="http://schemas.microsoft.com/office/drawing/2014/main" id="{B6ADB678-C058-42F9-A48C-20E5223D63E5}"/>
              </a:ext>
            </a:extLst>
          </p:cNvPr>
          <p:cNvSpPr>
            <a:spLocks noGrp="1"/>
          </p:cNvSpPr>
          <p:nvPr>
            <p:ph type="body" sz="quarter" idx="11" hasCustomPrompt="1"/>
          </p:nvPr>
        </p:nvSpPr>
        <p:spPr>
          <a:xfrm>
            <a:off x="582216" y="2829218"/>
            <a:ext cx="6893004" cy="712376"/>
          </a:xfrm>
        </p:spPr>
        <p:txBody>
          <a:bodyPr anchor="b">
            <a:normAutofit/>
          </a:bodyPr>
          <a:lstStyle>
            <a:lvl1pPr marL="0" indent="0">
              <a:lnSpc>
                <a:spcPct val="100000"/>
              </a:lnSpc>
              <a:spcBef>
                <a:spcPts val="0"/>
              </a:spcBef>
              <a:buNone/>
              <a:defRPr sz="1500" b="1">
                <a:solidFill>
                  <a:srgbClr val="7F7F7F"/>
                </a:solidFill>
              </a:defRPr>
            </a:lvl1pPr>
          </a:lstStyle>
          <a:p>
            <a:pPr lvl="0"/>
            <a:r>
              <a:rPr lang="en-GB" dirty="0"/>
              <a:t>Presenter name</a:t>
            </a:r>
          </a:p>
        </p:txBody>
      </p:sp>
      <p:sp>
        <p:nvSpPr>
          <p:cNvPr id="44" name="Text Placeholder 43">
            <a:extLst>
              <a:ext uri="{FF2B5EF4-FFF2-40B4-BE49-F238E27FC236}">
                <a16:creationId xmlns:a16="http://schemas.microsoft.com/office/drawing/2014/main" id="{2EA0CF8B-9966-4666-BBEB-2DE77635184C}"/>
              </a:ext>
            </a:extLst>
          </p:cNvPr>
          <p:cNvSpPr>
            <a:spLocks noGrp="1"/>
          </p:cNvSpPr>
          <p:nvPr>
            <p:ph type="body" sz="quarter" idx="13" hasCustomPrompt="1"/>
          </p:nvPr>
        </p:nvSpPr>
        <p:spPr>
          <a:xfrm>
            <a:off x="582216" y="4637496"/>
            <a:ext cx="6127194" cy="397669"/>
          </a:xfrm>
        </p:spPr>
        <p:txBody>
          <a:bodyPr anchor="b">
            <a:noAutofit/>
          </a:bodyPr>
          <a:lstStyle>
            <a:lvl1pPr marL="0" indent="0">
              <a:lnSpc>
                <a:spcPct val="100000"/>
              </a:lnSpc>
              <a:spcBef>
                <a:spcPts val="0"/>
              </a:spcBef>
              <a:buNone/>
              <a:defRPr sz="900"/>
            </a:lvl1pPr>
          </a:lstStyle>
          <a:p>
            <a:pPr lvl="0"/>
            <a:r>
              <a:rPr lang="en-GB" dirty="0"/>
              <a:t>Footnotes</a:t>
            </a:r>
            <a:br>
              <a:rPr lang="en-GB" dirty="0"/>
            </a:br>
            <a:r>
              <a:rPr lang="en-GB" dirty="0"/>
              <a:t>Veeva code/date of prep</a:t>
            </a:r>
          </a:p>
        </p:txBody>
      </p:sp>
    </p:spTree>
    <p:extLst>
      <p:ext uri="{BB962C8B-B14F-4D97-AF65-F5344CB8AC3E}">
        <p14:creationId xmlns:p14="http://schemas.microsoft.com/office/powerpoint/2010/main" val="189791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60A-9E13-4A4A-9C0B-0F2495F87B0B}"/>
              </a:ext>
            </a:extLst>
          </p:cNvPr>
          <p:cNvSpPr>
            <a:spLocks noGrp="1"/>
          </p:cNvSpPr>
          <p:nvPr>
            <p:ph type="title" hasCustomPrompt="1"/>
          </p:nvPr>
        </p:nvSpPr>
        <p:spPr>
          <a:xfrm>
            <a:off x="351924" y="207871"/>
            <a:ext cx="8440152" cy="606266"/>
          </a:xfrm>
        </p:spPr>
        <p:txBody>
          <a:bodyPr>
            <a:normAutofit/>
          </a:bodyPr>
          <a:lstStyle>
            <a:lvl1pPr>
              <a:defRPr sz="2100" b="1">
                <a:solidFill>
                  <a:schemeClr val="tx1"/>
                </a:solidFill>
              </a:defRPr>
            </a:lvl1pPr>
          </a:lstStyle>
          <a:p>
            <a:r>
              <a:rPr lang="en-GB" noProof="0"/>
              <a:t>Slide title</a:t>
            </a:r>
          </a:p>
        </p:txBody>
      </p:sp>
      <p:sp>
        <p:nvSpPr>
          <p:cNvPr id="7" name="Rectangle 6">
            <a:extLst>
              <a:ext uri="{FF2B5EF4-FFF2-40B4-BE49-F238E27FC236}">
                <a16:creationId xmlns:a16="http://schemas.microsoft.com/office/drawing/2014/main" id="{72D0361F-1803-49FC-8129-27453D372D14}"/>
              </a:ext>
            </a:extLst>
          </p:cNvPr>
          <p:cNvSpPr/>
          <p:nvPr/>
        </p:nvSpPr>
        <p:spPr>
          <a:xfrm>
            <a:off x="351924" y="814137"/>
            <a:ext cx="8445605" cy="67500"/>
          </a:xfrm>
          <a:prstGeom prst="rect">
            <a:avLst/>
          </a:prstGeom>
          <a:gradFill>
            <a:gsLst>
              <a:gs pos="0">
                <a:schemeClr val="tx2">
                  <a:lumMod val="50000"/>
                </a:schemeClr>
              </a:gs>
              <a:gs pos="49700">
                <a:schemeClr val="accent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10" name="Straight Connector 9">
            <a:extLst>
              <a:ext uri="{FF2B5EF4-FFF2-40B4-BE49-F238E27FC236}">
                <a16:creationId xmlns:a16="http://schemas.microsoft.com/office/drawing/2014/main" id="{68367557-87F0-4C3E-B3BD-804707C16796}"/>
              </a:ext>
            </a:extLst>
          </p:cNvPr>
          <p:cNvCxnSpPr>
            <a:cxnSpLocks/>
          </p:cNvCxnSpPr>
          <p:nvPr/>
        </p:nvCxnSpPr>
        <p:spPr>
          <a:xfrm>
            <a:off x="359569" y="4664861"/>
            <a:ext cx="8432507" cy="0"/>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sp>
        <p:nvSpPr>
          <p:cNvPr id="14" name="Text Placeholder 13">
            <a:extLst>
              <a:ext uri="{FF2B5EF4-FFF2-40B4-BE49-F238E27FC236}">
                <a16:creationId xmlns:a16="http://schemas.microsoft.com/office/drawing/2014/main" id="{9BBD9238-91E8-450F-B2D1-3D144FE0890E}"/>
              </a:ext>
            </a:extLst>
          </p:cNvPr>
          <p:cNvSpPr>
            <a:spLocks noGrp="1"/>
          </p:cNvSpPr>
          <p:nvPr>
            <p:ph type="body" sz="quarter" idx="10" hasCustomPrompt="1"/>
          </p:nvPr>
        </p:nvSpPr>
        <p:spPr>
          <a:xfrm>
            <a:off x="351924" y="4664862"/>
            <a:ext cx="8445605" cy="402083"/>
          </a:xfrm>
        </p:spPr>
        <p:txBody>
          <a:bodyPr anchor="b">
            <a:normAutofit/>
          </a:bodyPr>
          <a:lstStyle>
            <a:lvl1pPr marL="0" indent="0">
              <a:lnSpc>
                <a:spcPct val="100000"/>
              </a:lnSpc>
              <a:spcBef>
                <a:spcPts val="0"/>
              </a:spcBef>
              <a:buNone/>
              <a:defRPr sz="750"/>
            </a:lvl1pPr>
          </a:lstStyle>
          <a:p>
            <a:pPr lvl="0"/>
            <a:r>
              <a:rPr lang="en-GB" noProof="0"/>
              <a:t>Footnotes</a:t>
            </a:r>
          </a:p>
        </p:txBody>
      </p:sp>
      <p:sp>
        <p:nvSpPr>
          <p:cNvPr id="17" name="Text Placeholder 16">
            <a:extLst>
              <a:ext uri="{FF2B5EF4-FFF2-40B4-BE49-F238E27FC236}">
                <a16:creationId xmlns:a16="http://schemas.microsoft.com/office/drawing/2014/main" id="{AC1A15B3-8AB1-490A-A054-210381C9616E}"/>
              </a:ext>
            </a:extLst>
          </p:cNvPr>
          <p:cNvSpPr>
            <a:spLocks noGrp="1"/>
          </p:cNvSpPr>
          <p:nvPr>
            <p:ph type="body" sz="quarter" idx="11" hasCustomPrompt="1"/>
          </p:nvPr>
        </p:nvSpPr>
        <p:spPr>
          <a:xfrm>
            <a:off x="351924" y="1079897"/>
            <a:ext cx="8440152" cy="2983706"/>
          </a:xfrm>
        </p:spPr>
        <p:txBody>
          <a:bodyPr>
            <a:normAutofit/>
          </a:bodyPr>
          <a:lstStyle>
            <a:lvl1pPr marL="213300" indent="-213300">
              <a:lnSpc>
                <a:spcPct val="100000"/>
              </a:lnSpc>
              <a:spcBef>
                <a:spcPts val="150"/>
              </a:spcBef>
              <a:spcAft>
                <a:spcPts val="150"/>
              </a:spcAft>
              <a:buFont typeface="Arial" panose="020B0604020202020204" pitchFamily="34" charset="0"/>
              <a:buChar char="•"/>
              <a:defRPr sz="1350"/>
            </a:lvl1pPr>
            <a:lvl2pPr marL="432000">
              <a:lnSpc>
                <a:spcPct val="100000"/>
              </a:lnSpc>
              <a:spcBef>
                <a:spcPts val="150"/>
              </a:spcBef>
              <a:spcAft>
                <a:spcPts val="150"/>
              </a:spcAft>
              <a:buFont typeface="Arial" panose="020B0604020202020204" pitchFamily="34" charset="0"/>
              <a:buChar char="–"/>
              <a:defRPr sz="1350"/>
            </a:lvl2pPr>
          </a:lstStyle>
          <a:p>
            <a:pPr lvl="0"/>
            <a:r>
              <a:rPr lang="en-GB" noProof="0"/>
              <a:t> Slide content</a:t>
            </a:r>
          </a:p>
          <a:p>
            <a:pPr lvl="1"/>
            <a:r>
              <a:rPr lang="en-GB" noProof="0" dirty="0"/>
              <a:t>Sub bullet</a:t>
            </a:r>
          </a:p>
        </p:txBody>
      </p:sp>
    </p:spTree>
    <p:extLst>
      <p:ext uri="{BB962C8B-B14F-4D97-AF65-F5344CB8AC3E}">
        <p14:creationId xmlns:p14="http://schemas.microsoft.com/office/powerpoint/2010/main" val="3626289360"/>
      </p:ext>
    </p:extLst>
  </p:cSld>
  <p:clrMapOvr>
    <a:masterClrMapping/>
  </p:clrMapOvr>
  <p:extLst>
    <p:ext uri="{DCECCB84-F9BA-43D5-87BE-67443E8EF086}">
      <p15:sldGuideLst xmlns:p15="http://schemas.microsoft.com/office/powerpoint/2012/main">
        <p15:guide id="3" pos="738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BBD9238-91E8-450F-B2D1-3D144FE0890E}"/>
              </a:ext>
            </a:extLst>
          </p:cNvPr>
          <p:cNvSpPr>
            <a:spLocks noGrp="1"/>
          </p:cNvSpPr>
          <p:nvPr>
            <p:ph type="body" sz="quarter" idx="10" hasCustomPrompt="1"/>
          </p:nvPr>
        </p:nvSpPr>
        <p:spPr>
          <a:xfrm>
            <a:off x="351924" y="4664862"/>
            <a:ext cx="8445605" cy="402083"/>
          </a:xfrm>
        </p:spPr>
        <p:txBody>
          <a:bodyPr anchor="b">
            <a:normAutofit/>
          </a:bodyPr>
          <a:lstStyle>
            <a:lvl1pPr marL="0" indent="0">
              <a:lnSpc>
                <a:spcPct val="100000"/>
              </a:lnSpc>
              <a:spcBef>
                <a:spcPts val="0"/>
              </a:spcBef>
              <a:buNone/>
              <a:defRPr sz="750"/>
            </a:lvl1pPr>
          </a:lstStyle>
          <a:p>
            <a:pPr lvl="0"/>
            <a:r>
              <a:rPr lang="en-GB" noProof="0"/>
              <a:t>Footnotes</a:t>
            </a:r>
          </a:p>
        </p:txBody>
      </p:sp>
      <p:sp>
        <p:nvSpPr>
          <p:cNvPr id="2" name="Title 1">
            <a:extLst>
              <a:ext uri="{FF2B5EF4-FFF2-40B4-BE49-F238E27FC236}">
                <a16:creationId xmlns:a16="http://schemas.microsoft.com/office/drawing/2014/main" id="{F7D0560A-9E13-4A4A-9C0B-0F2495F87B0B}"/>
              </a:ext>
            </a:extLst>
          </p:cNvPr>
          <p:cNvSpPr>
            <a:spLocks noGrp="1"/>
          </p:cNvSpPr>
          <p:nvPr>
            <p:ph type="title" hasCustomPrompt="1"/>
          </p:nvPr>
        </p:nvSpPr>
        <p:spPr>
          <a:xfrm>
            <a:off x="351924" y="207871"/>
            <a:ext cx="8440152" cy="606266"/>
          </a:xfrm>
        </p:spPr>
        <p:txBody>
          <a:bodyPr>
            <a:normAutofit/>
          </a:bodyPr>
          <a:lstStyle>
            <a:lvl1pPr>
              <a:defRPr sz="2100" b="1">
                <a:solidFill>
                  <a:schemeClr val="tx1"/>
                </a:solidFill>
              </a:defRPr>
            </a:lvl1pPr>
          </a:lstStyle>
          <a:p>
            <a:r>
              <a:rPr lang="en-GB" noProof="0"/>
              <a:t>Slide title</a:t>
            </a:r>
          </a:p>
        </p:txBody>
      </p:sp>
      <p:sp>
        <p:nvSpPr>
          <p:cNvPr id="7" name="Rectangle 6">
            <a:extLst>
              <a:ext uri="{FF2B5EF4-FFF2-40B4-BE49-F238E27FC236}">
                <a16:creationId xmlns:a16="http://schemas.microsoft.com/office/drawing/2014/main" id="{72D0361F-1803-49FC-8129-27453D372D14}"/>
              </a:ext>
            </a:extLst>
          </p:cNvPr>
          <p:cNvSpPr/>
          <p:nvPr/>
        </p:nvSpPr>
        <p:spPr>
          <a:xfrm>
            <a:off x="351924" y="814137"/>
            <a:ext cx="8445605" cy="67500"/>
          </a:xfrm>
          <a:prstGeom prst="rect">
            <a:avLst/>
          </a:prstGeom>
          <a:gradFill>
            <a:gsLst>
              <a:gs pos="0">
                <a:schemeClr val="tx2">
                  <a:lumMod val="50000"/>
                </a:schemeClr>
              </a:gs>
              <a:gs pos="49700">
                <a:schemeClr val="accent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7" name="Text Placeholder 16">
            <a:extLst>
              <a:ext uri="{FF2B5EF4-FFF2-40B4-BE49-F238E27FC236}">
                <a16:creationId xmlns:a16="http://schemas.microsoft.com/office/drawing/2014/main" id="{AC1A15B3-8AB1-490A-A054-210381C9616E}"/>
              </a:ext>
            </a:extLst>
          </p:cNvPr>
          <p:cNvSpPr>
            <a:spLocks noGrp="1"/>
          </p:cNvSpPr>
          <p:nvPr>
            <p:ph type="body" sz="quarter" idx="11" hasCustomPrompt="1"/>
          </p:nvPr>
        </p:nvSpPr>
        <p:spPr>
          <a:xfrm>
            <a:off x="351924" y="1079897"/>
            <a:ext cx="8440152" cy="2983706"/>
          </a:xfrm>
        </p:spPr>
        <p:txBody>
          <a:bodyPr>
            <a:normAutofit/>
          </a:bodyPr>
          <a:lstStyle>
            <a:lvl1pPr marL="213300" indent="-213300">
              <a:lnSpc>
                <a:spcPct val="100000"/>
              </a:lnSpc>
              <a:spcBef>
                <a:spcPts val="150"/>
              </a:spcBef>
              <a:spcAft>
                <a:spcPts val="150"/>
              </a:spcAft>
              <a:buFont typeface="Arial" panose="020B0604020202020204" pitchFamily="34" charset="0"/>
              <a:buChar char="•"/>
              <a:defRPr sz="1350"/>
            </a:lvl1pPr>
            <a:lvl2pPr marL="432000">
              <a:lnSpc>
                <a:spcPct val="100000"/>
              </a:lnSpc>
              <a:spcBef>
                <a:spcPts val="150"/>
              </a:spcBef>
              <a:spcAft>
                <a:spcPts val="150"/>
              </a:spcAft>
              <a:buFont typeface="Arial" panose="020B0604020202020204" pitchFamily="34" charset="0"/>
              <a:buChar char="–"/>
              <a:defRPr sz="1350"/>
            </a:lvl2pPr>
          </a:lstStyle>
          <a:p>
            <a:pPr lvl="0"/>
            <a:r>
              <a:rPr lang="en-GB" noProof="0"/>
              <a:t> Slide content</a:t>
            </a:r>
          </a:p>
          <a:p>
            <a:pPr lvl="1"/>
            <a:r>
              <a:rPr lang="en-GB" noProof="0" dirty="0"/>
              <a:t>Sub bullet</a:t>
            </a:r>
          </a:p>
        </p:txBody>
      </p:sp>
    </p:spTree>
    <p:extLst>
      <p:ext uri="{BB962C8B-B14F-4D97-AF65-F5344CB8AC3E}">
        <p14:creationId xmlns:p14="http://schemas.microsoft.com/office/powerpoint/2010/main" val="3248063696"/>
      </p:ext>
    </p:extLst>
  </p:cSld>
  <p:clrMapOvr>
    <a:masterClrMapping/>
  </p:clrMapOvr>
  <p:extLst>
    <p:ext uri="{DCECCB84-F9BA-43D5-87BE-67443E8EF086}">
      <p15:sldGuideLst xmlns:p15="http://schemas.microsoft.com/office/powerpoint/2012/main">
        <p15:guide id="3" pos="738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ABF0-9FC6-46E5-6E3A-32987F5C9F2E}"/>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F2205754-8B05-5508-1235-E67C59BBC6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990D1C9D-DC65-92D4-5EC7-4F43E3A669F6}"/>
              </a:ext>
            </a:extLst>
          </p:cNvPr>
          <p:cNvSpPr>
            <a:spLocks noGrp="1"/>
          </p:cNvSpPr>
          <p:nvPr>
            <p:ph type="dt" sz="half" idx="10"/>
          </p:nvPr>
        </p:nvSpPr>
        <p:spPr/>
        <p:txBody>
          <a:bodyPr/>
          <a:lstStyle/>
          <a:p>
            <a:fld id="{61FF7251-AEDA-4A8F-9B88-482A8C9B1D24}" type="datetimeFigureOut">
              <a:rPr lang="en-GB" smtClean="0"/>
              <a:t>12/05/2026</a:t>
            </a:fld>
            <a:endParaRPr lang="en-GB"/>
          </a:p>
        </p:txBody>
      </p:sp>
      <p:sp>
        <p:nvSpPr>
          <p:cNvPr id="5" name="Footer Placeholder 4">
            <a:extLst>
              <a:ext uri="{FF2B5EF4-FFF2-40B4-BE49-F238E27FC236}">
                <a16:creationId xmlns:a16="http://schemas.microsoft.com/office/drawing/2014/main" id="{C2314E0A-EBDC-04E5-6109-E1188DCE9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AAB55-FC30-ADA7-92E3-E82747D96679}"/>
              </a:ext>
            </a:extLst>
          </p:cNvPr>
          <p:cNvSpPr>
            <a:spLocks noGrp="1"/>
          </p:cNvSpPr>
          <p:nvPr>
            <p:ph type="sldNum" sz="quarter" idx="12"/>
          </p:nvPr>
        </p:nvSpPr>
        <p:spPr/>
        <p:txBody>
          <a:bodyPr/>
          <a:lstStyle/>
          <a:p>
            <a:fld id="{4329AB24-88B8-49B9-8549-8FDE33AC4195}" type="slidenum">
              <a:rPr lang="en-GB" smtClean="0"/>
              <a:t>‹#›</a:t>
            </a:fld>
            <a:endParaRPr lang="en-GB"/>
          </a:p>
        </p:txBody>
      </p:sp>
    </p:spTree>
    <p:extLst>
      <p:ext uri="{BB962C8B-B14F-4D97-AF65-F5344CB8AC3E}">
        <p14:creationId xmlns:p14="http://schemas.microsoft.com/office/powerpoint/2010/main" val="3478701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45FB5-805F-6C6B-B5ED-8980D8E24E3D}"/>
              </a:ext>
            </a:extLst>
          </p:cNvPr>
          <p:cNvSpPr>
            <a:spLocks noGrp="1"/>
          </p:cNvSpPr>
          <p:nvPr>
            <p:ph type="dt" sz="half" idx="10"/>
          </p:nvPr>
        </p:nvSpPr>
        <p:spPr/>
        <p:txBody>
          <a:bodyPr/>
          <a:lstStyle/>
          <a:p>
            <a:fld id="{61FF7251-AEDA-4A8F-9B88-482A8C9B1D24}" type="datetimeFigureOut">
              <a:rPr lang="en-GB" smtClean="0"/>
              <a:t>12/05/2026</a:t>
            </a:fld>
            <a:endParaRPr lang="en-GB"/>
          </a:p>
        </p:txBody>
      </p:sp>
      <p:sp>
        <p:nvSpPr>
          <p:cNvPr id="3" name="Footer Placeholder 2">
            <a:extLst>
              <a:ext uri="{FF2B5EF4-FFF2-40B4-BE49-F238E27FC236}">
                <a16:creationId xmlns:a16="http://schemas.microsoft.com/office/drawing/2014/main" id="{92B81EED-DE31-1126-6264-F2C6E75E8C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F68FE3-EB36-7769-7CEF-0F0FDE70D35C}"/>
              </a:ext>
            </a:extLst>
          </p:cNvPr>
          <p:cNvSpPr>
            <a:spLocks noGrp="1"/>
          </p:cNvSpPr>
          <p:nvPr>
            <p:ph type="sldNum" sz="quarter" idx="12"/>
          </p:nvPr>
        </p:nvSpPr>
        <p:spPr/>
        <p:txBody>
          <a:bodyPr/>
          <a:lstStyle/>
          <a:p>
            <a:fld id="{4329AB24-88B8-49B9-8549-8FDE33AC4195}" type="slidenum">
              <a:rPr lang="en-GB" smtClean="0"/>
              <a:t>‹#›</a:t>
            </a:fld>
            <a:endParaRPr lang="en-GB"/>
          </a:p>
        </p:txBody>
      </p:sp>
    </p:spTree>
    <p:extLst>
      <p:ext uri="{BB962C8B-B14F-4D97-AF65-F5344CB8AC3E}">
        <p14:creationId xmlns:p14="http://schemas.microsoft.com/office/powerpoint/2010/main" val="284980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4682350" y="866550"/>
            <a:ext cx="3748500" cy="100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000">
                <a:latin typeface="Lexend Deca" panose="020B0604020202020204"/>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dirty="0"/>
              <a:t>Click to edit Master title style</a:t>
            </a:r>
            <a:endParaRPr dirty="0"/>
          </a:p>
        </p:txBody>
      </p:sp>
      <p:sp>
        <p:nvSpPr>
          <p:cNvPr id="89" name="Google Shape;89;p7"/>
          <p:cNvSpPr txBox="1">
            <a:spLocks noGrp="1"/>
          </p:cNvSpPr>
          <p:nvPr>
            <p:ph type="body" idx="1"/>
          </p:nvPr>
        </p:nvSpPr>
        <p:spPr>
          <a:xfrm>
            <a:off x="4682350" y="1966813"/>
            <a:ext cx="3748500" cy="2331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90" name="Google Shape;9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grpSp>
        <p:nvGrpSpPr>
          <p:cNvPr id="91" name="Google Shape;91;p7"/>
          <p:cNvGrpSpPr/>
          <p:nvPr/>
        </p:nvGrpSpPr>
        <p:grpSpPr>
          <a:xfrm>
            <a:off x="-2" y="4268558"/>
            <a:ext cx="1554464" cy="1252588"/>
            <a:chOff x="-2" y="4268558"/>
            <a:chExt cx="1554464" cy="1252588"/>
          </a:xfrm>
        </p:grpSpPr>
        <p:sp>
          <p:nvSpPr>
            <p:cNvPr id="92" name="Google Shape;92;p7"/>
            <p:cNvSpPr/>
            <p:nvPr/>
          </p:nvSpPr>
          <p:spPr>
            <a:xfrm flipH="1">
              <a:off x="-2" y="4747347"/>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3" name="Google Shape;93;p7"/>
            <p:cNvSpPr/>
            <p:nvPr/>
          </p:nvSpPr>
          <p:spPr>
            <a:xfrm flipH="1">
              <a:off x="744259" y="4779424"/>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4" name="Google Shape;94;p7"/>
            <p:cNvSpPr/>
            <p:nvPr/>
          </p:nvSpPr>
          <p:spPr>
            <a:xfrm flipH="1">
              <a:off x="419392" y="4268558"/>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5" name="Google Shape;95;p7"/>
            <p:cNvSpPr/>
            <p:nvPr/>
          </p:nvSpPr>
          <p:spPr>
            <a:xfrm flipH="1">
              <a:off x="1032188" y="4711024"/>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96" name="Google Shape;96;p7"/>
          <p:cNvGrpSpPr/>
          <p:nvPr/>
        </p:nvGrpSpPr>
        <p:grpSpPr>
          <a:xfrm>
            <a:off x="7514823" y="-263267"/>
            <a:ext cx="1554464" cy="1252588"/>
            <a:chOff x="144823" y="2787608"/>
            <a:chExt cx="1554464" cy="1252588"/>
          </a:xfrm>
        </p:grpSpPr>
        <p:sp>
          <p:nvSpPr>
            <p:cNvPr id="97" name="Google Shape;97;p7"/>
            <p:cNvSpPr/>
            <p:nvPr/>
          </p:nvSpPr>
          <p:spPr>
            <a:xfrm>
              <a:off x="1017195" y="3266397"/>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8" name="Google Shape;98;p7"/>
            <p:cNvSpPr/>
            <p:nvPr/>
          </p:nvSpPr>
          <p:spPr>
            <a:xfrm>
              <a:off x="729267" y="3298474"/>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9" name="Google Shape;99;p7"/>
            <p:cNvSpPr/>
            <p:nvPr/>
          </p:nvSpPr>
          <p:spPr>
            <a:xfrm>
              <a:off x="795705" y="2787608"/>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0" name="Google Shape;100;p7"/>
            <p:cNvSpPr/>
            <p:nvPr/>
          </p:nvSpPr>
          <p:spPr>
            <a:xfrm>
              <a:off x="144823" y="3230074"/>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204788"/>
            <a:ext cx="8226425" cy="857250"/>
          </a:xfrm>
        </p:spPr>
        <p:txBody>
          <a:bodyPr/>
          <a:lstStyle/>
          <a:p>
            <a:r>
              <a:rPr lang="en-GB"/>
              <a:t>Click to edit Master title style</a:t>
            </a:r>
          </a:p>
        </p:txBody>
      </p:sp>
      <p:sp>
        <p:nvSpPr>
          <p:cNvPr id="3" name="Text Placeholder 2"/>
          <p:cNvSpPr>
            <a:spLocks noGrp="1"/>
          </p:cNvSpPr>
          <p:nvPr>
            <p:ph type="body" sz="half" idx="1"/>
          </p:nvPr>
        </p:nvSpPr>
        <p:spPr>
          <a:xfrm>
            <a:off x="455614" y="1198960"/>
            <a:ext cx="4037012" cy="33730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quarter" idx="2"/>
          </p:nvPr>
        </p:nvSpPr>
        <p:spPr>
          <a:xfrm>
            <a:off x="4645025" y="1198960"/>
            <a:ext cx="4037013" cy="16287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4"/>
          <p:cNvSpPr>
            <a:spLocks noGrp="1"/>
          </p:cNvSpPr>
          <p:nvPr>
            <p:ph sz="quarter" idx="3"/>
          </p:nvPr>
        </p:nvSpPr>
        <p:spPr>
          <a:xfrm>
            <a:off x="4645025" y="2942036"/>
            <a:ext cx="4037013" cy="16299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Date Placeholder 5"/>
          <p:cNvSpPr>
            <a:spLocks noGrp="1"/>
          </p:cNvSpPr>
          <p:nvPr>
            <p:ph type="dt" sz="half" idx="10"/>
          </p:nvPr>
        </p:nvSpPr>
        <p:spPr>
          <a:xfrm>
            <a:off x="455614" y="4681539"/>
            <a:ext cx="2130425" cy="355997"/>
          </a:xfrm>
        </p:spPr>
        <p:txBody>
          <a:bodyPr/>
          <a:lstStyle>
            <a:lvl1pPr>
              <a:defRPr/>
            </a:lvl1pPr>
          </a:lstStyle>
          <a:p>
            <a:fld id="{61FF7251-AEDA-4A8F-9B88-482A8C9B1D24}" type="datetimeFigureOut">
              <a:rPr lang="en-GB" smtClean="0"/>
              <a:t>12/05/2026</a:t>
            </a:fld>
            <a:endParaRPr lang="en-GB"/>
          </a:p>
        </p:txBody>
      </p:sp>
      <p:sp>
        <p:nvSpPr>
          <p:cNvPr id="7" name="Footer Placeholder 6"/>
          <p:cNvSpPr>
            <a:spLocks noGrp="1"/>
          </p:cNvSpPr>
          <p:nvPr>
            <p:ph type="ftr" sz="quarter" idx="11"/>
          </p:nvPr>
        </p:nvSpPr>
        <p:spPr>
          <a:xfrm>
            <a:off x="3124200" y="4681539"/>
            <a:ext cx="2895600" cy="355997"/>
          </a:xfrm>
        </p:spPr>
        <p:txBody>
          <a:bodyPr/>
          <a:lstStyle>
            <a:lvl1pPr>
              <a:defRPr/>
            </a:lvl1pPr>
          </a:lstStyle>
          <a:p>
            <a:endParaRPr lang="en-GB"/>
          </a:p>
        </p:txBody>
      </p:sp>
      <p:sp>
        <p:nvSpPr>
          <p:cNvPr id="8" name="Slide Number Placeholder 7"/>
          <p:cNvSpPr>
            <a:spLocks noGrp="1"/>
          </p:cNvSpPr>
          <p:nvPr>
            <p:ph type="sldNum" sz="quarter" idx="12"/>
          </p:nvPr>
        </p:nvSpPr>
        <p:spPr>
          <a:xfrm>
            <a:off x="6553201" y="4681539"/>
            <a:ext cx="2130425" cy="355997"/>
          </a:xfrm>
        </p:spPr>
        <p:txBody>
          <a:bodyPr/>
          <a:lstStyle>
            <a:lvl1pPr>
              <a:defRPr/>
            </a:lvl1pPr>
          </a:lstStyle>
          <a:p>
            <a:fld id="{4329AB24-88B8-49B9-8549-8FDE33AC4195}" type="slidenum">
              <a:rPr lang="en-GB" smtClean="0"/>
              <a:t>‹#›</a:t>
            </a:fld>
            <a:endParaRPr lang="en-GB"/>
          </a:p>
        </p:txBody>
      </p:sp>
    </p:spTree>
    <p:extLst>
      <p:ext uri="{BB962C8B-B14F-4D97-AF65-F5344CB8AC3E}">
        <p14:creationId xmlns:p14="http://schemas.microsoft.com/office/powerpoint/2010/main" val="2058289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227D-A744-9533-2406-5F4D00ADE8E7}"/>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B30B7F-7B7D-81A1-93A9-1344ADAA0D5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8A3FB4F-232D-79DE-1967-176E4547B42C}"/>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1C437E-F494-236E-0EF0-46F718BBE2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3AD6161-E0E0-6F89-7EA1-EBD0BDF67B0E}"/>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A53982D-8D72-7532-A319-F807BCA6B94D}"/>
              </a:ext>
            </a:extLst>
          </p:cNvPr>
          <p:cNvSpPr>
            <a:spLocks noGrp="1"/>
          </p:cNvSpPr>
          <p:nvPr>
            <p:ph type="dt" sz="half" idx="10"/>
          </p:nvPr>
        </p:nvSpPr>
        <p:spPr/>
        <p:txBody>
          <a:bodyPr/>
          <a:lstStyle/>
          <a:p>
            <a:fld id="{61FF7251-AEDA-4A8F-9B88-482A8C9B1D24}" type="datetimeFigureOut">
              <a:rPr lang="en-GB" smtClean="0"/>
              <a:t>12/05/2026</a:t>
            </a:fld>
            <a:endParaRPr lang="en-GB"/>
          </a:p>
        </p:txBody>
      </p:sp>
      <p:sp>
        <p:nvSpPr>
          <p:cNvPr id="8" name="Footer Placeholder 7">
            <a:extLst>
              <a:ext uri="{FF2B5EF4-FFF2-40B4-BE49-F238E27FC236}">
                <a16:creationId xmlns:a16="http://schemas.microsoft.com/office/drawing/2014/main" id="{97C9FA3E-BB91-95CC-52B6-2CA89FFA1A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DCDCB9-71B5-0014-26F5-2EC2205D875A}"/>
              </a:ext>
            </a:extLst>
          </p:cNvPr>
          <p:cNvSpPr>
            <a:spLocks noGrp="1"/>
          </p:cNvSpPr>
          <p:nvPr>
            <p:ph type="sldNum" sz="quarter" idx="12"/>
          </p:nvPr>
        </p:nvSpPr>
        <p:spPr/>
        <p:txBody>
          <a:bodyPr/>
          <a:lstStyle/>
          <a:p>
            <a:fld id="{4329AB24-88B8-49B9-8549-8FDE33AC4195}" type="slidenum">
              <a:rPr lang="en-GB" smtClean="0"/>
              <a:t>‹#›</a:t>
            </a:fld>
            <a:endParaRPr lang="en-GB"/>
          </a:p>
        </p:txBody>
      </p:sp>
    </p:spTree>
    <p:extLst>
      <p:ext uri="{BB962C8B-B14F-4D97-AF65-F5344CB8AC3E}">
        <p14:creationId xmlns:p14="http://schemas.microsoft.com/office/powerpoint/2010/main" val="3936915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0C9C-8FC9-727E-AB3E-BC522443B32D}"/>
              </a:ext>
            </a:extLst>
          </p:cNvPr>
          <p:cNvSpPr>
            <a:spLocks noGrp="1"/>
          </p:cNvSpPr>
          <p:nvPr>
            <p:ph type="title" hasCustomPrompt="1"/>
          </p:nvPr>
        </p:nvSpPr>
        <p:spPr>
          <a:xfrm>
            <a:off x="243763" y="147484"/>
            <a:ext cx="8568398" cy="508820"/>
          </a:xfrm>
          <a:prstGeom prst="rect">
            <a:avLst/>
          </a:prstGeom>
        </p:spPr>
        <p:txBody>
          <a:bodyPr lIns="0" tIns="0" rIns="0" bIns="0" anchor="b" anchorCtr="0"/>
          <a:lstStyle>
            <a:lvl1pPr>
              <a:defRPr sz="2100" b="1">
                <a:solidFill>
                  <a:srgbClr val="52247F"/>
                </a:solidFill>
                <a:latin typeface="Calibri" panose="020F0502020204030204" pitchFamily="34" charset="0"/>
                <a:ea typeface="Verdana" panose="020B060403050404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5042AC1-2551-69CA-2F9B-AE007734AA2E}"/>
              </a:ext>
            </a:extLst>
          </p:cNvPr>
          <p:cNvSpPr>
            <a:spLocks noGrp="1"/>
          </p:cNvSpPr>
          <p:nvPr>
            <p:ph idx="1"/>
          </p:nvPr>
        </p:nvSpPr>
        <p:spPr>
          <a:xfrm>
            <a:off x="236154" y="849039"/>
            <a:ext cx="8568398" cy="3442742"/>
          </a:xfrm>
          <a:prstGeom prst="rect">
            <a:avLst/>
          </a:prstGeom>
        </p:spPr>
        <p:txBody>
          <a:bodyPr lIns="0" tIns="0" rIns="0" bIns="0"/>
          <a:lstStyle>
            <a:lvl1pPr marL="123825" indent="-123825">
              <a:lnSpc>
                <a:spcPct val="100000"/>
              </a:lnSpc>
              <a:spcAft>
                <a:spcPts val="150"/>
              </a:spcAft>
              <a:buFont typeface="Arial" panose="020B0604020202020204" pitchFamily="34" charset="0"/>
              <a:buChar char="•"/>
              <a:tabLst/>
              <a:defRPr sz="1350">
                <a:solidFill>
                  <a:srgbClr val="63666A"/>
                </a:solidFill>
                <a:latin typeface="Calibri" panose="020F0502020204030204" pitchFamily="34" charset="0"/>
                <a:ea typeface="Verdana" panose="020B0604030504040204" pitchFamily="34" charset="0"/>
                <a:cs typeface="Calibri" panose="020F0502020204030204" pitchFamily="34" charset="0"/>
              </a:defRPr>
            </a:lvl1pPr>
            <a:lvl2pPr marL="307181" indent="-169069">
              <a:lnSpc>
                <a:spcPct val="100000"/>
              </a:lnSpc>
              <a:spcAft>
                <a:spcPts val="150"/>
              </a:spcAft>
              <a:buFont typeface="Cambria" panose="02040503050406030204" pitchFamily="18" charset="0"/>
              <a:buChar char="⎻"/>
              <a:tabLst/>
              <a:defRPr sz="1200">
                <a:solidFill>
                  <a:srgbClr val="63666A"/>
                </a:solidFill>
                <a:latin typeface="Calibri" panose="020F0502020204030204" pitchFamily="34" charset="0"/>
                <a:ea typeface="Verdana" panose="020B0604030504040204" pitchFamily="34" charset="0"/>
                <a:cs typeface="Calibri" panose="020F0502020204030204" pitchFamily="34" charset="0"/>
              </a:defRPr>
            </a:lvl2pPr>
            <a:lvl3pPr marL="453629" indent="-132160">
              <a:lnSpc>
                <a:spcPct val="100000"/>
              </a:lnSpc>
              <a:spcAft>
                <a:spcPts val="150"/>
              </a:spcAft>
              <a:tabLst/>
              <a:defRPr sz="1050">
                <a:solidFill>
                  <a:srgbClr val="63666A"/>
                </a:solidFill>
                <a:latin typeface="Calibri" panose="020F0502020204030204" pitchFamily="34" charset="0"/>
                <a:ea typeface="Verdana" panose="020B0604030504040204" pitchFamily="34" charset="0"/>
                <a:cs typeface="Calibri" panose="020F050202020403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p:txBody>
      </p:sp>
      <p:cxnSp>
        <p:nvCxnSpPr>
          <p:cNvPr id="10" name="Straight Connector 9">
            <a:extLst>
              <a:ext uri="{FF2B5EF4-FFF2-40B4-BE49-F238E27FC236}">
                <a16:creationId xmlns:a16="http://schemas.microsoft.com/office/drawing/2014/main" id="{3D4EE7E3-03D6-5A3D-6967-8419D2814AFD}"/>
              </a:ext>
            </a:extLst>
          </p:cNvPr>
          <p:cNvCxnSpPr>
            <a:cxnSpLocks/>
          </p:cNvCxnSpPr>
          <p:nvPr userDrawn="1"/>
        </p:nvCxnSpPr>
        <p:spPr>
          <a:xfrm>
            <a:off x="233593" y="714299"/>
            <a:ext cx="8586557" cy="0"/>
          </a:xfrm>
          <a:prstGeom prst="line">
            <a:avLst/>
          </a:prstGeom>
          <a:ln w="12700">
            <a:solidFill>
              <a:srgbClr val="D065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21A52C-E29B-2D09-20E8-97C28F699993}"/>
              </a:ext>
            </a:extLst>
          </p:cNvPr>
          <p:cNvCxnSpPr>
            <a:cxnSpLocks/>
          </p:cNvCxnSpPr>
          <p:nvPr userDrawn="1"/>
        </p:nvCxnSpPr>
        <p:spPr>
          <a:xfrm>
            <a:off x="233592" y="4736978"/>
            <a:ext cx="7288085" cy="0"/>
          </a:xfrm>
          <a:prstGeom prst="line">
            <a:avLst/>
          </a:prstGeom>
          <a:ln w="12700">
            <a:solidFill>
              <a:srgbClr val="D06579"/>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536D672B-37A2-90AC-9241-4AF7BFC6ED34}"/>
              </a:ext>
            </a:extLst>
          </p:cNvPr>
          <p:cNvSpPr txBox="1">
            <a:spLocks/>
          </p:cNvSpPr>
          <p:nvPr userDrawn="1"/>
        </p:nvSpPr>
        <p:spPr>
          <a:xfrm>
            <a:off x="3523550" y="4767263"/>
            <a:ext cx="2057400" cy="273844"/>
          </a:xfrm>
          <a:prstGeom prst="rect">
            <a:avLst/>
          </a:prstGeom>
        </p:spPr>
        <p:txBody>
          <a:bodyPr lIns="0" tIns="0" rIns="0" bIns="0" anchor="b" anchorCtr="0"/>
          <a:lstStyle>
            <a:defPPr>
              <a:defRPr lang="en-US"/>
            </a:defPPr>
            <a:lvl1pPr marL="0" algn="l" defTabSz="914400" rtl="0" eaLnBrk="1" latinLnBrk="0" hangingPunct="1">
              <a:defRPr sz="800" kern="1200">
                <a:solidFill>
                  <a:srgbClr val="63666A"/>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a:t>CONFIDENTIAL</a:t>
            </a:r>
          </a:p>
        </p:txBody>
      </p:sp>
      <p:sp>
        <p:nvSpPr>
          <p:cNvPr id="20" name="Text Placeholder 19">
            <a:extLst>
              <a:ext uri="{FF2B5EF4-FFF2-40B4-BE49-F238E27FC236}">
                <a16:creationId xmlns:a16="http://schemas.microsoft.com/office/drawing/2014/main" id="{FDFEC9A2-411D-52EF-6EE2-BFACDBAE1A11}"/>
              </a:ext>
            </a:extLst>
          </p:cNvPr>
          <p:cNvSpPr>
            <a:spLocks noGrp="1"/>
          </p:cNvSpPr>
          <p:nvPr>
            <p:ph type="body" sz="quarter" idx="11"/>
          </p:nvPr>
        </p:nvSpPr>
        <p:spPr>
          <a:xfrm>
            <a:off x="236153" y="4372896"/>
            <a:ext cx="7278290" cy="324388"/>
          </a:xfrm>
          <a:prstGeom prst="rect">
            <a:avLst/>
          </a:prstGeom>
        </p:spPr>
        <p:txBody>
          <a:bodyPr lIns="0" tIns="0" rIns="0" bIns="0" anchor="b" anchorCtr="0"/>
          <a:lstStyle>
            <a:lvl1pPr marL="0" indent="0">
              <a:buNone/>
              <a:defRPr sz="675">
                <a:solidFill>
                  <a:srgbClr val="63666A"/>
                </a:solidFill>
                <a:latin typeface="Calibri" panose="020F0502020204030204" pitchFamily="34" charset="0"/>
                <a:ea typeface="Verdana" panose="020B0604030504040204" pitchFamily="34" charset="0"/>
                <a:cs typeface="Calibri" panose="020F0502020204030204" pitchFamily="34" charset="0"/>
              </a:defRPr>
            </a:lvl1pPr>
            <a:lvl2pPr marL="342900" indent="0">
              <a:buNone/>
              <a:defRPr/>
            </a:lvl2pPr>
          </a:lstStyle>
          <a:p>
            <a:pPr lvl="0"/>
            <a:r>
              <a:rPr lang="en-GB" dirty="0"/>
              <a:t>Click to edit Master text styles</a:t>
            </a:r>
          </a:p>
        </p:txBody>
      </p:sp>
      <p:sp>
        <p:nvSpPr>
          <p:cNvPr id="23" name="Text Placeholder 5">
            <a:extLst>
              <a:ext uri="{FF2B5EF4-FFF2-40B4-BE49-F238E27FC236}">
                <a16:creationId xmlns:a16="http://schemas.microsoft.com/office/drawing/2014/main" id="{CF75B8B3-23C3-6580-74BF-65A750F01A63}"/>
              </a:ext>
            </a:extLst>
          </p:cNvPr>
          <p:cNvSpPr>
            <a:spLocks noGrp="1"/>
          </p:cNvSpPr>
          <p:nvPr>
            <p:ph type="body" sz="quarter" idx="12" hasCustomPrompt="1"/>
          </p:nvPr>
        </p:nvSpPr>
        <p:spPr>
          <a:xfrm>
            <a:off x="257175" y="4857751"/>
            <a:ext cx="1843088" cy="183356"/>
          </a:xfrm>
          <a:prstGeom prst="rect">
            <a:avLst/>
          </a:prstGeom>
        </p:spPr>
        <p:txBody>
          <a:bodyPr lIns="0" tIns="0" rIns="0" bIns="0" anchor="b" anchorCtr="0"/>
          <a:lstStyle>
            <a:lvl1pPr marL="0" indent="0">
              <a:buNone/>
              <a:defRPr sz="600">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©2023 Vertex Pharmaceuticals Incorporated</a:t>
            </a:r>
          </a:p>
        </p:txBody>
      </p:sp>
      <p:pic>
        <p:nvPicPr>
          <p:cNvPr id="5" name="Picture 4" descr="Icon&#10;&#10;Description automatically generated">
            <a:extLst>
              <a:ext uri="{FF2B5EF4-FFF2-40B4-BE49-F238E27FC236}">
                <a16:creationId xmlns:a16="http://schemas.microsoft.com/office/drawing/2014/main" id="{8D60BE4D-6A6C-73FD-27F9-B0E948C67F29}"/>
              </a:ext>
            </a:extLst>
          </p:cNvPr>
          <p:cNvPicPr>
            <a:picLocks noChangeAspect="1"/>
          </p:cNvPicPr>
          <p:nvPr userDrawn="1"/>
        </p:nvPicPr>
        <p:blipFill>
          <a:blip r:embed="rId2"/>
          <a:stretch>
            <a:fillRect/>
          </a:stretch>
        </p:blipFill>
        <p:spPr>
          <a:xfrm>
            <a:off x="7644532" y="4567847"/>
            <a:ext cx="1200150" cy="228600"/>
          </a:xfrm>
          <a:prstGeom prst="rect">
            <a:avLst/>
          </a:prstGeom>
        </p:spPr>
      </p:pic>
    </p:spTree>
    <p:extLst>
      <p:ext uri="{BB962C8B-B14F-4D97-AF65-F5344CB8AC3E}">
        <p14:creationId xmlns:p14="http://schemas.microsoft.com/office/powerpoint/2010/main" val="377627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D477-705B-27F2-A8E2-5888C157A01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AE035F-F311-7D62-09A7-815ED32E20A4}"/>
              </a:ext>
            </a:extLst>
          </p:cNvPr>
          <p:cNvSpPr>
            <a:spLocks noGrp="1"/>
          </p:cNvSpPr>
          <p:nvPr>
            <p:ph type="dt" sz="half" idx="10"/>
          </p:nvPr>
        </p:nvSpPr>
        <p:spPr/>
        <p:txBody>
          <a:bodyPr/>
          <a:lstStyle/>
          <a:p>
            <a:fld id="{DE84EBA2-9B73-44F7-8388-6BA74DF5F40F}" type="datetimeFigureOut">
              <a:rPr lang="en-GB" smtClean="0"/>
              <a:pPr/>
              <a:t>12/05/2026</a:t>
            </a:fld>
            <a:endParaRPr lang="en-GB"/>
          </a:p>
        </p:txBody>
      </p:sp>
      <p:sp>
        <p:nvSpPr>
          <p:cNvPr id="4" name="Footer Placeholder 3">
            <a:extLst>
              <a:ext uri="{FF2B5EF4-FFF2-40B4-BE49-F238E27FC236}">
                <a16:creationId xmlns:a16="http://schemas.microsoft.com/office/drawing/2014/main" id="{C875CEB3-6BDC-C254-9DFB-D86D70008A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A1323E-384F-BFC5-9755-F8DB73D2A8E4}"/>
              </a:ext>
            </a:extLst>
          </p:cNvPr>
          <p:cNvSpPr>
            <a:spLocks noGrp="1"/>
          </p:cNvSpPr>
          <p:nvPr>
            <p:ph type="sldNum" sz="quarter" idx="12"/>
          </p:nvPr>
        </p:nvSpPr>
        <p:spPr/>
        <p:txBody>
          <a:bodyPr/>
          <a:lstStyle/>
          <a:p>
            <a:fld id="{CB9B8F0E-2A85-4324-9C99-4770A91C30B3}" type="slidenum">
              <a:rPr lang="en-GB" smtClean="0"/>
              <a:pPr/>
              <a:t>‹#›</a:t>
            </a:fld>
            <a:endParaRPr lang="en-GB"/>
          </a:p>
        </p:txBody>
      </p:sp>
    </p:spTree>
    <p:extLst>
      <p:ext uri="{BB962C8B-B14F-4D97-AF65-F5344CB8AC3E}">
        <p14:creationId xmlns:p14="http://schemas.microsoft.com/office/powerpoint/2010/main" val="3596589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3A3345D8-ABB0-4D41-BF58-B681A2C3BA18}"/>
              </a:ext>
            </a:extLst>
          </p:cNvPr>
          <p:cNvSpPr>
            <a:spLocks noGrp="1"/>
          </p:cNvSpPr>
          <p:nvPr>
            <p:ph type="body" sz="quarter" idx="10" hasCustomPrompt="1"/>
          </p:nvPr>
        </p:nvSpPr>
        <p:spPr>
          <a:xfrm>
            <a:off x="582217" y="1402310"/>
            <a:ext cx="7087790" cy="1271304"/>
          </a:xfrm>
        </p:spPr>
        <p:txBody>
          <a:bodyPr anchor="b">
            <a:normAutofit/>
          </a:bodyPr>
          <a:lstStyle>
            <a:lvl1pPr marL="0" indent="0">
              <a:lnSpc>
                <a:spcPct val="100000"/>
              </a:lnSpc>
              <a:spcBef>
                <a:spcPts val="0"/>
              </a:spcBef>
              <a:buNone/>
              <a:defRPr sz="2400" b="1">
                <a:solidFill>
                  <a:schemeClr val="tx1"/>
                </a:solidFill>
              </a:defRPr>
            </a:lvl1pPr>
            <a:lvl3pPr marL="685800" indent="0">
              <a:buNone/>
              <a:defRPr/>
            </a:lvl3pPr>
            <a:lvl5pPr marL="1371600" indent="0">
              <a:buNone/>
              <a:defRPr/>
            </a:lvl5pPr>
          </a:lstStyle>
          <a:p>
            <a:pPr lvl="0"/>
            <a:r>
              <a:rPr lang="en-GB" dirty="0"/>
              <a:t>Presentation title</a:t>
            </a:r>
          </a:p>
        </p:txBody>
      </p:sp>
      <p:sp>
        <p:nvSpPr>
          <p:cNvPr id="40" name="Text Placeholder 39">
            <a:extLst>
              <a:ext uri="{FF2B5EF4-FFF2-40B4-BE49-F238E27FC236}">
                <a16:creationId xmlns:a16="http://schemas.microsoft.com/office/drawing/2014/main" id="{B6ADB678-C058-42F9-A48C-20E5223D63E5}"/>
              </a:ext>
            </a:extLst>
          </p:cNvPr>
          <p:cNvSpPr>
            <a:spLocks noGrp="1"/>
          </p:cNvSpPr>
          <p:nvPr>
            <p:ph type="body" sz="quarter" idx="11" hasCustomPrompt="1"/>
          </p:nvPr>
        </p:nvSpPr>
        <p:spPr>
          <a:xfrm>
            <a:off x="582216" y="2829218"/>
            <a:ext cx="6893004" cy="712376"/>
          </a:xfrm>
        </p:spPr>
        <p:txBody>
          <a:bodyPr anchor="b">
            <a:normAutofit/>
          </a:bodyPr>
          <a:lstStyle>
            <a:lvl1pPr marL="0" indent="0">
              <a:lnSpc>
                <a:spcPct val="100000"/>
              </a:lnSpc>
              <a:spcBef>
                <a:spcPts val="0"/>
              </a:spcBef>
              <a:buNone/>
              <a:defRPr sz="1500" b="1">
                <a:solidFill>
                  <a:srgbClr val="7F7F7F"/>
                </a:solidFill>
              </a:defRPr>
            </a:lvl1pPr>
          </a:lstStyle>
          <a:p>
            <a:pPr lvl="0"/>
            <a:r>
              <a:rPr lang="en-GB" dirty="0"/>
              <a:t>Presenter name</a:t>
            </a:r>
          </a:p>
        </p:txBody>
      </p:sp>
      <p:sp>
        <p:nvSpPr>
          <p:cNvPr id="44" name="Text Placeholder 43">
            <a:extLst>
              <a:ext uri="{FF2B5EF4-FFF2-40B4-BE49-F238E27FC236}">
                <a16:creationId xmlns:a16="http://schemas.microsoft.com/office/drawing/2014/main" id="{2EA0CF8B-9966-4666-BBEB-2DE77635184C}"/>
              </a:ext>
            </a:extLst>
          </p:cNvPr>
          <p:cNvSpPr>
            <a:spLocks noGrp="1"/>
          </p:cNvSpPr>
          <p:nvPr>
            <p:ph type="body" sz="quarter" idx="13" hasCustomPrompt="1"/>
          </p:nvPr>
        </p:nvSpPr>
        <p:spPr>
          <a:xfrm>
            <a:off x="582216" y="4637496"/>
            <a:ext cx="6127194" cy="397669"/>
          </a:xfrm>
        </p:spPr>
        <p:txBody>
          <a:bodyPr anchor="b">
            <a:noAutofit/>
          </a:bodyPr>
          <a:lstStyle>
            <a:lvl1pPr marL="0" indent="0">
              <a:lnSpc>
                <a:spcPct val="100000"/>
              </a:lnSpc>
              <a:spcBef>
                <a:spcPts val="0"/>
              </a:spcBef>
              <a:buNone/>
              <a:defRPr sz="900"/>
            </a:lvl1pPr>
          </a:lstStyle>
          <a:p>
            <a:pPr lvl="0"/>
            <a:r>
              <a:rPr lang="en-GB" dirty="0"/>
              <a:t>Footnotes</a:t>
            </a:r>
            <a:br>
              <a:rPr lang="en-GB" dirty="0"/>
            </a:br>
            <a:r>
              <a:rPr lang="en-GB" dirty="0"/>
              <a:t>Veeva code/date of prep</a:t>
            </a:r>
          </a:p>
        </p:txBody>
      </p:sp>
    </p:spTree>
    <p:extLst>
      <p:ext uri="{BB962C8B-B14F-4D97-AF65-F5344CB8AC3E}">
        <p14:creationId xmlns:p14="http://schemas.microsoft.com/office/powerpoint/2010/main" val="1514477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9037-145B-4579-8F59-61E44D7A66F8}"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BF5D5-3471-4618-AB4D-35740B22D90F}" type="slidenum">
              <a:rPr lang="en-GB" smtClean="0"/>
              <a:t>‹#›</a:t>
            </a:fld>
            <a:endParaRPr lang="en-GB"/>
          </a:p>
        </p:txBody>
      </p:sp>
    </p:spTree>
    <p:extLst>
      <p:ext uri="{BB962C8B-B14F-4D97-AF65-F5344CB8AC3E}">
        <p14:creationId xmlns:p14="http://schemas.microsoft.com/office/powerpoint/2010/main" val="4251575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83684-5462-47D4-9699-A76538B3DE02}"/>
              </a:ext>
            </a:extLst>
          </p:cNvPr>
          <p:cNvSpPr>
            <a:spLocks noGrp="1"/>
          </p:cNvSpPr>
          <p:nvPr>
            <p:ph type="dt" sz="half" idx="10"/>
          </p:nvPr>
        </p:nvSpPr>
        <p:spPr/>
        <p:txBody>
          <a:bodyPr/>
          <a:lstStyle/>
          <a:p>
            <a:pPr defTabSz="685800">
              <a:buClrTx/>
              <a:defRPr/>
            </a:pPr>
            <a:endParaRPr lang="en-GB" sz="1350" kern="1200" dirty="0">
              <a:solidFill>
                <a:prstClr val="black"/>
              </a:solidFill>
              <a:ea typeface="+mn-ea"/>
              <a:cs typeface="+mn-cs"/>
            </a:endParaRPr>
          </a:p>
        </p:txBody>
      </p:sp>
      <p:sp>
        <p:nvSpPr>
          <p:cNvPr id="3" name="Footer Placeholder 2">
            <a:extLst>
              <a:ext uri="{FF2B5EF4-FFF2-40B4-BE49-F238E27FC236}">
                <a16:creationId xmlns:a16="http://schemas.microsoft.com/office/drawing/2014/main" id="{10C525F9-7E8F-4425-A799-D1ED6496BA59}"/>
              </a:ext>
            </a:extLst>
          </p:cNvPr>
          <p:cNvSpPr>
            <a:spLocks noGrp="1"/>
          </p:cNvSpPr>
          <p:nvPr>
            <p:ph type="ftr" sz="quarter" idx="11"/>
          </p:nvPr>
        </p:nvSpPr>
        <p:spPr/>
        <p:txBody>
          <a:bodyPr/>
          <a:lstStyle/>
          <a:p>
            <a:pPr defTabSz="685800">
              <a:buClrTx/>
              <a:defRPr/>
            </a:pPr>
            <a:endParaRPr lang="en-GB" sz="1350" kern="1200" dirty="0">
              <a:solidFill>
                <a:prstClr val="black"/>
              </a:solidFill>
              <a:ea typeface="+mn-ea"/>
              <a:cs typeface="+mn-cs"/>
            </a:endParaRPr>
          </a:p>
        </p:txBody>
      </p:sp>
      <p:sp>
        <p:nvSpPr>
          <p:cNvPr id="4" name="Slide Number Placeholder 3">
            <a:extLst>
              <a:ext uri="{FF2B5EF4-FFF2-40B4-BE49-F238E27FC236}">
                <a16:creationId xmlns:a16="http://schemas.microsoft.com/office/drawing/2014/main" id="{D7DCEAA5-2A17-417B-8C58-ED2BE4C04690}"/>
              </a:ext>
            </a:extLst>
          </p:cNvPr>
          <p:cNvSpPr>
            <a:spLocks noGrp="1"/>
          </p:cNvSpPr>
          <p:nvPr>
            <p:ph type="sldNum" sz="quarter" idx="12"/>
          </p:nvPr>
        </p:nvSpPr>
        <p:spPr/>
        <p:txBody>
          <a:bodyPr/>
          <a:lstStyle/>
          <a:p>
            <a:pPr defTabSz="685800">
              <a:buClrTx/>
              <a:defRPr/>
            </a:pPr>
            <a:fld id="{FB6083EF-2684-40D5-B43E-01D5B4D976DC}" type="slidenum">
              <a:rPr lang="en-GB" sz="1350" kern="1200" smtClean="0">
                <a:solidFill>
                  <a:prstClr val="black"/>
                </a:solidFill>
                <a:ea typeface="+mn-ea"/>
                <a:cs typeface="+mn-cs"/>
              </a:rPr>
              <a:pPr defTabSz="685800">
                <a:buClrTx/>
                <a:defRPr/>
              </a:pPr>
              <a:t>‹#›</a:t>
            </a:fld>
            <a:endParaRPr lang="en-GB" sz="1350" kern="1200">
              <a:solidFill>
                <a:prstClr val="black"/>
              </a:solidFill>
              <a:ea typeface="+mn-ea"/>
              <a:cs typeface="+mn-cs"/>
            </a:endParaRPr>
          </a:p>
        </p:txBody>
      </p:sp>
      <p:pic>
        <p:nvPicPr>
          <p:cNvPr id="8" name="Picture 7" descr="A picture containing graphical user interface&#10;&#10;Description automatically generated">
            <a:extLst>
              <a:ext uri="{FF2B5EF4-FFF2-40B4-BE49-F238E27FC236}">
                <a16:creationId xmlns:a16="http://schemas.microsoft.com/office/drawing/2014/main" id="{1282DE59-6FA7-C85A-7B44-8246982F3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8046" y="300922"/>
            <a:ext cx="1625909" cy="454385"/>
          </a:xfrm>
          <a:prstGeom prst="rect">
            <a:avLst/>
          </a:prstGeom>
        </p:spPr>
      </p:pic>
    </p:spTree>
    <p:extLst>
      <p:ext uri="{BB962C8B-B14F-4D97-AF65-F5344CB8AC3E}">
        <p14:creationId xmlns:p14="http://schemas.microsoft.com/office/powerpoint/2010/main" val="1221998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1_Alternative title slide">
    <p:bg>
      <p:bgPr>
        <a:gradFill rotWithShape="1">
          <a:gsLst>
            <a:gs pos="0">
              <a:srgbClr val="0091C9"/>
            </a:gs>
            <a:gs pos="60001">
              <a:srgbClr val="0072C6"/>
            </a:gs>
            <a:gs pos="100000">
              <a:srgbClr val="003893"/>
            </a:gs>
          </a:gsLst>
          <a:lin ang="5400000"/>
        </a:gra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5B79144-7316-4DA3-9C80-B7A28E8B5643}"/>
              </a:ext>
            </a:extLst>
          </p:cNvPr>
          <p:cNvSpPr/>
          <p:nvPr/>
        </p:nvSpPr>
        <p:spPr>
          <a:xfrm>
            <a:off x="-4763" y="-7144"/>
            <a:ext cx="9159876" cy="1514475"/>
          </a:xfrm>
          <a:custGeom>
            <a:avLst/>
            <a:gdLst>
              <a:gd name="connsiteX0" fmla="*/ 0 w 9262587"/>
              <a:gd name="connsiteY0" fmla="*/ 1836110 h 2121727"/>
              <a:gd name="connsiteX1" fmla="*/ 1168024 w 9262587"/>
              <a:gd name="connsiteY1" fmla="*/ 1581095 h 2121727"/>
              <a:gd name="connsiteX2" fmla="*/ 1994312 w 9262587"/>
              <a:gd name="connsiteY2" fmla="*/ 1535192 h 2121727"/>
              <a:gd name="connsiteX3" fmla="*/ 2693087 w 9262587"/>
              <a:gd name="connsiteY3" fmla="*/ 1550493 h 2121727"/>
              <a:gd name="connsiteX4" fmla="*/ 4141641 w 9262587"/>
              <a:gd name="connsiteY4" fmla="*/ 1831010 h 2121727"/>
              <a:gd name="connsiteX5" fmla="*/ 5212756 w 9262587"/>
              <a:gd name="connsiteY5" fmla="*/ 2075824 h 2121727"/>
              <a:gd name="connsiteX6" fmla="*/ 7043851 w 9262587"/>
              <a:gd name="connsiteY6" fmla="*/ 2121727 h 2121727"/>
              <a:gd name="connsiteX7" fmla="*/ 8844343 w 9262587"/>
              <a:gd name="connsiteY7" fmla="*/ 1866712 h 2121727"/>
              <a:gd name="connsiteX8" fmla="*/ 9262587 w 9262587"/>
              <a:gd name="connsiteY8" fmla="*/ 1611696 h 2121727"/>
              <a:gd name="connsiteX9" fmla="*/ 9221783 w 9262587"/>
              <a:gd name="connsiteY9" fmla="*/ 0 h 2121727"/>
              <a:gd name="connsiteX10" fmla="*/ 20402 w 9262587"/>
              <a:gd name="connsiteY10" fmla="*/ 40802 h 2121727"/>
              <a:gd name="connsiteX11" fmla="*/ 0 w 9262587"/>
              <a:gd name="connsiteY11" fmla="*/ 1836110 h 2121727"/>
              <a:gd name="connsiteX0" fmla="*/ 0 w 9221783"/>
              <a:gd name="connsiteY0" fmla="*/ 1836110 h 2121727"/>
              <a:gd name="connsiteX1" fmla="*/ 1168024 w 9221783"/>
              <a:gd name="connsiteY1" fmla="*/ 1581095 h 2121727"/>
              <a:gd name="connsiteX2" fmla="*/ 1994312 w 9221783"/>
              <a:gd name="connsiteY2" fmla="*/ 1535192 h 2121727"/>
              <a:gd name="connsiteX3" fmla="*/ 2693087 w 9221783"/>
              <a:gd name="connsiteY3" fmla="*/ 1550493 h 2121727"/>
              <a:gd name="connsiteX4" fmla="*/ 4141641 w 9221783"/>
              <a:gd name="connsiteY4" fmla="*/ 1831010 h 2121727"/>
              <a:gd name="connsiteX5" fmla="*/ 5212756 w 9221783"/>
              <a:gd name="connsiteY5" fmla="*/ 2075824 h 2121727"/>
              <a:gd name="connsiteX6" fmla="*/ 7043851 w 9221783"/>
              <a:gd name="connsiteY6" fmla="*/ 2121727 h 2121727"/>
              <a:gd name="connsiteX7" fmla="*/ 8844343 w 9221783"/>
              <a:gd name="connsiteY7" fmla="*/ 1866712 h 2121727"/>
              <a:gd name="connsiteX8" fmla="*/ 9170777 w 9221783"/>
              <a:gd name="connsiteY8" fmla="*/ 1662699 h 2121727"/>
              <a:gd name="connsiteX9" fmla="*/ 9221783 w 9221783"/>
              <a:gd name="connsiteY9" fmla="*/ 0 h 2121727"/>
              <a:gd name="connsiteX10" fmla="*/ 20402 w 9221783"/>
              <a:gd name="connsiteY10" fmla="*/ 40802 h 2121727"/>
              <a:gd name="connsiteX11" fmla="*/ 0 w 9221783"/>
              <a:gd name="connsiteY11" fmla="*/ 1836110 h 2121727"/>
              <a:gd name="connsiteX0" fmla="*/ 0 w 9170777"/>
              <a:gd name="connsiteY0" fmla="*/ 1795308 h 2080925"/>
              <a:gd name="connsiteX1" fmla="*/ 1168024 w 9170777"/>
              <a:gd name="connsiteY1" fmla="*/ 1540293 h 2080925"/>
              <a:gd name="connsiteX2" fmla="*/ 1994312 w 9170777"/>
              <a:gd name="connsiteY2" fmla="*/ 1494390 h 2080925"/>
              <a:gd name="connsiteX3" fmla="*/ 2693087 w 9170777"/>
              <a:gd name="connsiteY3" fmla="*/ 1509691 h 2080925"/>
              <a:gd name="connsiteX4" fmla="*/ 4141641 w 9170777"/>
              <a:gd name="connsiteY4" fmla="*/ 1790208 h 2080925"/>
              <a:gd name="connsiteX5" fmla="*/ 5212756 w 9170777"/>
              <a:gd name="connsiteY5" fmla="*/ 2035022 h 2080925"/>
              <a:gd name="connsiteX6" fmla="*/ 7043851 w 9170777"/>
              <a:gd name="connsiteY6" fmla="*/ 2080925 h 2080925"/>
              <a:gd name="connsiteX7" fmla="*/ 8844343 w 9170777"/>
              <a:gd name="connsiteY7" fmla="*/ 1825910 h 2080925"/>
              <a:gd name="connsiteX8" fmla="*/ 9170777 w 9170777"/>
              <a:gd name="connsiteY8" fmla="*/ 1621897 h 2080925"/>
              <a:gd name="connsiteX9" fmla="*/ 9119772 w 9170777"/>
              <a:gd name="connsiteY9" fmla="*/ 61204 h 2080925"/>
              <a:gd name="connsiteX10" fmla="*/ 20402 w 9170777"/>
              <a:gd name="connsiteY10" fmla="*/ 0 h 2080925"/>
              <a:gd name="connsiteX11" fmla="*/ 0 w 9170777"/>
              <a:gd name="connsiteY11" fmla="*/ 1795308 h 2080925"/>
              <a:gd name="connsiteX0" fmla="*/ 0 w 9170777"/>
              <a:gd name="connsiteY0" fmla="*/ 1795308 h 2080925"/>
              <a:gd name="connsiteX1" fmla="*/ 1168024 w 9170777"/>
              <a:gd name="connsiteY1" fmla="*/ 1540293 h 2080925"/>
              <a:gd name="connsiteX2" fmla="*/ 1994312 w 9170777"/>
              <a:gd name="connsiteY2" fmla="*/ 1494390 h 2080925"/>
              <a:gd name="connsiteX3" fmla="*/ 2693087 w 9170777"/>
              <a:gd name="connsiteY3" fmla="*/ 1509691 h 2080925"/>
              <a:gd name="connsiteX4" fmla="*/ 4141641 w 9170777"/>
              <a:gd name="connsiteY4" fmla="*/ 1790208 h 2080925"/>
              <a:gd name="connsiteX5" fmla="*/ 5212756 w 9170777"/>
              <a:gd name="connsiteY5" fmla="*/ 2035022 h 2080925"/>
              <a:gd name="connsiteX6" fmla="*/ 7043851 w 9170777"/>
              <a:gd name="connsiteY6" fmla="*/ 2080925 h 2080925"/>
              <a:gd name="connsiteX7" fmla="*/ 8844343 w 9170777"/>
              <a:gd name="connsiteY7" fmla="*/ 1825910 h 2080925"/>
              <a:gd name="connsiteX8" fmla="*/ 9170777 w 9170777"/>
              <a:gd name="connsiteY8" fmla="*/ 1621897 h 2080925"/>
              <a:gd name="connsiteX9" fmla="*/ 9119772 w 9170777"/>
              <a:gd name="connsiteY9" fmla="*/ 61204 h 2080925"/>
              <a:gd name="connsiteX10" fmla="*/ 20402 w 9170777"/>
              <a:gd name="connsiteY10" fmla="*/ 0 h 2080925"/>
              <a:gd name="connsiteX11" fmla="*/ 0 w 9170777"/>
              <a:gd name="connsiteY11" fmla="*/ 1795308 h 2080925"/>
              <a:gd name="connsiteX0" fmla="*/ 0 w 9119859"/>
              <a:gd name="connsiteY0" fmla="*/ 1795308 h 2080925"/>
              <a:gd name="connsiteX1" fmla="*/ 1168024 w 9119859"/>
              <a:gd name="connsiteY1" fmla="*/ 1540293 h 2080925"/>
              <a:gd name="connsiteX2" fmla="*/ 1994312 w 9119859"/>
              <a:gd name="connsiteY2" fmla="*/ 1494390 h 2080925"/>
              <a:gd name="connsiteX3" fmla="*/ 2693087 w 9119859"/>
              <a:gd name="connsiteY3" fmla="*/ 1509691 h 2080925"/>
              <a:gd name="connsiteX4" fmla="*/ 4141641 w 9119859"/>
              <a:gd name="connsiteY4" fmla="*/ 1790208 h 2080925"/>
              <a:gd name="connsiteX5" fmla="*/ 5212756 w 9119859"/>
              <a:gd name="connsiteY5" fmla="*/ 2035022 h 2080925"/>
              <a:gd name="connsiteX6" fmla="*/ 7043851 w 9119859"/>
              <a:gd name="connsiteY6" fmla="*/ 2080925 h 2080925"/>
              <a:gd name="connsiteX7" fmla="*/ 8844343 w 9119859"/>
              <a:gd name="connsiteY7" fmla="*/ 1825910 h 2080925"/>
              <a:gd name="connsiteX8" fmla="*/ 9114671 w 9119859"/>
              <a:gd name="connsiteY8" fmla="*/ 1667800 h 2080925"/>
              <a:gd name="connsiteX9" fmla="*/ 9119772 w 9119859"/>
              <a:gd name="connsiteY9" fmla="*/ 61204 h 2080925"/>
              <a:gd name="connsiteX10" fmla="*/ 20402 w 9119859"/>
              <a:gd name="connsiteY10" fmla="*/ 0 h 2080925"/>
              <a:gd name="connsiteX11" fmla="*/ 0 w 9119859"/>
              <a:gd name="connsiteY11" fmla="*/ 1795308 h 2080925"/>
              <a:gd name="connsiteX0" fmla="*/ 0 w 9120224"/>
              <a:gd name="connsiteY0" fmla="*/ 1795308 h 2080925"/>
              <a:gd name="connsiteX1" fmla="*/ 1168024 w 9120224"/>
              <a:gd name="connsiteY1" fmla="*/ 1540293 h 2080925"/>
              <a:gd name="connsiteX2" fmla="*/ 1994312 w 9120224"/>
              <a:gd name="connsiteY2" fmla="*/ 1494390 h 2080925"/>
              <a:gd name="connsiteX3" fmla="*/ 2693087 w 9120224"/>
              <a:gd name="connsiteY3" fmla="*/ 1509691 h 2080925"/>
              <a:gd name="connsiteX4" fmla="*/ 4141641 w 9120224"/>
              <a:gd name="connsiteY4" fmla="*/ 1790208 h 2080925"/>
              <a:gd name="connsiteX5" fmla="*/ 5212756 w 9120224"/>
              <a:gd name="connsiteY5" fmla="*/ 2035022 h 2080925"/>
              <a:gd name="connsiteX6" fmla="*/ 7043851 w 9120224"/>
              <a:gd name="connsiteY6" fmla="*/ 2080925 h 2080925"/>
              <a:gd name="connsiteX7" fmla="*/ 8844343 w 9120224"/>
              <a:gd name="connsiteY7" fmla="*/ 1825910 h 2080925"/>
              <a:gd name="connsiteX8" fmla="*/ 9114671 w 9120224"/>
              <a:gd name="connsiteY8" fmla="*/ 1667800 h 2080925"/>
              <a:gd name="connsiteX9" fmla="*/ 9119772 w 9120224"/>
              <a:gd name="connsiteY9" fmla="*/ 61204 h 2080925"/>
              <a:gd name="connsiteX10" fmla="*/ 20402 w 9120224"/>
              <a:gd name="connsiteY10" fmla="*/ 0 h 2080925"/>
              <a:gd name="connsiteX11" fmla="*/ 0 w 9120224"/>
              <a:gd name="connsiteY11" fmla="*/ 1795308 h 2080925"/>
              <a:gd name="connsiteX0" fmla="*/ 40949 w 9161173"/>
              <a:gd name="connsiteY0" fmla="*/ 1734116 h 2019733"/>
              <a:gd name="connsiteX1" fmla="*/ 1208973 w 9161173"/>
              <a:gd name="connsiteY1" fmla="*/ 1479101 h 2019733"/>
              <a:gd name="connsiteX2" fmla="*/ 2035261 w 9161173"/>
              <a:gd name="connsiteY2" fmla="*/ 1433198 h 2019733"/>
              <a:gd name="connsiteX3" fmla="*/ 2734036 w 9161173"/>
              <a:gd name="connsiteY3" fmla="*/ 1448499 h 2019733"/>
              <a:gd name="connsiteX4" fmla="*/ 4182590 w 9161173"/>
              <a:gd name="connsiteY4" fmla="*/ 1729016 h 2019733"/>
              <a:gd name="connsiteX5" fmla="*/ 5253705 w 9161173"/>
              <a:gd name="connsiteY5" fmla="*/ 1973830 h 2019733"/>
              <a:gd name="connsiteX6" fmla="*/ 7084800 w 9161173"/>
              <a:gd name="connsiteY6" fmla="*/ 2019733 h 2019733"/>
              <a:gd name="connsiteX7" fmla="*/ 8885292 w 9161173"/>
              <a:gd name="connsiteY7" fmla="*/ 1764718 h 2019733"/>
              <a:gd name="connsiteX8" fmla="*/ 9155620 w 9161173"/>
              <a:gd name="connsiteY8" fmla="*/ 1606608 h 2019733"/>
              <a:gd name="connsiteX9" fmla="*/ 9160721 w 9161173"/>
              <a:gd name="connsiteY9" fmla="*/ 12 h 2019733"/>
              <a:gd name="connsiteX10" fmla="*/ 144 w 9161173"/>
              <a:gd name="connsiteY10" fmla="*/ 35714 h 2019733"/>
              <a:gd name="connsiteX11" fmla="*/ 40949 w 9161173"/>
              <a:gd name="connsiteY11" fmla="*/ 1734116 h 2019733"/>
              <a:gd name="connsiteX0" fmla="*/ 40805 w 9161029"/>
              <a:gd name="connsiteY0" fmla="*/ 17341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40805 w 9161029"/>
              <a:gd name="connsiteY11" fmla="*/ 17341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35714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8028 w 9169057"/>
              <a:gd name="connsiteY0" fmla="*/ 1739216 h 2019733"/>
              <a:gd name="connsiteX1" fmla="*/ 1216857 w 9169057"/>
              <a:gd name="connsiteY1" fmla="*/ 1479101 h 2019733"/>
              <a:gd name="connsiteX2" fmla="*/ 2043145 w 9169057"/>
              <a:gd name="connsiteY2" fmla="*/ 1433198 h 2019733"/>
              <a:gd name="connsiteX3" fmla="*/ 2741920 w 9169057"/>
              <a:gd name="connsiteY3" fmla="*/ 1448499 h 2019733"/>
              <a:gd name="connsiteX4" fmla="*/ 4190474 w 9169057"/>
              <a:gd name="connsiteY4" fmla="*/ 1729016 h 2019733"/>
              <a:gd name="connsiteX5" fmla="*/ 5261589 w 9169057"/>
              <a:gd name="connsiteY5" fmla="*/ 1973830 h 2019733"/>
              <a:gd name="connsiteX6" fmla="*/ 7092684 w 9169057"/>
              <a:gd name="connsiteY6" fmla="*/ 2019733 h 2019733"/>
              <a:gd name="connsiteX7" fmla="*/ 8893176 w 9169057"/>
              <a:gd name="connsiteY7" fmla="*/ 1764718 h 2019733"/>
              <a:gd name="connsiteX8" fmla="*/ 9163504 w 9169057"/>
              <a:gd name="connsiteY8" fmla="*/ 1606608 h 2019733"/>
              <a:gd name="connsiteX9" fmla="*/ 9168605 w 9169057"/>
              <a:gd name="connsiteY9" fmla="*/ 12 h 2019733"/>
              <a:gd name="connsiteX10" fmla="*/ 8028 w 9169057"/>
              <a:gd name="connsiteY10" fmla="*/ 2639 h 2019733"/>
              <a:gd name="connsiteX11" fmla="*/ 8028 w 9169057"/>
              <a:gd name="connsiteY11" fmla="*/ 1739216 h 2019733"/>
              <a:gd name="connsiteX0" fmla="*/ 737673 w 9898702"/>
              <a:gd name="connsiteY0" fmla="*/ 1739216 h 2019733"/>
              <a:gd name="connsiteX1" fmla="*/ 1946502 w 9898702"/>
              <a:gd name="connsiteY1" fmla="*/ 1479101 h 2019733"/>
              <a:gd name="connsiteX2" fmla="*/ 2772790 w 9898702"/>
              <a:gd name="connsiteY2" fmla="*/ 1433198 h 2019733"/>
              <a:gd name="connsiteX3" fmla="*/ 3471565 w 9898702"/>
              <a:gd name="connsiteY3" fmla="*/ 1448499 h 2019733"/>
              <a:gd name="connsiteX4" fmla="*/ 4920119 w 9898702"/>
              <a:gd name="connsiteY4" fmla="*/ 1729016 h 2019733"/>
              <a:gd name="connsiteX5" fmla="*/ 5991234 w 9898702"/>
              <a:gd name="connsiteY5" fmla="*/ 1973830 h 2019733"/>
              <a:gd name="connsiteX6" fmla="*/ 7822329 w 9898702"/>
              <a:gd name="connsiteY6" fmla="*/ 2019733 h 2019733"/>
              <a:gd name="connsiteX7" fmla="*/ 9622821 w 9898702"/>
              <a:gd name="connsiteY7" fmla="*/ 1764718 h 2019733"/>
              <a:gd name="connsiteX8" fmla="*/ 9893149 w 9898702"/>
              <a:gd name="connsiteY8" fmla="*/ 1606608 h 2019733"/>
              <a:gd name="connsiteX9" fmla="*/ 9898250 w 9898702"/>
              <a:gd name="connsiteY9" fmla="*/ 12 h 2019733"/>
              <a:gd name="connsiteX10" fmla="*/ 737673 w 9898702"/>
              <a:gd name="connsiteY10" fmla="*/ 2639 h 2019733"/>
              <a:gd name="connsiteX11" fmla="*/ 737673 w 9898702"/>
              <a:gd name="connsiteY11" fmla="*/ 1739216 h 2019733"/>
              <a:gd name="connsiteX0" fmla="*/ 753082 w 9914111"/>
              <a:gd name="connsiteY0" fmla="*/ 1739216 h 2019733"/>
              <a:gd name="connsiteX1" fmla="*/ 1961911 w 9914111"/>
              <a:gd name="connsiteY1" fmla="*/ 1479101 h 2019733"/>
              <a:gd name="connsiteX2" fmla="*/ 2788199 w 9914111"/>
              <a:gd name="connsiteY2" fmla="*/ 1433198 h 2019733"/>
              <a:gd name="connsiteX3" fmla="*/ 3486974 w 9914111"/>
              <a:gd name="connsiteY3" fmla="*/ 1448499 h 2019733"/>
              <a:gd name="connsiteX4" fmla="*/ 4935528 w 9914111"/>
              <a:gd name="connsiteY4" fmla="*/ 1729016 h 2019733"/>
              <a:gd name="connsiteX5" fmla="*/ 6006643 w 9914111"/>
              <a:gd name="connsiteY5" fmla="*/ 1973830 h 2019733"/>
              <a:gd name="connsiteX6" fmla="*/ 7837738 w 9914111"/>
              <a:gd name="connsiteY6" fmla="*/ 2019733 h 2019733"/>
              <a:gd name="connsiteX7" fmla="*/ 9638230 w 9914111"/>
              <a:gd name="connsiteY7" fmla="*/ 1764718 h 2019733"/>
              <a:gd name="connsiteX8" fmla="*/ 9908558 w 9914111"/>
              <a:gd name="connsiteY8" fmla="*/ 1606608 h 2019733"/>
              <a:gd name="connsiteX9" fmla="*/ 9913659 w 9914111"/>
              <a:gd name="connsiteY9" fmla="*/ 12 h 2019733"/>
              <a:gd name="connsiteX10" fmla="*/ 753082 w 9914111"/>
              <a:gd name="connsiteY10" fmla="*/ 2639 h 2019733"/>
              <a:gd name="connsiteX11" fmla="*/ 753082 w 9914111"/>
              <a:gd name="connsiteY11" fmla="*/ 1739216 h 2019733"/>
              <a:gd name="connsiteX0" fmla="*/ 678562 w 9839591"/>
              <a:gd name="connsiteY0" fmla="*/ 1739216 h 2019733"/>
              <a:gd name="connsiteX1" fmla="*/ 1887391 w 9839591"/>
              <a:gd name="connsiteY1" fmla="*/ 1479101 h 2019733"/>
              <a:gd name="connsiteX2" fmla="*/ 2713679 w 9839591"/>
              <a:gd name="connsiteY2" fmla="*/ 1433198 h 2019733"/>
              <a:gd name="connsiteX3" fmla="*/ 3412454 w 9839591"/>
              <a:gd name="connsiteY3" fmla="*/ 1448499 h 2019733"/>
              <a:gd name="connsiteX4" fmla="*/ 4861008 w 9839591"/>
              <a:gd name="connsiteY4" fmla="*/ 1729016 h 2019733"/>
              <a:gd name="connsiteX5" fmla="*/ 5932123 w 9839591"/>
              <a:gd name="connsiteY5" fmla="*/ 1973830 h 2019733"/>
              <a:gd name="connsiteX6" fmla="*/ 7763218 w 9839591"/>
              <a:gd name="connsiteY6" fmla="*/ 2019733 h 2019733"/>
              <a:gd name="connsiteX7" fmla="*/ 9563710 w 9839591"/>
              <a:gd name="connsiteY7" fmla="*/ 1764718 h 2019733"/>
              <a:gd name="connsiteX8" fmla="*/ 9834038 w 9839591"/>
              <a:gd name="connsiteY8" fmla="*/ 1606608 h 2019733"/>
              <a:gd name="connsiteX9" fmla="*/ 9839139 w 9839591"/>
              <a:gd name="connsiteY9" fmla="*/ 12 h 2019733"/>
              <a:gd name="connsiteX10" fmla="*/ 678562 w 9839591"/>
              <a:gd name="connsiteY10" fmla="*/ 2639 h 2019733"/>
              <a:gd name="connsiteX11" fmla="*/ 678562 w 9839591"/>
              <a:gd name="connsiteY11" fmla="*/ 1739216 h 2019733"/>
              <a:gd name="connsiteX0" fmla="*/ 0 w 9161029"/>
              <a:gd name="connsiteY0" fmla="*/ 1739216 h 2019733"/>
              <a:gd name="connsiteX1" fmla="*/ 1208829 w 9161029"/>
              <a:gd name="connsiteY1" fmla="*/ 1479101 h 2019733"/>
              <a:gd name="connsiteX2" fmla="*/ 2035117 w 9161029"/>
              <a:gd name="connsiteY2" fmla="*/ 1433198 h 2019733"/>
              <a:gd name="connsiteX3" fmla="*/ 2733892 w 9161029"/>
              <a:gd name="connsiteY3" fmla="*/ 1448499 h 2019733"/>
              <a:gd name="connsiteX4" fmla="*/ 4182446 w 9161029"/>
              <a:gd name="connsiteY4" fmla="*/ 1729016 h 2019733"/>
              <a:gd name="connsiteX5" fmla="*/ 5253561 w 9161029"/>
              <a:gd name="connsiteY5" fmla="*/ 1973830 h 2019733"/>
              <a:gd name="connsiteX6" fmla="*/ 7084656 w 9161029"/>
              <a:gd name="connsiteY6" fmla="*/ 2019733 h 2019733"/>
              <a:gd name="connsiteX7" fmla="*/ 8885148 w 9161029"/>
              <a:gd name="connsiteY7" fmla="*/ 1764718 h 2019733"/>
              <a:gd name="connsiteX8" fmla="*/ 9155476 w 9161029"/>
              <a:gd name="connsiteY8" fmla="*/ 1606608 h 2019733"/>
              <a:gd name="connsiteX9" fmla="*/ 9160577 w 9161029"/>
              <a:gd name="connsiteY9" fmla="*/ 12 h 2019733"/>
              <a:gd name="connsiteX10" fmla="*/ 0 w 9161029"/>
              <a:gd name="connsiteY10" fmla="*/ 2639 h 2019733"/>
              <a:gd name="connsiteX11" fmla="*/ 0 w 9161029"/>
              <a:gd name="connsiteY11" fmla="*/ 1739216 h 2019733"/>
              <a:gd name="connsiteX0" fmla="*/ 0 w 9160577"/>
              <a:gd name="connsiteY0" fmla="*/ 1739204 h 2019721"/>
              <a:gd name="connsiteX1" fmla="*/ 1208829 w 9160577"/>
              <a:gd name="connsiteY1" fmla="*/ 1479089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0 w 9160577"/>
              <a:gd name="connsiteY11" fmla="*/ 1739204 h 2019721"/>
              <a:gd name="connsiteX0" fmla="*/ 0 w 9160577"/>
              <a:gd name="connsiteY0" fmla="*/ 1739204 h 2019721"/>
              <a:gd name="connsiteX1" fmla="*/ 1208829 w 9160577"/>
              <a:gd name="connsiteY1" fmla="*/ 1479089 h 2019721"/>
              <a:gd name="connsiteX2" fmla="*/ 2035117 w 9160577"/>
              <a:gd name="connsiteY2" fmla="*/ 1433186 h 2019721"/>
              <a:gd name="connsiteX3" fmla="*/ 2733892 w 9160577"/>
              <a:gd name="connsiteY3" fmla="*/ 1448487 h 2019721"/>
              <a:gd name="connsiteX4" fmla="*/ 4182446 w 9160577"/>
              <a:gd name="connsiteY4" fmla="*/ 1729004 h 2019721"/>
              <a:gd name="connsiteX5" fmla="*/ 5253561 w 9160577"/>
              <a:gd name="connsiteY5" fmla="*/ 1973818 h 2019721"/>
              <a:gd name="connsiteX6" fmla="*/ 7084656 w 9160577"/>
              <a:gd name="connsiteY6" fmla="*/ 2019721 h 2019721"/>
              <a:gd name="connsiteX7" fmla="*/ 8885148 w 9160577"/>
              <a:gd name="connsiteY7" fmla="*/ 1764706 h 2019721"/>
              <a:gd name="connsiteX8" fmla="*/ 9155476 w 9160577"/>
              <a:gd name="connsiteY8" fmla="*/ 1606596 h 2019721"/>
              <a:gd name="connsiteX9" fmla="*/ 9160577 w 9160577"/>
              <a:gd name="connsiteY9" fmla="*/ 0 h 2019721"/>
              <a:gd name="connsiteX10" fmla="*/ 0 w 9160577"/>
              <a:gd name="connsiteY10" fmla="*/ 2627 h 2019721"/>
              <a:gd name="connsiteX11" fmla="*/ 0 w 9160577"/>
              <a:gd name="connsiteY11" fmla="*/ 1739204 h 201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0577" h="2019721">
                <a:moveTo>
                  <a:pt x="0" y="1739204"/>
                </a:moveTo>
                <a:lnTo>
                  <a:pt x="1208829" y="1479089"/>
                </a:lnTo>
                <a:lnTo>
                  <a:pt x="2035117" y="1433186"/>
                </a:lnTo>
                <a:lnTo>
                  <a:pt x="2733892" y="1448487"/>
                </a:lnTo>
                <a:lnTo>
                  <a:pt x="4182446" y="1729004"/>
                </a:lnTo>
                <a:lnTo>
                  <a:pt x="5253561" y="1973818"/>
                </a:lnTo>
                <a:lnTo>
                  <a:pt x="7084656" y="2019721"/>
                </a:lnTo>
                <a:lnTo>
                  <a:pt x="8885148" y="1764706"/>
                </a:lnTo>
                <a:lnTo>
                  <a:pt x="9155476" y="1606596"/>
                </a:lnTo>
                <a:cubicBezTo>
                  <a:pt x="9158026" y="803298"/>
                  <a:pt x="9158026" y="803298"/>
                  <a:pt x="9160577" y="0"/>
                </a:cubicBezTo>
                <a:lnTo>
                  <a:pt x="0" y="2627"/>
                </a:lnTo>
                <a:lnTo>
                  <a:pt x="0" y="173920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5" name="Picture 7" descr="_0000_NHSBT_Ribbon_NHS_Blue_RGB_WhiteAbv_DRAFT.png">
            <a:extLst>
              <a:ext uri="{FF2B5EF4-FFF2-40B4-BE49-F238E27FC236}">
                <a16:creationId xmlns:a16="http://schemas.microsoft.com/office/drawing/2014/main" id="{97BC4CE8-5634-4EBF-8F94-FDC1D30A8D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110" t="9514" r="3648"/>
          <a:stretch>
            <a:fillRect/>
          </a:stretch>
        </p:blipFill>
        <p:spPr bwMode="auto">
          <a:xfrm>
            <a:off x="-4763" y="-7144"/>
            <a:ext cx="9159876" cy="1995488"/>
          </a:xfrm>
          <a:prstGeom prst="rect">
            <a:avLst/>
          </a:prstGeom>
          <a:noFill/>
          <a:ln>
            <a:noFill/>
          </a:ln>
        </p:spPr>
      </p:pic>
      <p:sp>
        <p:nvSpPr>
          <p:cNvPr id="2" name="Title 1"/>
          <p:cNvSpPr>
            <a:spLocks noGrp="1"/>
          </p:cNvSpPr>
          <p:nvPr>
            <p:ph type="title"/>
          </p:nvPr>
        </p:nvSpPr>
        <p:spPr>
          <a:xfrm>
            <a:off x="447675" y="2518411"/>
            <a:ext cx="7772400" cy="1021556"/>
          </a:xfrm>
          <a:prstGeom prst="rect">
            <a:avLst/>
          </a:prstGeom>
        </p:spPr>
        <p:txBody>
          <a:bodyPr/>
          <a:lstStyle>
            <a:lvl1pPr algn="l">
              <a:defRPr sz="2700" b="0" cap="none">
                <a:solidFill>
                  <a:schemeClr val="bg1">
                    <a:lumMod val="95000"/>
                  </a:schemeClr>
                </a:solidFill>
                <a:latin typeface="+mj-lt"/>
                <a:cs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47675" y="3091186"/>
            <a:ext cx="7772400" cy="502205"/>
          </a:xfrm>
          <a:prstGeom prst="rect">
            <a:avLst/>
          </a:prstGeom>
        </p:spPr>
        <p:txBody>
          <a:bodyPr/>
          <a:lstStyle>
            <a:lvl1pPr marL="0" indent="0" algn="l">
              <a:buNone/>
              <a:defRPr sz="2400">
                <a:solidFill>
                  <a:schemeClr val="bg1">
                    <a:lumMod val="95000"/>
                  </a:schemeClr>
                </a:solidFill>
                <a:latin typeface="+mn-lt"/>
                <a:cs typeface="Calibri Light" panose="020F03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descr="A picture containing graphical user interface&#10;&#10;Description automatically generated">
            <a:extLst>
              <a:ext uri="{FF2B5EF4-FFF2-40B4-BE49-F238E27FC236}">
                <a16:creationId xmlns:a16="http://schemas.microsoft.com/office/drawing/2014/main" id="{CA312055-5F7F-47AB-B6D3-AA36D31C45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8046" y="300922"/>
            <a:ext cx="1625909" cy="454385"/>
          </a:xfrm>
          <a:prstGeom prst="rect">
            <a:avLst/>
          </a:prstGeom>
        </p:spPr>
      </p:pic>
      <p:pic>
        <p:nvPicPr>
          <p:cNvPr id="10" name="Picture 12" descr="CEQ">
            <a:extLst>
              <a:ext uri="{FF2B5EF4-FFF2-40B4-BE49-F238E27FC236}">
                <a16:creationId xmlns:a16="http://schemas.microsoft.com/office/drawing/2014/main" id="{4ABB0D18-7561-4F2B-95BE-457B2745B434}"/>
              </a:ext>
            </a:extLst>
          </p:cNvPr>
          <p:cNvPicPr>
            <a:picLocks noChangeAspect="1" noChangeArrowheads="1"/>
          </p:cNvPicPr>
          <p:nvPr userDrawn="1"/>
        </p:nvPicPr>
        <p:blipFill>
          <a:blip r:embed="rId5">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37770"/>
          <a:stretch>
            <a:fillRect/>
          </a:stretch>
        </p:blipFill>
        <p:spPr bwMode="auto">
          <a:xfrm>
            <a:off x="6579224" y="4700068"/>
            <a:ext cx="23233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527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D477-705B-27F2-A8E2-5888C157A01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AE035F-F311-7D62-09A7-815ED32E20A4}"/>
              </a:ext>
            </a:extLst>
          </p:cNvPr>
          <p:cNvSpPr>
            <a:spLocks noGrp="1"/>
          </p:cNvSpPr>
          <p:nvPr>
            <p:ph type="dt" sz="half" idx="10"/>
          </p:nvPr>
        </p:nvSpPr>
        <p:spPr/>
        <p:txBody>
          <a:bodyPr/>
          <a:lstStyle/>
          <a:p>
            <a:fld id="{DE84EBA2-9B73-44F7-8388-6BA74DF5F40F}" type="datetimeFigureOut">
              <a:rPr lang="en-GB" smtClean="0"/>
              <a:pPr/>
              <a:t>12/05/2026</a:t>
            </a:fld>
            <a:endParaRPr lang="en-GB"/>
          </a:p>
        </p:txBody>
      </p:sp>
      <p:sp>
        <p:nvSpPr>
          <p:cNvPr id="4" name="Footer Placeholder 3">
            <a:extLst>
              <a:ext uri="{FF2B5EF4-FFF2-40B4-BE49-F238E27FC236}">
                <a16:creationId xmlns:a16="http://schemas.microsoft.com/office/drawing/2014/main" id="{C875CEB3-6BDC-C254-9DFB-D86D70008A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A1323E-384F-BFC5-9755-F8DB73D2A8E4}"/>
              </a:ext>
            </a:extLst>
          </p:cNvPr>
          <p:cNvSpPr>
            <a:spLocks noGrp="1"/>
          </p:cNvSpPr>
          <p:nvPr>
            <p:ph type="sldNum" sz="quarter" idx="12"/>
          </p:nvPr>
        </p:nvSpPr>
        <p:spPr/>
        <p:txBody>
          <a:bodyPr/>
          <a:lstStyle/>
          <a:p>
            <a:fld id="{CB9B8F0E-2A85-4324-9C99-4770A91C30B3}" type="slidenum">
              <a:rPr lang="en-GB" smtClean="0"/>
              <a:pPr/>
              <a:t>‹#›</a:t>
            </a:fld>
            <a:endParaRPr lang="en-GB"/>
          </a:p>
        </p:txBody>
      </p:sp>
    </p:spTree>
    <p:extLst>
      <p:ext uri="{BB962C8B-B14F-4D97-AF65-F5344CB8AC3E}">
        <p14:creationId xmlns:p14="http://schemas.microsoft.com/office/powerpoint/2010/main" val="3157130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3A3345D8-ABB0-4D41-BF58-B681A2C3BA18}"/>
              </a:ext>
            </a:extLst>
          </p:cNvPr>
          <p:cNvSpPr>
            <a:spLocks noGrp="1"/>
          </p:cNvSpPr>
          <p:nvPr>
            <p:ph type="body" sz="quarter" idx="10" hasCustomPrompt="1"/>
          </p:nvPr>
        </p:nvSpPr>
        <p:spPr>
          <a:xfrm>
            <a:off x="582217" y="1402310"/>
            <a:ext cx="7087790" cy="1271304"/>
          </a:xfrm>
        </p:spPr>
        <p:txBody>
          <a:bodyPr anchor="b">
            <a:normAutofit/>
          </a:bodyPr>
          <a:lstStyle>
            <a:lvl1pPr marL="0" indent="0">
              <a:lnSpc>
                <a:spcPct val="100000"/>
              </a:lnSpc>
              <a:spcBef>
                <a:spcPts val="0"/>
              </a:spcBef>
              <a:buNone/>
              <a:defRPr sz="2400" b="1">
                <a:solidFill>
                  <a:schemeClr val="tx1"/>
                </a:solidFill>
              </a:defRPr>
            </a:lvl1pPr>
            <a:lvl3pPr marL="685800" indent="0">
              <a:buNone/>
              <a:defRPr/>
            </a:lvl3pPr>
            <a:lvl5pPr marL="1371600" indent="0">
              <a:buNone/>
              <a:defRPr/>
            </a:lvl5pPr>
          </a:lstStyle>
          <a:p>
            <a:pPr lvl="0"/>
            <a:r>
              <a:rPr lang="en-GB" dirty="0"/>
              <a:t>Presentation title</a:t>
            </a:r>
          </a:p>
        </p:txBody>
      </p:sp>
      <p:sp>
        <p:nvSpPr>
          <p:cNvPr id="40" name="Text Placeholder 39">
            <a:extLst>
              <a:ext uri="{FF2B5EF4-FFF2-40B4-BE49-F238E27FC236}">
                <a16:creationId xmlns:a16="http://schemas.microsoft.com/office/drawing/2014/main" id="{B6ADB678-C058-42F9-A48C-20E5223D63E5}"/>
              </a:ext>
            </a:extLst>
          </p:cNvPr>
          <p:cNvSpPr>
            <a:spLocks noGrp="1"/>
          </p:cNvSpPr>
          <p:nvPr>
            <p:ph type="body" sz="quarter" idx="11" hasCustomPrompt="1"/>
          </p:nvPr>
        </p:nvSpPr>
        <p:spPr>
          <a:xfrm>
            <a:off x="582216" y="2829218"/>
            <a:ext cx="6893004" cy="712376"/>
          </a:xfrm>
        </p:spPr>
        <p:txBody>
          <a:bodyPr anchor="b">
            <a:normAutofit/>
          </a:bodyPr>
          <a:lstStyle>
            <a:lvl1pPr marL="0" indent="0">
              <a:lnSpc>
                <a:spcPct val="100000"/>
              </a:lnSpc>
              <a:spcBef>
                <a:spcPts val="0"/>
              </a:spcBef>
              <a:buNone/>
              <a:defRPr sz="1500" b="1">
                <a:solidFill>
                  <a:srgbClr val="7F7F7F"/>
                </a:solidFill>
              </a:defRPr>
            </a:lvl1pPr>
          </a:lstStyle>
          <a:p>
            <a:pPr lvl="0"/>
            <a:r>
              <a:rPr lang="en-GB" dirty="0"/>
              <a:t>Presenter name</a:t>
            </a:r>
          </a:p>
        </p:txBody>
      </p:sp>
      <p:sp>
        <p:nvSpPr>
          <p:cNvPr id="44" name="Text Placeholder 43">
            <a:extLst>
              <a:ext uri="{FF2B5EF4-FFF2-40B4-BE49-F238E27FC236}">
                <a16:creationId xmlns:a16="http://schemas.microsoft.com/office/drawing/2014/main" id="{2EA0CF8B-9966-4666-BBEB-2DE77635184C}"/>
              </a:ext>
            </a:extLst>
          </p:cNvPr>
          <p:cNvSpPr>
            <a:spLocks noGrp="1"/>
          </p:cNvSpPr>
          <p:nvPr>
            <p:ph type="body" sz="quarter" idx="13" hasCustomPrompt="1"/>
          </p:nvPr>
        </p:nvSpPr>
        <p:spPr>
          <a:xfrm>
            <a:off x="582216" y="4637496"/>
            <a:ext cx="6127194" cy="397669"/>
          </a:xfrm>
        </p:spPr>
        <p:txBody>
          <a:bodyPr anchor="b">
            <a:noAutofit/>
          </a:bodyPr>
          <a:lstStyle>
            <a:lvl1pPr marL="0" indent="0">
              <a:lnSpc>
                <a:spcPct val="100000"/>
              </a:lnSpc>
              <a:spcBef>
                <a:spcPts val="0"/>
              </a:spcBef>
              <a:buNone/>
              <a:defRPr sz="900"/>
            </a:lvl1pPr>
          </a:lstStyle>
          <a:p>
            <a:pPr lvl="0"/>
            <a:r>
              <a:rPr lang="en-GB" dirty="0"/>
              <a:t>Footnotes</a:t>
            </a:r>
            <a:br>
              <a:rPr lang="en-GB" dirty="0"/>
            </a:br>
            <a:r>
              <a:rPr lang="en-GB" dirty="0"/>
              <a:t>Veeva code/date of prep</a:t>
            </a:r>
          </a:p>
        </p:txBody>
      </p:sp>
    </p:spTree>
    <p:extLst>
      <p:ext uri="{BB962C8B-B14F-4D97-AF65-F5344CB8AC3E}">
        <p14:creationId xmlns:p14="http://schemas.microsoft.com/office/powerpoint/2010/main" val="429044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able">
  <p:cSld name="CUSTOM_3">
    <p:spTree>
      <p:nvGrpSpPr>
        <p:cNvPr id="1" name="Shape 174"/>
        <p:cNvGrpSpPr/>
        <p:nvPr/>
      </p:nvGrpSpPr>
      <p:grpSpPr>
        <a:xfrm>
          <a:off x="0" y="0"/>
          <a:ext cx="0" cy="0"/>
          <a:chOff x="0" y="0"/>
          <a:chExt cx="0" cy="0"/>
        </a:xfrm>
      </p:grpSpPr>
      <p:sp>
        <p:nvSpPr>
          <p:cNvPr id="175" name="Google Shape;175;p13"/>
          <p:cNvSpPr txBox="1">
            <a:spLocks noGrp="1"/>
          </p:cNvSpPr>
          <p:nvPr>
            <p:ph type="title" hasCustomPrompt="1"/>
          </p:nvPr>
        </p:nvSpPr>
        <p:spPr>
          <a:xfrm>
            <a:off x="1387775" y="1352775"/>
            <a:ext cx="804900" cy="56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latin typeface="Lexend Deca" panose="020B0604020202020204"/>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dirty="0"/>
              <a:t>xx%</a:t>
            </a:r>
          </a:p>
        </p:txBody>
      </p:sp>
      <p:sp>
        <p:nvSpPr>
          <p:cNvPr id="176" name="Google Shape;176;p13"/>
          <p:cNvSpPr txBox="1">
            <a:spLocks noGrp="1"/>
          </p:cNvSpPr>
          <p:nvPr>
            <p:ph type="title" idx="2"/>
          </p:nvPr>
        </p:nvSpPr>
        <p:spPr>
          <a:xfrm>
            <a:off x="2266625" y="1535575"/>
            <a:ext cx="2239800" cy="5037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1400"/>
              <a:buFont typeface="Be Vietnam Medium"/>
              <a:buNone/>
              <a:defRPr sz="1600" b="0">
                <a:latin typeface="Abel"/>
                <a:ea typeface="Abel"/>
                <a:cs typeface="Abel"/>
                <a:sym typeface="Abel"/>
              </a:defRPr>
            </a:lvl1pPr>
            <a:lvl2pPr lvl="1"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2pPr>
            <a:lvl3pPr lvl="2"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3pPr>
            <a:lvl4pPr lvl="3"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4pPr>
            <a:lvl5pPr lvl="4"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5pPr>
            <a:lvl6pPr lvl="5"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6pPr>
            <a:lvl7pPr lvl="6"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7pPr>
            <a:lvl8pPr lvl="7"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8pPr>
            <a:lvl9pPr lvl="8"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9pPr>
          </a:lstStyle>
          <a:p>
            <a:r>
              <a:rPr lang="en-US"/>
              <a:t>Click to edit Master title style</a:t>
            </a:r>
            <a:endParaRPr/>
          </a:p>
        </p:txBody>
      </p:sp>
      <p:sp>
        <p:nvSpPr>
          <p:cNvPr id="177" name="Google Shape;177;p13"/>
          <p:cNvSpPr txBox="1">
            <a:spLocks noGrp="1"/>
          </p:cNvSpPr>
          <p:nvPr>
            <p:ph type="title" idx="3"/>
          </p:nvPr>
        </p:nvSpPr>
        <p:spPr>
          <a:xfrm>
            <a:off x="2266625" y="1251465"/>
            <a:ext cx="2046000" cy="2733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accent6"/>
              </a:buClr>
              <a:buSzPts val="1800"/>
              <a:buNone/>
              <a:defRPr sz="2000" b="1">
                <a:latin typeface="Abel"/>
                <a:ea typeface="Abel"/>
                <a:cs typeface="Abel"/>
                <a:sym typeface="Abe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sz="1800" b="1">
                <a:solidFill>
                  <a:schemeClr val="accent6"/>
                </a:solidFill>
              </a:defRPr>
            </a:lvl4pPr>
            <a:lvl5pPr lvl="4" rtl="0">
              <a:spcBef>
                <a:spcPts val="0"/>
              </a:spcBef>
              <a:spcAft>
                <a:spcPts val="0"/>
              </a:spcAft>
              <a:buClr>
                <a:schemeClr val="accent6"/>
              </a:buClr>
              <a:buSzPts val="1800"/>
              <a:buNone/>
              <a:defRPr sz="1800" b="1">
                <a:solidFill>
                  <a:schemeClr val="accent6"/>
                </a:solidFill>
              </a:defRPr>
            </a:lvl5pPr>
            <a:lvl6pPr lvl="5" rtl="0">
              <a:spcBef>
                <a:spcPts val="0"/>
              </a:spcBef>
              <a:spcAft>
                <a:spcPts val="0"/>
              </a:spcAft>
              <a:buClr>
                <a:schemeClr val="accent6"/>
              </a:buClr>
              <a:buSzPts val="1800"/>
              <a:buNone/>
              <a:defRPr sz="1800" b="1">
                <a:solidFill>
                  <a:schemeClr val="accent6"/>
                </a:solidFill>
              </a:defRPr>
            </a:lvl6pPr>
            <a:lvl7pPr lvl="6" rtl="0">
              <a:spcBef>
                <a:spcPts val="0"/>
              </a:spcBef>
              <a:spcAft>
                <a:spcPts val="0"/>
              </a:spcAft>
              <a:buClr>
                <a:schemeClr val="accent6"/>
              </a:buClr>
              <a:buSzPts val="1800"/>
              <a:buNone/>
              <a:defRPr sz="1800" b="1">
                <a:solidFill>
                  <a:schemeClr val="accent6"/>
                </a:solidFill>
              </a:defRPr>
            </a:lvl7pPr>
            <a:lvl8pPr lvl="7" rtl="0">
              <a:spcBef>
                <a:spcPts val="0"/>
              </a:spcBef>
              <a:spcAft>
                <a:spcPts val="0"/>
              </a:spcAft>
              <a:buClr>
                <a:schemeClr val="accent6"/>
              </a:buClr>
              <a:buSzPts val="1800"/>
              <a:buNone/>
              <a:defRPr sz="1800" b="1">
                <a:solidFill>
                  <a:schemeClr val="accent6"/>
                </a:solidFill>
              </a:defRPr>
            </a:lvl8pPr>
            <a:lvl9pPr lvl="8" rtl="0">
              <a:spcBef>
                <a:spcPts val="0"/>
              </a:spcBef>
              <a:spcAft>
                <a:spcPts val="0"/>
              </a:spcAft>
              <a:buClr>
                <a:schemeClr val="accent6"/>
              </a:buClr>
              <a:buSzPts val="1800"/>
              <a:buNone/>
              <a:defRPr sz="1800" b="1">
                <a:solidFill>
                  <a:schemeClr val="accent6"/>
                </a:solidFill>
              </a:defRPr>
            </a:lvl9pPr>
          </a:lstStyle>
          <a:p>
            <a:r>
              <a:rPr lang="en-US"/>
              <a:t>Click to edit Master title style</a:t>
            </a:r>
            <a:endParaRPr/>
          </a:p>
        </p:txBody>
      </p:sp>
      <p:sp>
        <p:nvSpPr>
          <p:cNvPr id="178" name="Google Shape;178;p13"/>
          <p:cNvSpPr txBox="1">
            <a:spLocks noGrp="1"/>
          </p:cNvSpPr>
          <p:nvPr>
            <p:ph type="title" idx="4" hasCustomPrompt="1"/>
          </p:nvPr>
        </p:nvSpPr>
        <p:spPr>
          <a:xfrm>
            <a:off x="1387775" y="2575750"/>
            <a:ext cx="804900" cy="56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latin typeface="Lexend Deca" panose="020B0604020202020204"/>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dirty="0"/>
              <a:t>xx%</a:t>
            </a:r>
          </a:p>
        </p:txBody>
      </p:sp>
      <p:sp>
        <p:nvSpPr>
          <p:cNvPr id="179" name="Google Shape;179;p13"/>
          <p:cNvSpPr txBox="1">
            <a:spLocks noGrp="1"/>
          </p:cNvSpPr>
          <p:nvPr>
            <p:ph type="title" idx="5"/>
          </p:nvPr>
        </p:nvSpPr>
        <p:spPr>
          <a:xfrm>
            <a:off x="2266625" y="2749725"/>
            <a:ext cx="2239800" cy="5037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1400"/>
              <a:buFont typeface="Be Vietnam Medium"/>
              <a:buNone/>
              <a:defRPr sz="1600" b="0">
                <a:latin typeface="Abel"/>
                <a:ea typeface="Abel"/>
                <a:cs typeface="Abel"/>
                <a:sym typeface="Abel"/>
              </a:defRPr>
            </a:lvl1pPr>
            <a:lvl2pPr lvl="1"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2pPr>
            <a:lvl3pPr lvl="2"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3pPr>
            <a:lvl4pPr lvl="3"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4pPr>
            <a:lvl5pPr lvl="4"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5pPr>
            <a:lvl6pPr lvl="5"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6pPr>
            <a:lvl7pPr lvl="6"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7pPr>
            <a:lvl8pPr lvl="7"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8pPr>
            <a:lvl9pPr lvl="8"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9pPr>
          </a:lstStyle>
          <a:p>
            <a:r>
              <a:rPr lang="en-US"/>
              <a:t>Click to edit Master title style</a:t>
            </a:r>
            <a:endParaRPr/>
          </a:p>
        </p:txBody>
      </p:sp>
      <p:sp>
        <p:nvSpPr>
          <p:cNvPr id="180" name="Google Shape;180;p13"/>
          <p:cNvSpPr txBox="1">
            <a:spLocks noGrp="1"/>
          </p:cNvSpPr>
          <p:nvPr>
            <p:ph type="title" idx="6"/>
          </p:nvPr>
        </p:nvSpPr>
        <p:spPr>
          <a:xfrm>
            <a:off x="2266625" y="2465640"/>
            <a:ext cx="2046000" cy="2733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accent6"/>
              </a:buClr>
              <a:buSzPts val="1800"/>
              <a:buNone/>
              <a:defRPr sz="2000" b="1">
                <a:latin typeface="Abel"/>
                <a:ea typeface="Abel"/>
                <a:cs typeface="Abel"/>
                <a:sym typeface="Abe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sz="1800" b="1">
                <a:solidFill>
                  <a:schemeClr val="accent6"/>
                </a:solidFill>
              </a:defRPr>
            </a:lvl4pPr>
            <a:lvl5pPr lvl="4" rtl="0">
              <a:spcBef>
                <a:spcPts val="0"/>
              </a:spcBef>
              <a:spcAft>
                <a:spcPts val="0"/>
              </a:spcAft>
              <a:buClr>
                <a:schemeClr val="accent6"/>
              </a:buClr>
              <a:buSzPts val="1800"/>
              <a:buNone/>
              <a:defRPr sz="1800" b="1">
                <a:solidFill>
                  <a:schemeClr val="accent6"/>
                </a:solidFill>
              </a:defRPr>
            </a:lvl5pPr>
            <a:lvl6pPr lvl="5" rtl="0">
              <a:spcBef>
                <a:spcPts val="0"/>
              </a:spcBef>
              <a:spcAft>
                <a:spcPts val="0"/>
              </a:spcAft>
              <a:buClr>
                <a:schemeClr val="accent6"/>
              </a:buClr>
              <a:buSzPts val="1800"/>
              <a:buNone/>
              <a:defRPr sz="1800" b="1">
                <a:solidFill>
                  <a:schemeClr val="accent6"/>
                </a:solidFill>
              </a:defRPr>
            </a:lvl6pPr>
            <a:lvl7pPr lvl="6" rtl="0">
              <a:spcBef>
                <a:spcPts val="0"/>
              </a:spcBef>
              <a:spcAft>
                <a:spcPts val="0"/>
              </a:spcAft>
              <a:buClr>
                <a:schemeClr val="accent6"/>
              </a:buClr>
              <a:buSzPts val="1800"/>
              <a:buNone/>
              <a:defRPr sz="1800" b="1">
                <a:solidFill>
                  <a:schemeClr val="accent6"/>
                </a:solidFill>
              </a:defRPr>
            </a:lvl7pPr>
            <a:lvl8pPr lvl="7" rtl="0">
              <a:spcBef>
                <a:spcPts val="0"/>
              </a:spcBef>
              <a:spcAft>
                <a:spcPts val="0"/>
              </a:spcAft>
              <a:buClr>
                <a:schemeClr val="accent6"/>
              </a:buClr>
              <a:buSzPts val="1800"/>
              <a:buNone/>
              <a:defRPr sz="1800" b="1">
                <a:solidFill>
                  <a:schemeClr val="accent6"/>
                </a:solidFill>
              </a:defRPr>
            </a:lvl8pPr>
            <a:lvl9pPr lvl="8" rtl="0">
              <a:spcBef>
                <a:spcPts val="0"/>
              </a:spcBef>
              <a:spcAft>
                <a:spcPts val="0"/>
              </a:spcAft>
              <a:buClr>
                <a:schemeClr val="accent6"/>
              </a:buClr>
              <a:buSzPts val="1800"/>
              <a:buNone/>
              <a:defRPr sz="1800" b="1">
                <a:solidFill>
                  <a:schemeClr val="accent6"/>
                </a:solidFill>
              </a:defRPr>
            </a:lvl9pPr>
          </a:lstStyle>
          <a:p>
            <a:r>
              <a:rPr lang="en-US"/>
              <a:t>Click to edit Master title style</a:t>
            </a:r>
            <a:endParaRPr/>
          </a:p>
        </p:txBody>
      </p:sp>
      <p:sp>
        <p:nvSpPr>
          <p:cNvPr id="181" name="Google Shape;181;p13"/>
          <p:cNvSpPr txBox="1">
            <a:spLocks noGrp="1"/>
          </p:cNvSpPr>
          <p:nvPr>
            <p:ph type="title" idx="7" hasCustomPrompt="1"/>
          </p:nvPr>
        </p:nvSpPr>
        <p:spPr>
          <a:xfrm>
            <a:off x="1387775" y="3798725"/>
            <a:ext cx="804900" cy="56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latin typeface="Lexend Deca" panose="020B0604020202020204"/>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dirty="0"/>
              <a:t>xx%</a:t>
            </a:r>
          </a:p>
        </p:txBody>
      </p:sp>
      <p:sp>
        <p:nvSpPr>
          <p:cNvPr id="182" name="Google Shape;182;p13"/>
          <p:cNvSpPr txBox="1">
            <a:spLocks noGrp="1"/>
          </p:cNvSpPr>
          <p:nvPr>
            <p:ph type="title" idx="8"/>
          </p:nvPr>
        </p:nvSpPr>
        <p:spPr>
          <a:xfrm>
            <a:off x="2266625" y="3963900"/>
            <a:ext cx="2239800" cy="5037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1400"/>
              <a:buFont typeface="Be Vietnam Medium"/>
              <a:buNone/>
              <a:defRPr sz="1600" b="0">
                <a:latin typeface="Abel"/>
                <a:ea typeface="Abel"/>
                <a:cs typeface="Abel"/>
                <a:sym typeface="Abel"/>
              </a:defRPr>
            </a:lvl1pPr>
            <a:lvl2pPr lvl="1"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2pPr>
            <a:lvl3pPr lvl="2"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3pPr>
            <a:lvl4pPr lvl="3"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4pPr>
            <a:lvl5pPr lvl="4"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5pPr>
            <a:lvl6pPr lvl="5"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6pPr>
            <a:lvl7pPr lvl="6"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7pPr>
            <a:lvl8pPr lvl="7"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8pPr>
            <a:lvl9pPr lvl="8"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9pPr>
          </a:lstStyle>
          <a:p>
            <a:r>
              <a:rPr lang="en-US"/>
              <a:t>Click to edit Master title style</a:t>
            </a:r>
            <a:endParaRPr/>
          </a:p>
        </p:txBody>
      </p:sp>
      <p:sp>
        <p:nvSpPr>
          <p:cNvPr id="183" name="Google Shape;183;p13"/>
          <p:cNvSpPr txBox="1">
            <a:spLocks noGrp="1"/>
          </p:cNvSpPr>
          <p:nvPr>
            <p:ph type="title" idx="9"/>
          </p:nvPr>
        </p:nvSpPr>
        <p:spPr>
          <a:xfrm>
            <a:off x="2266625" y="3679815"/>
            <a:ext cx="2046000" cy="2733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accent6"/>
              </a:buClr>
              <a:buSzPts val="1800"/>
              <a:buNone/>
              <a:defRPr sz="2000" b="1">
                <a:latin typeface="Abel"/>
                <a:ea typeface="Abel"/>
                <a:cs typeface="Abel"/>
                <a:sym typeface="Abe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sz="1800" b="1">
                <a:solidFill>
                  <a:schemeClr val="accent6"/>
                </a:solidFill>
              </a:defRPr>
            </a:lvl4pPr>
            <a:lvl5pPr lvl="4" rtl="0">
              <a:spcBef>
                <a:spcPts val="0"/>
              </a:spcBef>
              <a:spcAft>
                <a:spcPts val="0"/>
              </a:spcAft>
              <a:buClr>
                <a:schemeClr val="accent6"/>
              </a:buClr>
              <a:buSzPts val="1800"/>
              <a:buNone/>
              <a:defRPr sz="1800" b="1">
                <a:solidFill>
                  <a:schemeClr val="accent6"/>
                </a:solidFill>
              </a:defRPr>
            </a:lvl5pPr>
            <a:lvl6pPr lvl="5" rtl="0">
              <a:spcBef>
                <a:spcPts val="0"/>
              </a:spcBef>
              <a:spcAft>
                <a:spcPts val="0"/>
              </a:spcAft>
              <a:buClr>
                <a:schemeClr val="accent6"/>
              </a:buClr>
              <a:buSzPts val="1800"/>
              <a:buNone/>
              <a:defRPr sz="1800" b="1">
                <a:solidFill>
                  <a:schemeClr val="accent6"/>
                </a:solidFill>
              </a:defRPr>
            </a:lvl6pPr>
            <a:lvl7pPr lvl="6" rtl="0">
              <a:spcBef>
                <a:spcPts val="0"/>
              </a:spcBef>
              <a:spcAft>
                <a:spcPts val="0"/>
              </a:spcAft>
              <a:buClr>
                <a:schemeClr val="accent6"/>
              </a:buClr>
              <a:buSzPts val="1800"/>
              <a:buNone/>
              <a:defRPr sz="1800" b="1">
                <a:solidFill>
                  <a:schemeClr val="accent6"/>
                </a:solidFill>
              </a:defRPr>
            </a:lvl7pPr>
            <a:lvl8pPr lvl="7" rtl="0">
              <a:spcBef>
                <a:spcPts val="0"/>
              </a:spcBef>
              <a:spcAft>
                <a:spcPts val="0"/>
              </a:spcAft>
              <a:buClr>
                <a:schemeClr val="accent6"/>
              </a:buClr>
              <a:buSzPts val="1800"/>
              <a:buNone/>
              <a:defRPr sz="1800" b="1">
                <a:solidFill>
                  <a:schemeClr val="accent6"/>
                </a:solidFill>
              </a:defRPr>
            </a:lvl8pPr>
            <a:lvl9pPr lvl="8" rtl="0">
              <a:spcBef>
                <a:spcPts val="0"/>
              </a:spcBef>
              <a:spcAft>
                <a:spcPts val="0"/>
              </a:spcAft>
              <a:buClr>
                <a:schemeClr val="accent6"/>
              </a:buClr>
              <a:buSzPts val="1800"/>
              <a:buNone/>
              <a:defRPr sz="1800" b="1">
                <a:solidFill>
                  <a:schemeClr val="accent6"/>
                </a:solidFill>
              </a:defRPr>
            </a:lvl9pPr>
          </a:lstStyle>
          <a:p>
            <a:r>
              <a:rPr lang="en-US"/>
              <a:t>Click to edit Master title style</a:t>
            </a:r>
            <a:endParaRPr/>
          </a:p>
        </p:txBody>
      </p:sp>
      <p:sp>
        <p:nvSpPr>
          <p:cNvPr id="184" name="Google Shape;184;p13"/>
          <p:cNvSpPr txBox="1">
            <a:spLocks noGrp="1"/>
          </p:cNvSpPr>
          <p:nvPr>
            <p:ph type="title" idx="13" hasCustomPrompt="1"/>
          </p:nvPr>
        </p:nvSpPr>
        <p:spPr>
          <a:xfrm>
            <a:off x="4642050" y="2082638"/>
            <a:ext cx="804900" cy="56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latin typeface="Lexend Deca" panose="020B0604020202020204"/>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dirty="0"/>
              <a:t>xx%</a:t>
            </a:r>
          </a:p>
        </p:txBody>
      </p:sp>
      <p:sp>
        <p:nvSpPr>
          <p:cNvPr id="185" name="Google Shape;185;p13"/>
          <p:cNvSpPr txBox="1">
            <a:spLocks noGrp="1"/>
          </p:cNvSpPr>
          <p:nvPr>
            <p:ph type="title" idx="14"/>
          </p:nvPr>
        </p:nvSpPr>
        <p:spPr>
          <a:xfrm>
            <a:off x="5516425" y="2256600"/>
            <a:ext cx="2239800" cy="5037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1400"/>
              <a:buFont typeface="Be Vietnam Medium"/>
              <a:buNone/>
              <a:defRPr sz="1600" b="0">
                <a:latin typeface="Abel"/>
                <a:ea typeface="Abel"/>
                <a:cs typeface="Abel"/>
                <a:sym typeface="Abel"/>
              </a:defRPr>
            </a:lvl1pPr>
            <a:lvl2pPr lvl="1"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2pPr>
            <a:lvl3pPr lvl="2"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3pPr>
            <a:lvl4pPr lvl="3"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4pPr>
            <a:lvl5pPr lvl="4"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5pPr>
            <a:lvl6pPr lvl="5"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6pPr>
            <a:lvl7pPr lvl="6"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7pPr>
            <a:lvl8pPr lvl="7"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8pPr>
            <a:lvl9pPr lvl="8"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9pPr>
          </a:lstStyle>
          <a:p>
            <a:r>
              <a:rPr lang="en-US"/>
              <a:t>Click to edit Master title style</a:t>
            </a:r>
            <a:endParaRPr/>
          </a:p>
        </p:txBody>
      </p:sp>
      <p:sp>
        <p:nvSpPr>
          <p:cNvPr id="186" name="Google Shape;186;p13"/>
          <p:cNvSpPr txBox="1">
            <a:spLocks noGrp="1"/>
          </p:cNvSpPr>
          <p:nvPr>
            <p:ph type="title" idx="15"/>
          </p:nvPr>
        </p:nvSpPr>
        <p:spPr>
          <a:xfrm>
            <a:off x="5516425" y="1972527"/>
            <a:ext cx="2046000" cy="2733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accent6"/>
              </a:buClr>
              <a:buSzPts val="1800"/>
              <a:buNone/>
              <a:defRPr sz="2000" b="1">
                <a:latin typeface="Abel"/>
                <a:ea typeface="Abel"/>
                <a:cs typeface="Abel"/>
                <a:sym typeface="Abe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sz="1800" b="1">
                <a:solidFill>
                  <a:schemeClr val="accent6"/>
                </a:solidFill>
              </a:defRPr>
            </a:lvl4pPr>
            <a:lvl5pPr lvl="4" rtl="0">
              <a:spcBef>
                <a:spcPts val="0"/>
              </a:spcBef>
              <a:spcAft>
                <a:spcPts val="0"/>
              </a:spcAft>
              <a:buClr>
                <a:schemeClr val="accent6"/>
              </a:buClr>
              <a:buSzPts val="1800"/>
              <a:buNone/>
              <a:defRPr sz="1800" b="1">
                <a:solidFill>
                  <a:schemeClr val="accent6"/>
                </a:solidFill>
              </a:defRPr>
            </a:lvl5pPr>
            <a:lvl6pPr lvl="5" rtl="0">
              <a:spcBef>
                <a:spcPts val="0"/>
              </a:spcBef>
              <a:spcAft>
                <a:spcPts val="0"/>
              </a:spcAft>
              <a:buClr>
                <a:schemeClr val="accent6"/>
              </a:buClr>
              <a:buSzPts val="1800"/>
              <a:buNone/>
              <a:defRPr sz="1800" b="1">
                <a:solidFill>
                  <a:schemeClr val="accent6"/>
                </a:solidFill>
              </a:defRPr>
            </a:lvl6pPr>
            <a:lvl7pPr lvl="6" rtl="0">
              <a:spcBef>
                <a:spcPts val="0"/>
              </a:spcBef>
              <a:spcAft>
                <a:spcPts val="0"/>
              </a:spcAft>
              <a:buClr>
                <a:schemeClr val="accent6"/>
              </a:buClr>
              <a:buSzPts val="1800"/>
              <a:buNone/>
              <a:defRPr sz="1800" b="1">
                <a:solidFill>
                  <a:schemeClr val="accent6"/>
                </a:solidFill>
              </a:defRPr>
            </a:lvl7pPr>
            <a:lvl8pPr lvl="7" rtl="0">
              <a:spcBef>
                <a:spcPts val="0"/>
              </a:spcBef>
              <a:spcAft>
                <a:spcPts val="0"/>
              </a:spcAft>
              <a:buClr>
                <a:schemeClr val="accent6"/>
              </a:buClr>
              <a:buSzPts val="1800"/>
              <a:buNone/>
              <a:defRPr sz="1800" b="1">
                <a:solidFill>
                  <a:schemeClr val="accent6"/>
                </a:solidFill>
              </a:defRPr>
            </a:lvl8pPr>
            <a:lvl9pPr lvl="8" rtl="0">
              <a:spcBef>
                <a:spcPts val="0"/>
              </a:spcBef>
              <a:spcAft>
                <a:spcPts val="0"/>
              </a:spcAft>
              <a:buClr>
                <a:schemeClr val="accent6"/>
              </a:buClr>
              <a:buSzPts val="1800"/>
              <a:buNone/>
              <a:defRPr sz="1800" b="1">
                <a:solidFill>
                  <a:schemeClr val="accent6"/>
                </a:solidFill>
              </a:defRPr>
            </a:lvl9pPr>
          </a:lstStyle>
          <a:p>
            <a:r>
              <a:rPr lang="en-US"/>
              <a:t>Click to edit Master title style</a:t>
            </a:r>
            <a:endParaRPr/>
          </a:p>
        </p:txBody>
      </p:sp>
      <p:sp>
        <p:nvSpPr>
          <p:cNvPr id="187" name="Google Shape;187;p13"/>
          <p:cNvSpPr txBox="1">
            <a:spLocks noGrp="1"/>
          </p:cNvSpPr>
          <p:nvPr>
            <p:ph type="title" idx="16" hasCustomPrompt="1"/>
          </p:nvPr>
        </p:nvSpPr>
        <p:spPr>
          <a:xfrm>
            <a:off x="4642050" y="3241488"/>
            <a:ext cx="804900" cy="56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latin typeface="Lexend Deca" panose="020B0604020202020204"/>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dirty="0"/>
              <a:t>xx%</a:t>
            </a:r>
          </a:p>
        </p:txBody>
      </p:sp>
      <p:sp>
        <p:nvSpPr>
          <p:cNvPr id="188" name="Google Shape;188;p13"/>
          <p:cNvSpPr txBox="1">
            <a:spLocks noGrp="1"/>
          </p:cNvSpPr>
          <p:nvPr>
            <p:ph type="title" idx="17"/>
          </p:nvPr>
        </p:nvSpPr>
        <p:spPr>
          <a:xfrm>
            <a:off x="5516425" y="3415474"/>
            <a:ext cx="2239800" cy="5037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1400"/>
              <a:buFont typeface="Be Vietnam Medium"/>
              <a:buNone/>
              <a:defRPr sz="1600" b="0">
                <a:latin typeface="Abel"/>
                <a:ea typeface="Abel"/>
                <a:cs typeface="Abel"/>
                <a:sym typeface="Abel"/>
              </a:defRPr>
            </a:lvl1pPr>
            <a:lvl2pPr lvl="1"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2pPr>
            <a:lvl3pPr lvl="2"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3pPr>
            <a:lvl4pPr lvl="3"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4pPr>
            <a:lvl5pPr lvl="4"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5pPr>
            <a:lvl6pPr lvl="5"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6pPr>
            <a:lvl7pPr lvl="6"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7pPr>
            <a:lvl8pPr lvl="7"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8pPr>
            <a:lvl9pPr lvl="8" rtl="0">
              <a:spcBef>
                <a:spcPts val="0"/>
              </a:spcBef>
              <a:spcAft>
                <a:spcPts val="0"/>
              </a:spcAft>
              <a:buClr>
                <a:schemeClr val="lt1"/>
              </a:buClr>
              <a:buSzPts val="1400"/>
              <a:buFont typeface="Be Vietnam Medium"/>
              <a:buNone/>
              <a:defRPr sz="1400">
                <a:solidFill>
                  <a:schemeClr val="lt1"/>
                </a:solidFill>
                <a:latin typeface="Be Vietnam Medium"/>
                <a:ea typeface="Be Vietnam Medium"/>
                <a:cs typeface="Be Vietnam Medium"/>
                <a:sym typeface="Be Vietnam Medium"/>
              </a:defRPr>
            </a:lvl9pPr>
          </a:lstStyle>
          <a:p>
            <a:r>
              <a:rPr lang="en-US"/>
              <a:t>Click to edit Master title style</a:t>
            </a:r>
            <a:endParaRPr/>
          </a:p>
        </p:txBody>
      </p:sp>
      <p:sp>
        <p:nvSpPr>
          <p:cNvPr id="189" name="Google Shape;189;p13"/>
          <p:cNvSpPr txBox="1">
            <a:spLocks noGrp="1"/>
          </p:cNvSpPr>
          <p:nvPr>
            <p:ph type="title" idx="18"/>
          </p:nvPr>
        </p:nvSpPr>
        <p:spPr>
          <a:xfrm>
            <a:off x="5516425" y="3131402"/>
            <a:ext cx="2046000" cy="2733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accent6"/>
              </a:buClr>
              <a:buSzPts val="1800"/>
              <a:buNone/>
              <a:defRPr sz="2000" b="1">
                <a:latin typeface="Abel"/>
                <a:ea typeface="Abel"/>
                <a:cs typeface="Abel"/>
                <a:sym typeface="Abe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sz="1800" b="1">
                <a:solidFill>
                  <a:schemeClr val="accent6"/>
                </a:solidFill>
              </a:defRPr>
            </a:lvl4pPr>
            <a:lvl5pPr lvl="4" rtl="0">
              <a:spcBef>
                <a:spcPts val="0"/>
              </a:spcBef>
              <a:spcAft>
                <a:spcPts val="0"/>
              </a:spcAft>
              <a:buClr>
                <a:schemeClr val="accent6"/>
              </a:buClr>
              <a:buSzPts val="1800"/>
              <a:buNone/>
              <a:defRPr sz="1800" b="1">
                <a:solidFill>
                  <a:schemeClr val="accent6"/>
                </a:solidFill>
              </a:defRPr>
            </a:lvl5pPr>
            <a:lvl6pPr lvl="5" rtl="0">
              <a:spcBef>
                <a:spcPts val="0"/>
              </a:spcBef>
              <a:spcAft>
                <a:spcPts val="0"/>
              </a:spcAft>
              <a:buClr>
                <a:schemeClr val="accent6"/>
              </a:buClr>
              <a:buSzPts val="1800"/>
              <a:buNone/>
              <a:defRPr sz="1800" b="1">
                <a:solidFill>
                  <a:schemeClr val="accent6"/>
                </a:solidFill>
              </a:defRPr>
            </a:lvl6pPr>
            <a:lvl7pPr lvl="6" rtl="0">
              <a:spcBef>
                <a:spcPts val="0"/>
              </a:spcBef>
              <a:spcAft>
                <a:spcPts val="0"/>
              </a:spcAft>
              <a:buClr>
                <a:schemeClr val="accent6"/>
              </a:buClr>
              <a:buSzPts val="1800"/>
              <a:buNone/>
              <a:defRPr sz="1800" b="1">
                <a:solidFill>
                  <a:schemeClr val="accent6"/>
                </a:solidFill>
              </a:defRPr>
            </a:lvl7pPr>
            <a:lvl8pPr lvl="7" rtl="0">
              <a:spcBef>
                <a:spcPts val="0"/>
              </a:spcBef>
              <a:spcAft>
                <a:spcPts val="0"/>
              </a:spcAft>
              <a:buClr>
                <a:schemeClr val="accent6"/>
              </a:buClr>
              <a:buSzPts val="1800"/>
              <a:buNone/>
              <a:defRPr sz="1800" b="1">
                <a:solidFill>
                  <a:schemeClr val="accent6"/>
                </a:solidFill>
              </a:defRPr>
            </a:lvl8pPr>
            <a:lvl9pPr lvl="8" rtl="0">
              <a:spcBef>
                <a:spcPts val="0"/>
              </a:spcBef>
              <a:spcAft>
                <a:spcPts val="0"/>
              </a:spcAft>
              <a:buClr>
                <a:schemeClr val="accent6"/>
              </a:buClr>
              <a:buSzPts val="1800"/>
              <a:buNone/>
              <a:defRPr sz="1800" b="1">
                <a:solidFill>
                  <a:schemeClr val="accent6"/>
                </a:solidFill>
              </a:defRPr>
            </a:lvl9pPr>
          </a:lstStyle>
          <a:p>
            <a:r>
              <a:rPr lang="en-US"/>
              <a:t>Click to edit Master title style</a:t>
            </a:r>
            <a:endParaRPr/>
          </a:p>
        </p:txBody>
      </p:sp>
      <p:sp>
        <p:nvSpPr>
          <p:cNvPr id="190" name="Google Shape;190;p13"/>
          <p:cNvSpPr txBox="1">
            <a:spLocks noGrp="1"/>
          </p:cNvSpPr>
          <p:nvPr>
            <p:ph type="title" idx="19"/>
          </p:nvPr>
        </p:nvSpPr>
        <p:spPr>
          <a:xfrm>
            <a:off x="773800" y="539500"/>
            <a:ext cx="75966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atin typeface="Lexend Deca" panose="020B0604020202020204"/>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dirty="0"/>
              <a:t>Click to edit Master title style</a:t>
            </a:r>
            <a:endParaRPr dirty="0"/>
          </a:p>
        </p:txBody>
      </p:sp>
      <p:grpSp>
        <p:nvGrpSpPr>
          <p:cNvPr id="191" name="Google Shape;191;p13"/>
          <p:cNvGrpSpPr/>
          <p:nvPr/>
        </p:nvGrpSpPr>
        <p:grpSpPr>
          <a:xfrm>
            <a:off x="-4" y="4443268"/>
            <a:ext cx="1095023" cy="700237"/>
            <a:chOff x="-4" y="4443268"/>
            <a:chExt cx="1095023" cy="700237"/>
          </a:xfrm>
        </p:grpSpPr>
        <p:sp>
          <p:nvSpPr>
            <p:cNvPr id="192" name="Google Shape;192;p13"/>
            <p:cNvSpPr/>
            <p:nvPr/>
          </p:nvSpPr>
          <p:spPr>
            <a:xfrm>
              <a:off x="494427" y="4731897"/>
              <a:ext cx="600592" cy="410849"/>
            </a:xfrm>
            <a:custGeom>
              <a:avLst/>
              <a:gdLst/>
              <a:ahLst/>
              <a:cxnLst/>
              <a:rect l="l" t="t" r="r" b="b"/>
              <a:pathLst>
                <a:path w="18729" h="12812" extrusionOk="0">
                  <a:moveTo>
                    <a:pt x="4929" y="179"/>
                  </a:moveTo>
                  <a:cubicBezTo>
                    <a:pt x="4727" y="1"/>
                    <a:pt x="4525" y="215"/>
                    <a:pt x="4334" y="441"/>
                  </a:cubicBezTo>
                  <a:lnTo>
                    <a:pt x="0" y="8013"/>
                  </a:lnTo>
                  <a:lnTo>
                    <a:pt x="60" y="8418"/>
                  </a:lnTo>
                  <a:lnTo>
                    <a:pt x="2572" y="12812"/>
                  </a:lnTo>
                  <a:lnTo>
                    <a:pt x="16014" y="12788"/>
                  </a:lnTo>
                  <a:lnTo>
                    <a:pt x="18348" y="8573"/>
                  </a:lnTo>
                  <a:cubicBezTo>
                    <a:pt x="18526" y="8347"/>
                    <a:pt x="18729" y="8109"/>
                    <a:pt x="18502" y="7930"/>
                  </a:cubicBezTo>
                  <a:lnTo>
                    <a:pt x="14216" y="572"/>
                  </a:lnTo>
                  <a:cubicBezTo>
                    <a:pt x="14192" y="155"/>
                    <a:pt x="13788" y="179"/>
                    <a:pt x="13549"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93" name="Google Shape;193;p13"/>
            <p:cNvSpPr/>
            <p:nvPr/>
          </p:nvSpPr>
          <p:spPr>
            <a:xfrm>
              <a:off x="-4" y="4443268"/>
              <a:ext cx="605563" cy="525779"/>
            </a:xfrm>
            <a:custGeom>
              <a:avLst/>
              <a:gdLst/>
              <a:ahLst/>
              <a:cxnLst/>
              <a:rect l="l" t="t" r="r" b="b"/>
              <a:pathLst>
                <a:path w="18884" h="16396" extrusionOk="0">
                  <a:moveTo>
                    <a:pt x="5108" y="227"/>
                  </a:moveTo>
                  <a:cubicBezTo>
                    <a:pt x="4870" y="24"/>
                    <a:pt x="4692" y="250"/>
                    <a:pt x="4513" y="489"/>
                  </a:cubicBezTo>
                  <a:lnTo>
                    <a:pt x="179" y="8061"/>
                  </a:lnTo>
                  <a:cubicBezTo>
                    <a:pt x="179" y="8061"/>
                    <a:pt x="1" y="8287"/>
                    <a:pt x="203" y="8466"/>
                  </a:cubicBezTo>
                  <a:lnTo>
                    <a:pt x="4715" y="16038"/>
                  </a:lnTo>
                  <a:cubicBezTo>
                    <a:pt x="4513" y="16241"/>
                    <a:pt x="4954" y="16217"/>
                    <a:pt x="5180" y="16395"/>
                  </a:cubicBezTo>
                  <a:lnTo>
                    <a:pt x="13776" y="16217"/>
                  </a:lnTo>
                  <a:cubicBezTo>
                    <a:pt x="14014" y="16395"/>
                    <a:pt x="14193" y="16193"/>
                    <a:pt x="14371" y="15955"/>
                  </a:cubicBezTo>
                  <a:lnTo>
                    <a:pt x="18705" y="8394"/>
                  </a:lnTo>
                  <a:cubicBezTo>
                    <a:pt x="18705" y="8394"/>
                    <a:pt x="18884" y="8156"/>
                    <a:pt x="18658" y="7978"/>
                  </a:cubicBezTo>
                  <a:lnTo>
                    <a:pt x="14169" y="405"/>
                  </a:lnTo>
                  <a:cubicBezTo>
                    <a:pt x="14348" y="179"/>
                    <a:pt x="14133" y="0"/>
                    <a:pt x="13705" y="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94" name="Google Shape;194;p13"/>
            <p:cNvSpPr/>
            <p:nvPr/>
          </p:nvSpPr>
          <p:spPr>
            <a:xfrm>
              <a:off x="83241" y="5008308"/>
              <a:ext cx="445193" cy="135197"/>
            </a:xfrm>
            <a:custGeom>
              <a:avLst/>
              <a:gdLst/>
              <a:ahLst/>
              <a:cxnLst/>
              <a:rect l="l" t="t" r="r" b="b"/>
              <a:pathLst>
                <a:path w="13883" h="4216" extrusionOk="0">
                  <a:moveTo>
                    <a:pt x="2560" y="191"/>
                  </a:moveTo>
                  <a:cubicBezTo>
                    <a:pt x="2155" y="239"/>
                    <a:pt x="2155" y="239"/>
                    <a:pt x="1941" y="465"/>
                  </a:cubicBezTo>
                  <a:lnTo>
                    <a:pt x="0" y="4215"/>
                  </a:lnTo>
                  <a:lnTo>
                    <a:pt x="13883" y="4168"/>
                  </a:lnTo>
                  <a:lnTo>
                    <a:pt x="11847" y="572"/>
                  </a:lnTo>
                  <a:lnTo>
                    <a:pt x="11156" y="1"/>
                  </a:ln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195" name="Google Shape;195;p13"/>
          <p:cNvGrpSpPr/>
          <p:nvPr/>
        </p:nvGrpSpPr>
        <p:grpSpPr>
          <a:xfrm>
            <a:off x="6984176" y="-110640"/>
            <a:ext cx="2930524" cy="1480465"/>
            <a:chOff x="6984176" y="-110640"/>
            <a:chExt cx="2930524" cy="1480465"/>
          </a:xfrm>
        </p:grpSpPr>
        <p:sp>
          <p:nvSpPr>
            <p:cNvPr id="196" name="Google Shape;196;p13"/>
            <p:cNvSpPr/>
            <p:nvPr/>
          </p:nvSpPr>
          <p:spPr>
            <a:xfrm>
              <a:off x="6984176" y="-110640"/>
              <a:ext cx="610225" cy="610225"/>
            </a:xfrm>
            <a:custGeom>
              <a:avLst/>
              <a:gdLst/>
              <a:ahLst/>
              <a:cxnLst/>
              <a:rect l="l" t="t" r="r" b="b"/>
              <a:pathLst>
                <a:path w="24409" h="24409" fill="none" extrusionOk="0">
                  <a:moveTo>
                    <a:pt x="12220" y="24408"/>
                  </a:moveTo>
                  <a:cubicBezTo>
                    <a:pt x="5472" y="24408"/>
                    <a:pt x="1" y="18937"/>
                    <a:pt x="1" y="12189"/>
                  </a:cubicBezTo>
                  <a:cubicBezTo>
                    <a:pt x="1" y="5472"/>
                    <a:pt x="5472" y="1"/>
                    <a:pt x="12220" y="1"/>
                  </a:cubicBezTo>
                  <a:cubicBezTo>
                    <a:pt x="18937" y="1"/>
                    <a:pt x="24408" y="5472"/>
                    <a:pt x="24408" y="12189"/>
                  </a:cubicBezTo>
                  <a:cubicBezTo>
                    <a:pt x="24408" y="18937"/>
                    <a:pt x="18937" y="24408"/>
                    <a:pt x="12220" y="24408"/>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97" name="Google Shape;197;p13"/>
            <p:cNvSpPr/>
            <p:nvPr/>
          </p:nvSpPr>
          <p:spPr>
            <a:xfrm>
              <a:off x="7126276" y="31460"/>
              <a:ext cx="326025" cy="326025"/>
            </a:xfrm>
            <a:custGeom>
              <a:avLst/>
              <a:gdLst/>
              <a:ahLst/>
              <a:cxnLst/>
              <a:rect l="l" t="t" r="r" b="b"/>
              <a:pathLst>
                <a:path w="13041" h="13041" fill="none" extrusionOk="0">
                  <a:moveTo>
                    <a:pt x="6536" y="13040"/>
                  </a:moveTo>
                  <a:cubicBezTo>
                    <a:pt x="2919" y="13040"/>
                    <a:pt x="1" y="10092"/>
                    <a:pt x="1" y="6505"/>
                  </a:cubicBezTo>
                  <a:cubicBezTo>
                    <a:pt x="1" y="2919"/>
                    <a:pt x="2919" y="1"/>
                    <a:pt x="6536" y="1"/>
                  </a:cubicBezTo>
                  <a:cubicBezTo>
                    <a:pt x="10122" y="1"/>
                    <a:pt x="13040" y="2919"/>
                    <a:pt x="13040" y="6505"/>
                  </a:cubicBezTo>
                  <a:cubicBezTo>
                    <a:pt x="13040" y="10092"/>
                    <a:pt x="10122" y="13040"/>
                    <a:pt x="6536" y="1304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98" name="Google Shape;198;p13"/>
            <p:cNvSpPr/>
            <p:nvPr/>
          </p:nvSpPr>
          <p:spPr>
            <a:xfrm>
              <a:off x="7221276" y="126460"/>
              <a:ext cx="136025" cy="136025"/>
            </a:xfrm>
            <a:custGeom>
              <a:avLst/>
              <a:gdLst/>
              <a:ahLst/>
              <a:cxnLst/>
              <a:rect l="l" t="t" r="r" b="b"/>
              <a:pathLst>
                <a:path w="5441" h="5441" fill="none" extrusionOk="0">
                  <a:moveTo>
                    <a:pt x="2736" y="5441"/>
                  </a:moveTo>
                  <a:cubicBezTo>
                    <a:pt x="1216" y="5441"/>
                    <a:pt x="0" y="4225"/>
                    <a:pt x="0" y="2705"/>
                  </a:cubicBezTo>
                  <a:cubicBezTo>
                    <a:pt x="0" y="1216"/>
                    <a:pt x="1216" y="0"/>
                    <a:pt x="2736" y="0"/>
                  </a:cubicBezTo>
                  <a:cubicBezTo>
                    <a:pt x="4225" y="0"/>
                    <a:pt x="5441" y="1216"/>
                    <a:pt x="5441" y="2705"/>
                  </a:cubicBezTo>
                  <a:cubicBezTo>
                    <a:pt x="5441" y="4225"/>
                    <a:pt x="4225" y="5441"/>
                    <a:pt x="2736" y="544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99" name="Google Shape;199;p13"/>
            <p:cNvSpPr/>
            <p:nvPr/>
          </p:nvSpPr>
          <p:spPr>
            <a:xfrm>
              <a:off x="8057500" y="-48150"/>
              <a:ext cx="743200" cy="857925"/>
            </a:xfrm>
            <a:custGeom>
              <a:avLst/>
              <a:gdLst/>
              <a:ahLst/>
              <a:cxnLst/>
              <a:rect l="l" t="t" r="r" b="b"/>
              <a:pathLst>
                <a:path w="29728" h="34317" fill="none" extrusionOk="0">
                  <a:moveTo>
                    <a:pt x="29727" y="25745"/>
                  </a:moveTo>
                  <a:lnTo>
                    <a:pt x="29727" y="8572"/>
                  </a:lnTo>
                  <a:lnTo>
                    <a:pt x="14864" y="0"/>
                  </a:lnTo>
                  <a:lnTo>
                    <a:pt x="0" y="8572"/>
                  </a:lnTo>
                  <a:lnTo>
                    <a:pt x="0" y="25745"/>
                  </a:lnTo>
                  <a:lnTo>
                    <a:pt x="14864" y="34317"/>
                  </a:ln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0" name="Google Shape;200;p13"/>
            <p:cNvSpPr/>
            <p:nvPr/>
          </p:nvSpPr>
          <p:spPr>
            <a:xfrm>
              <a:off x="8800675" y="-48150"/>
              <a:ext cx="742425" cy="857925"/>
            </a:xfrm>
            <a:custGeom>
              <a:avLst/>
              <a:gdLst/>
              <a:ahLst/>
              <a:cxnLst/>
              <a:rect l="l" t="t" r="r" b="b"/>
              <a:pathLst>
                <a:path w="29697" h="34317" fill="none" extrusionOk="0">
                  <a:moveTo>
                    <a:pt x="29697" y="25745"/>
                  </a:moveTo>
                  <a:lnTo>
                    <a:pt x="29697" y="8572"/>
                  </a:lnTo>
                  <a:lnTo>
                    <a:pt x="14833" y="0"/>
                  </a:lnTo>
                  <a:lnTo>
                    <a:pt x="0" y="8572"/>
                  </a:lnTo>
                  <a:lnTo>
                    <a:pt x="0" y="25745"/>
                  </a:lnTo>
                  <a:lnTo>
                    <a:pt x="14833" y="34317"/>
                  </a:ln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1" name="Google Shape;201;p13"/>
            <p:cNvSpPr/>
            <p:nvPr/>
          </p:nvSpPr>
          <p:spPr>
            <a:xfrm>
              <a:off x="7336350" y="-48150"/>
              <a:ext cx="724975" cy="214300"/>
            </a:xfrm>
            <a:custGeom>
              <a:avLst/>
              <a:gdLst/>
              <a:ahLst/>
              <a:cxnLst/>
              <a:rect l="l" t="t" r="r" b="b"/>
              <a:pathLst>
                <a:path w="28999" h="8572" fill="none" extrusionOk="0">
                  <a:moveTo>
                    <a:pt x="28998" y="8572"/>
                  </a:moveTo>
                  <a:lnTo>
                    <a:pt x="14135" y="0"/>
                  </a:lnTo>
                  <a:lnTo>
                    <a:pt x="1" y="8176"/>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2" name="Google Shape;202;p13"/>
            <p:cNvSpPr/>
            <p:nvPr/>
          </p:nvSpPr>
          <p:spPr>
            <a:xfrm>
              <a:off x="9543075" y="595475"/>
              <a:ext cx="371625" cy="215075"/>
            </a:xfrm>
            <a:custGeom>
              <a:avLst/>
              <a:gdLst/>
              <a:ahLst/>
              <a:cxnLst/>
              <a:rect l="l" t="t" r="r" b="b"/>
              <a:pathLst>
                <a:path w="14865" h="8603" fill="none" extrusionOk="0">
                  <a:moveTo>
                    <a:pt x="14864" y="8602"/>
                  </a:moveTo>
                  <a:lnTo>
                    <a:pt x="1" y="0"/>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3" name="Google Shape;203;p13"/>
            <p:cNvSpPr/>
            <p:nvPr/>
          </p:nvSpPr>
          <p:spPr>
            <a:xfrm>
              <a:off x="8429075" y="809750"/>
              <a:ext cx="25" cy="492425"/>
            </a:xfrm>
            <a:custGeom>
              <a:avLst/>
              <a:gdLst/>
              <a:ahLst/>
              <a:cxnLst/>
              <a:rect l="l" t="t" r="r" b="b"/>
              <a:pathLst>
                <a:path w="1" h="19697" fill="none" extrusionOk="0">
                  <a:moveTo>
                    <a:pt x="1" y="1"/>
                  </a:moveTo>
                  <a:lnTo>
                    <a:pt x="1" y="19697"/>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4" name="Google Shape;204;p13"/>
            <p:cNvSpPr/>
            <p:nvPr/>
          </p:nvSpPr>
          <p:spPr>
            <a:xfrm>
              <a:off x="9171500" y="809750"/>
              <a:ext cx="25" cy="560075"/>
            </a:xfrm>
            <a:custGeom>
              <a:avLst/>
              <a:gdLst/>
              <a:ahLst/>
              <a:cxnLst/>
              <a:rect l="l" t="t" r="r" b="b"/>
              <a:pathLst>
                <a:path w="1" h="22403" fill="none" extrusionOk="0">
                  <a:moveTo>
                    <a:pt x="0" y="1"/>
                  </a:moveTo>
                  <a:lnTo>
                    <a:pt x="0" y="22402"/>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5" name="Google Shape;205;p13"/>
            <p:cNvSpPr/>
            <p:nvPr/>
          </p:nvSpPr>
          <p:spPr>
            <a:xfrm>
              <a:off x="7689700" y="595475"/>
              <a:ext cx="371625" cy="215075"/>
            </a:xfrm>
            <a:custGeom>
              <a:avLst/>
              <a:gdLst/>
              <a:ahLst/>
              <a:cxnLst/>
              <a:rect l="l" t="t" r="r" b="b"/>
              <a:pathLst>
                <a:path w="14865" h="8603" fill="none" extrusionOk="0">
                  <a:moveTo>
                    <a:pt x="14864" y="0"/>
                  </a:moveTo>
                  <a:lnTo>
                    <a:pt x="1" y="8602"/>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6" name="Google Shape;206;p13"/>
            <p:cNvSpPr/>
            <p:nvPr/>
          </p:nvSpPr>
          <p:spPr>
            <a:xfrm>
              <a:off x="9543075" y="-48150"/>
              <a:ext cx="371625" cy="214300"/>
            </a:xfrm>
            <a:custGeom>
              <a:avLst/>
              <a:gdLst/>
              <a:ahLst/>
              <a:cxnLst/>
              <a:rect l="l" t="t" r="r" b="b"/>
              <a:pathLst>
                <a:path w="14865" h="8572" fill="none" extrusionOk="0">
                  <a:moveTo>
                    <a:pt x="14864" y="0"/>
                  </a:moveTo>
                  <a:lnTo>
                    <a:pt x="1" y="8572"/>
                  </a:lnTo>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7" name="Google Shape;207;p13"/>
            <p:cNvSpPr/>
            <p:nvPr/>
          </p:nvSpPr>
          <p:spPr>
            <a:xfrm>
              <a:off x="8408575" y="-68675"/>
              <a:ext cx="40300" cy="41050"/>
            </a:xfrm>
            <a:custGeom>
              <a:avLst/>
              <a:gdLst/>
              <a:ahLst/>
              <a:cxnLst/>
              <a:rect l="l" t="t" r="r" b="b"/>
              <a:pathLst>
                <a:path w="1612" h="1642" extrusionOk="0">
                  <a:moveTo>
                    <a:pt x="821" y="0"/>
                  </a:moveTo>
                  <a:cubicBezTo>
                    <a:pt x="365" y="0"/>
                    <a:pt x="0" y="365"/>
                    <a:pt x="0" y="821"/>
                  </a:cubicBezTo>
                  <a:cubicBezTo>
                    <a:pt x="0" y="1277"/>
                    <a:pt x="365" y="1642"/>
                    <a:pt x="821" y="1642"/>
                  </a:cubicBezTo>
                  <a:cubicBezTo>
                    <a:pt x="1246" y="1642"/>
                    <a:pt x="1611" y="1277"/>
                    <a:pt x="1611" y="821"/>
                  </a:cubicBezTo>
                  <a:cubicBezTo>
                    <a:pt x="1611" y="365"/>
                    <a:pt x="1246" y="0"/>
                    <a:pt x="821"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8" name="Google Shape;208;p13"/>
            <p:cNvSpPr/>
            <p:nvPr/>
          </p:nvSpPr>
          <p:spPr>
            <a:xfrm>
              <a:off x="9150975" y="789225"/>
              <a:ext cx="41075" cy="41075"/>
            </a:xfrm>
            <a:custGeom>
              <a:avLst/>
              <a:gdLst/>
              <a:ahLst/>
              <a:cxnLst/>
              <a:rect l="l" t="t" r="r" b="b"/>
              <a:pathLst>
                <a:path w="1643" h="1643" extrusionOk="0">
                  <a:moveTo>
                    <a:pt x="821" y="1"/>
                  </a:moveTo>
                  <a:cubicBezTo>
                    <a:pt x="366" y="1"/>
                    <a:pt x="1" y="366"/>
                    <a:pt x="1" y="822"/>
                  </a:cubicBezTo>
                  <a:cubicBezTo>
                    <a:pt x="1" y="1278"/>
                    <a:pt x="366" y="1642"/>
                    <a:pt x="821" y="1642"/>
                  </a:cubicBezTo>
                  <a:cubicBezTo>
                    <a:pt x="1277" y="1642"/>
                    <a:pt x="1642" y="1278"/>
                    <a:pt x="1642" y="822"/>
                  </a:cubicBezTo>
                  <a:cubicBezTo>
                    <a:pt x="1642" y="366"/>
                    <a:pt x="1277" y="1"/>
                    <a:pt x="821"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09" name="Google Shape;209;p13"/>
            <p:cNvSpPr/>
            <p:nvPr/>
          </p:nvSpPr>
          <p:spPr>
            <a:xfrm>
              <a:off x="7669950" y="790000"/>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210" name="Google Shape;210;p13"/>
          <p:cNvSpPr/>
          <p:nvPr/>
        </p:nvSpPr>
        <p:spPr>
          <a:xfrm>
            <a:off x="494477" y="4165355"/>
            <a:ext cx="577447" cy="503722"/>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9037-145B-4579-8F59-61E44D7A66F8}"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BF5D5-3471-4618-AB4D-35740B22D90F}" type="slidenum">
              <a:rPr lang="en-GB" smtClean="0"/>
              <a:t>‹#›</a:t>
            </a:fld>
            <a:endParaRPr lang="en-GB"/>
          </a:p>
        </p:txBody>
      </p:sp>
    </p:spTree>
    <p:extLst>
      <p:ext uri="{BB962C8B-B14F-4D97-AF65-F5344CB8AC3E}">
        <p14:creationId xmlns:p14="http://schemas.microsoft.com/office/powerpoint/2010/main" val="373922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350"/>
        <p:cNvGrpSpPr/>
        <p:nvPr/>
      </p:nvGrpSpPr>
      <p:grpSpPr>
        <a:xfrm>
          <a:off x="0" y="0"/>
          <a:ext cx="0" cy="0"/>
          <a:chOff x="0" y="0"/>
          <a:chExt cx="0" cy="0"/>
        </a:xfrm>
      </p:grpSpPr>
      <p:sp>
        <p:nvSpPr>
          <p:cNvPr id="351" name="Google Shape;351;p21"/>
          <p:cNvSpPr/>
          <p:nvPr/>
        </p:nvSpPr>
        <p:spPr>
          <a:xfrm rot="783353">
            <a:off x="1944813" y="916292"/>
            <a:ext cx="495733" cy="43241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2" name="Google Shape;352;p21"/>
          <p:cNvSpPr/>
          <p:nvPr/>
        </p:nvSpPr>
        <p:spPr>
          <a:xfrm rot="5400000">
            <a:off x="2377376" y="99895"/>
            <a:ext cx="4389269" cy="4958329"/>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3" name="Google Shape;353;p21"/>
          <p:cNvSpPr txBox="1">
            <a:spLocks noGrp="1"/>
          </p:cNvSpPr>
          <p:nvPr>
            <p:ph type="subTitle" idx="1"/>
          </p:nvPr>
        </p:nvSpPr>
        <p:spPr>
          <a:xfrm>
            <a:off x="2892775" y="1556152"/>
            <a:ext cx="3358500" cy="1331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617"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a:t>Click to edit Master subtitle style</a:t>
            </a:r>
            <a:endParaRPr/>
          </a:p>
        </p:txBody>
      </p:sp>
      <p:sp>
        <p:nvSpPr>
          <p:cNvPr id="354" name="Google Shape;354;p21"/>
          <p:cNvSpPr txBox="1">
            <a:spLocks noGrp="1"/>
          </p:cNvSpPr>
          <p:nvPr>
            <p:ph type="title"/>
          </p:nvPr>
        </p:nvSpPr>
        <p:spPr>
          <a:xfrm>
            <a:off x="2892738" y="744625"/>
            <a:ext cx="33585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b="1">
                <a:latin typeface="Lexend Deca" panose="020B0604020202020204"/>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dirty="0"/>
              <a:t>Click to edit Master title style</a:t>
            </a:r>
            <a:endParaRPr dirty="0"/>
          </a:p>
        </p:txBody>
      </p:sp>
      <p:sp>
        <p:nvSpPr>
          <p:cNvPr id="355" name="Google Shape;355;p21"/>
          <p:cNvSpPr txBox="1"/>
          <p:nvPr/>
        </p:nvSpPr>
        <p:spPr>
          <a:xfrm>
            <a:off x="2970325" y="3821162"/>
            <a:ext cx="3203400" cy="3789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1"/>
                </a:solidFill>
                <a:latin typeface="Abel"/>
                <a:ea typeface="Abel"/>
                <a:cs typeface="Abel"/>
                <a:sym typeface="Abel"/>
              </a:rPr>
              <a:t>CREDITS: This presentation template was created by </a:t>
            </a:r>
            <a:r>
              <a:rPr lang="en" sz="1200" b="1">
                <a:solidFill>
                  <a:schemeClr val="dk1"/>
                </a:solidFill>
                <a:uFill>
                  <a:noFill/>
                </a:u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200">
                <a:solidFill>
                  <a:schemeClr val="dk1"/>
                </a:solidFill>
                <a:latin typeface="Abel"/>
                <a:ea typeface="Abel"/>
                <a:cs typeface="Abel"/>
                <a:sym typeface="Abel"/>
              </a:rPr>
              <a:t>, including icons by </a:t>
            </a:r>
            <a:r>
              <a:rPr lang="en" sz="1200" b="1">
                <a:solidFill>
                  <a:schemeClr val="dk1"/>
                </a:solidFill>
                <a:uFill>
                  <a:noFill/>
                </a:u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200">
                <a:solidFill>
                  <a:schemeClr val="dk1"/>
                </a:solidFill>
                <a:latin typeface="Abel"/>
                <a:ea typeface="Abel"/>
                <a:cs typeface="Abel"/>
                <a:sym typeface="Abel"/>
              </a:rPr>
              <a:t>, infographics &amp; images by </a:t>
            </a:r>
            <a:r>
              <a:rPr lang="en" sz="1200" b="1">
                <a:solidFill>
                  <a:schemeClr val="dk1"/>
                </a:solidFill>
                <a:uFill>
                  <a:noFill/>
                </a:uFill>
                <a:latin typeface="Abel"/>
                <a:ea typeface="Abel"/>
                <a:cs typeface="Abel"/>
                <a:sym typeface="Abel"/>
                <a:hlinkClick r:id="rId4">
                  <a:extLst>
                    <a:ext uri="{A12FA001-AC4F-418D-AE19-62706E023703}">
                      <ahyp:hlinkClr xmlns:ahyp="http://schemas.microsoft.com/office/drawing/2018/hyperlinkcolor" val="tx"/>
                    </a:ext>
                  </a:extLst>
                </a:hlinkClick>
              </a:rPr>
              <a:t>Freepik</a:t>
            </a:r>
            <a:r>
              <a:rPr lang="en" sz="1200">
                <a:solidFill>
                  <a:schemeClr val="dk1"/>
                </a:solidFill>
                <a:latin typeface="Abel"/>
                <a:ea typeface="Abel"/>
                <a:cs typeface="Abel"/>
                <a:sym typeface="Abel"/>
              </a:rPr>
              <a:t> </a:t>
            </a:r>
            <a:endParaRPr sz="2800">
              <a:solidFill>
                <a:schemeClr val="dk1"/>
              </a:solidFill>
              <a:latin typeface="Abel"/>
              <a:ea typeface="Abel"/>
              <a:cs typeface="Abel"/>
              <a:sym typeface="Abel"/>
            </a:endParaRPr>
          </a:p>
          <a:p>
            <a:pPr marL="0" lvl="0" indent="0" algn="ctr" rtl="0">
              <a:spcBef>
                <a:spcPts val="0"/>
              </a:spcBef>
              <a:spcAft>
                <a:spcPts val="0"/>
              </a:spcAft>
              <a:buNone/>
            </a:pPr>
            <a:endParaRPr sz="900" b="1">
              <a:solidFill>
                <a:schemeClr val="dk1"/>
              </a:solidFill>
              <a:latin typeface="Abel"/>
              <a:ea typeface="Abel"/>
              <a:cs typeface="Abel"/>
              <a:sym typeface="Abel"/>
            </a:endParaRPr>
          </a:p>
        </p:txBody>
      </p:sp>
      <p:sp>
        <p:nvSpPr>
          <p:cNvPr id="356" name="Google Shape;356;p21"/>
          <p:cNvSpPr/>
          <p:nvPr/>
        </p:nvSpPr>
        <p:spPr>
          <a:xfrm rot="-1297606">
            <a:off x="6938275" y="4634363"/>
            <a:ext cx="729141" cy="826369"/>
          </a:xfrm>
          <a:custGeom>
            <a:avLst/>
            <a:gdLst/>
            <a:ahLst/>
            <a:cxnLst/>
            <a:rect l="l" t="t" r="r" b="b"/>
            <a:pathLst>
              <a:path w="11399" h="12919" fill="none" extrusionOk="0">
                <a:moveTo>
                  <a:pt x="11399" y="9149"/>
                </a:moveTo>
                <a:lnTo>
                  <a:pt x="11399" y="3769"/>
                </a:lnTo>
                <a:cubicBezTo>
                  <a:pt x="11399" y="3404"/>
                  <a:pt x="11216" y="3070"/>
                  <a:pt x="10882" y="2888"/>
                </a:cubicBezTo>
                <a:lnTo>
                  <a:pt x="6201" y="183"/>
                </a:lnTo>
                <a:cubicBezTo>
                  <a:pt x="5897" y="0"/>
                  <a:pt x="5502" y="0"/>
                  <a:pt x="5198" y="183"/>
                </a:cubicBezTo>
                <a:lnTo>
                  <a:pt x="517" y="2888"/>
                </a:lnTo>
                <a:cubicBezTo>
                  <a:pt x="183" y="3070"/>
                  <a:pt x="0" y="3404"/>
                  <a:pt x="0" y="3769"/>
                </a:cubicBezTo>
                <a:lnTo>
                  <a:pt x="0" y="9149"/>
                </a:lnTo>
                <a:cubicBezTo>
                  <a:pt x="0" y="9514"/>
                  <a:pt x="183" y="9848"/>
                  <a:pt x="517" y="10031"/>
                </a:cubicBezTo>
                <a:lnTo>
                  <a:pt x="5198" y="12736"/>
                </a:lnTo>
                <a:cubicBezTo>
                  <a:pt x="5502" y="12918"/>
                  <a:pt x="5897" y="12918"/>
                  <a:pt x="6201" y="12736"/>
                </a:cubicBezTo>
                <a:lnTo>
                  <a:pt x="10882" y="10031"/>
                </a:lnTo>
                <a:cubicBezTo>
                  <a:pt x="11216" y="9848"/>
                  <a:pt x="11399" y="9514"/>
                  <a:pt x="11399" y="9149"/>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7" name="Google Shape;357;p21"/>
          <p:cNvSpPr/>
          <p:nvPr/>
        </p:nvSpPr>
        <p:spPr>
          <a:xfrm rot="-1297606">
            <a:off x="6418806" y="4261065"/>
            <a:ext cx="149807" cy="171171"/>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8" name="Google Shape;358;p21"/>
          <p:cNvSpPr/>
          <p:nvPr/>
        </p:nvSpPr>
        <p:spPr>
          <a:xfrm rot="-1297606">
            <a:off x="6728329" y="4454267"/>
            <a:ext cx="256693" cy="291682"/>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59" name="Google Shape;359;p21"/>
          <p:cNvSpPr/>
          <p:nvPr/>
        </p:nvSpPr>
        <p:spPr>
          <a:xfrm rot="9502394">
            <a:off x="1397344" y="-204768"/>
            <a:ext cx="729141" cy="826369"/>
          </a:xfrm>
          <a:custGeom>
            <a:avLst/>
            <a:gdLst/>
            <a:ahLst/>
            <a:cxnLst/>
            <a:rect l="l" t="t" r="r" b="b"/>
            <a:pathLst>
              <a:path w="11399" h="12919" fill="none" extrusionOk="0">
                <a:moveTo>
                  <a:pt x="11399" y="9149"/>
                </a:moveTo>
                <a:lnTo>
                  <a:pt x="11399" y="3769"/>
                </a:lnTo>
                <a:cubicBezTo>
                  <a:pt x="11399" y="3404"/>
                  <a:pt x="11216" y="3070"/>
                  <a:pt x="10882" y="2888"/>
                </a:cubicBezTo>
                <a:lnTo>
                  <a:pt x="6201" y="183"/>
                </a:lnTo>
                <a:cubicBezTo>
                  <a:pt x="5897" y="0"/>
                  <a:pt x="5502" y="0"/>
                  <a:pt x="5198" y="183"/>
                </a:cubicBezTo>
                <a:lnTo>
                  <a:pt x="517" y="2888"/>
                </a:lnTo>
                <a:cubicBezTo>
                  <a:pt x="183" y="3070"/>
                  <a:pt x="0" y="3404"/>
                  <a:pt x="0" y="3769"/>
                </a:cubicBezTo>
                <a:lnTo>
                  <a:pt x="0" y="9149"/>
                </a:lnTo>
                <a:cubicBezTo>
                  <a:pt x="0" y="9514"/>
                  <a:pt x="183" y="9848"/>
                  <a:pt x="517" y="10031"/>
                </a:cubicBezTo>
                <a:lnTo>
                  <a:pt x="5198" y="12736"/>
                </a:lnTo>
                <a:cubicBezTo>
                  <a:pt x="5502" y="12918"/>
                  <a:pt x="5897" y="12918"/>
                  <a:pt x="6201" y="12736"/>
                </a:cubicBezTo>
                <a:lnTo>
                  <a:pt x="10882" y="10031"/>
                </a:lnTo>
                <a:cubicBezTo>
                  <a:pt x="11216" y="9848"/>
                  <a:pt x="11399" y="9514"/>
                  <a:pt x="11399" y="9149"/>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0" name="Google Shape;360;p21"/>
          <p:cNvSpPr/>
          <p:nvPr/>
        </p:nvSpPr>
        <p:spPr>
          <a:xfrm rot="9502394">
            <a:off x="2496148" y="823728"/>
            <a:ext cx="149807" cy="171171"/>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1" name="Google Shape;361;p21"/>
          <p:cNvSpPr/>
          <p:nvPr/>
        </p:nvSpPr>
        <p:spPr>
          <a:xfrm rot="9502394">
            <a:off x="2079739" y="510016"/>
            <a:ext cx="256693" cy="291682"/>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362" name="Google Shape;362;p21"/>
          <p:cNvGrpSpPr/>
          <p:nvPr/>
        </p:nvGrpSpPr>
        <p:grpSpPr>
          <a:xfrm rot="10800000" flipH="1">
            <a:off x="-239287" y="4039208"/>
            <a:ext cx="1830483" cy="1376896"/>
            <a:chOff x="-214237" y="-238517"/>
            <a:chExt cx="1830483" cy="1376896"/>
          </a:xfrm>
        </p:grpSpPr>
        <p:sp>
          <p:nvSpPr>
            <p:cNvPr id="363" name="Google Shape;363;p21"/>
            <p:cNvSpPr/>
            <p:nvPr/>
          </p:nvSpPr>
          <p:spPr>
            <a:xfrm rot="-5400000">
              <a:off x="204533" y="167566"/>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4" name="Google Shape;364;p21"/>
            <p:cNvSpPr/>
            <p:nvPr/>
          </p:nvSpPr>
          <p:spPr>
            <a:xfrm rot="-5400000">
              <a:off x="22352" y="134994"/>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5" name="Google Shape;365;p21"/>
            <p:cNvSpPr/>
            <p:nvPr/>
          </p:nvSpPr>
          <p:spPr>
            <a:xfrm rot="-5400000">
              <a:off x="313309" y="-264675"/>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6" name="Google Shape;366;p21"/>
            <p:cNvSpPr/>
            <p:nvPr/>
          </p:nvSpPr>
          <p:spPr>
            <a:xfrm rot="-5400000">
              <a:off x="-192119" y="802072"/>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67" name="Google Shape;367;p21"/>
            <p:cNvSpPr/>
            <p:nvPr/>
          </p:nvSpPr>
          <p:spPr>
            <a:xfrm rot="-5400000">
              <a:off x="834547" y="149924"/>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368" name="Google Shape;368;p21"/>
          <p:cNvGrpSpPr/>
          <p:nvPr/>
        </p:nvGrpSpPr>
        <p:grpSpPr>
          <a:xfrm flipH="1">
            <a:off x="7504088" y="-261192"/>
            <a:ext cx="1830483" cy="1376896"/>
            <a:chOff x="-214237" y="-238517"/>
            <a:chExt cx="1830483" cy="1376896"/>
          </a:xfrm>
        </p:grpSpPr>
        <p:sp>
          <p:nvSpPr>
            <p:cNvPr id="369" name="Google Shape;369;p21"/>
            <p:cNvSpPr/>
            <p:nvPr/>
          </p:nvSpPr>
          <p:spPr>
            <a:xfrm rot="-5400000">
              <a:off x="204533" y="167566"/>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0" name="Google Shape;370;p21"/>
            <p:cNvSpPr/>
            <p:nvPr/>
          </p:nvSpPr>
          <p:spPr>
            <a:xfrm rot="-5400000">
              <a:off x="22352" y="134994"/>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1" name="Google Shape;371;p21"/>
            <p:cNvSpPr/>
            <p:nvPr/>
          </p:nvSpPr>
          <p:spPr>
            <a:xfrm rot="-5400000">
              <a:off x="313309" y="-264675"/>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2" name="Google Shape;372;p21"/>
            <p:cNvSpPr/>
            <p:nvPr/>
          </p:nvSpPr>
          <p:spPr>
            <a:xfrm rot="-5400000">
              <a:off x="-192119" y="802072"/>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3" name="Google Shape;373;p21"/>
            <p:cNvSpPr/>
            <p:nvPr/>
          </p:nvSpPr>
          <p:spPr>
            <a:xfrm rot="-5400000">
              <a:off x="834547" y="149924"/>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374" name="Google Shape;374;p21"/>
          <p:cNvSpPr/>
          <p:nvPr/>
        </p:nvSpPr>
        <p:spPr>
          <a:xfrm rot="477395">
            <a:off x="2353646" y="303271"/>
            <a:ext cx="356017" cy="31052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5" name="Google Shape;375;p21"/>
          <p:cNvSpPr/>
          <p:nvPr/>
        </p:nvSpPr>
        <p:spPr>
          <a:xfrm rot="783353">
            <a:off x="6165463" y="4584492"/>
            <a:ext cx="495733" cy="43241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76" name="Google Shape;376;p21"/>
          <p:cNvSpPr/>
          <p:nvPr/>
        </p:nvSpPr>
        <p:spPr>
          <a:xfrm rot="477395">
            <a:off x="6574296" y="3971471"/>
            <a:ext cx="356017" cy="31052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1"/>
        <p:cNvGrpSpPr/>
        <p:nvPr/>
      </p:nvGrpSpPr>
      <p:grpSpPr>
        <a:xfrm>
          <a:off x="0" y="0"/>
          <a:ext cx="0" cy="0"/>
          <a:chOff x="0" y="0"/>
          <a:chExt cx="0" cy="0"/>
        </a:xfrm>
      </p:grpSpPr>
      <p:sp>
        <p:nvSpPr>
          <p:cNvPr id="102" name="Google Shape;102;p8"/>
          <p:cNvSpPr/>
          <p:nvPr/>
        </p:nvSpPr>
        <p:spPr>
          <a:xfrm rot="5400000">
            <a:off x="1995190" y="-339167"/>
            <a:ext cx="5153645" cy="5821827"/>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3" name="Google Shape;103;p8"/>
          <p:cNvSpPr/>
          <p:nvPr/>
        </p:nvSpPr>
        <p:spPr>
          <a:xfrm>
            <a:off x="200" y="925"/>
            <a:ext cx="48477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4" name="Google Shape;104;p8"/>
          <p:cNvSpPr txBox="1">
            <a:spLocks noGrp="1"/>
          </p:cNvSpPr>
          <p:nvPr>
            <p:ph type="title"/>
          </p:nvPr>
        </p:nvSpPr>
        <p:spPr>
          <a:xfrm>
            <a:off x="713225" y="1565075"/>
            <a:ext cx="5423400" cy="2013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8200">
                <a:latin typeface="Lexend Deca" panose="020B0604020202020204"/>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105" name="Google Shape;10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06" name="Google Shape;106;p8"/>
          <p:cNvSpPr/>
          <p:nvPr/>
        </p:nvSpPr>
        <p:spPr>
          <a:xfrm>
            <a:off x="7379845" y="4909397"/>
            <a:ext cx="682092" cy="773800"/>
          </a:xfrm>
          <a:custGeom>
            <a:avLst/>
            <a:gdLst/>
            <a:ahLst/>
            <a:cxnLst/>
            <a:rect l="l" t="t" r="r" b="b"/>
            <a:pathLst>
              <a:path w="8360" h="9484" fill="none" extrusionOk="0">
                <a:moveTo>
                  <a:pt x="8359" y="6718"/>
                </a:moveTo>
                <a:lnTo>
                  <a:pt x="8359" y="2766"/>
                </a:lnTo>
                <a:cubicBezTo>
                  <a:pt x="8359" y="2493"/>
                  <a:pt x="8207" y="2249"/>
                  <a:pt x="7995" y="2128"/>
                </a:cubicBezTo>
                <a:lnTo>
                  <a:pt x="4560" y="152"/>
                </a:lnTo>
                <a:cubicBezTo>
                  <a:pt x="4317" y="0"/>
                  <a:pt x="4043" y="0"/>
                  <a:pt x="3800" y="152"/>
                </a:cubicBezTo>
                <a:lnTo>
                  <a:pt x="365" y="2128"/>
                </a:lnTo>
                <a:cubicBezTo>
                  <a:pt x="152" y="2249"/>
                  <a:pt x="0" y="2493"/>
                  <a:pt x="0" y="2766"/>
                </a:cubicBezTo>
                <a:lnTo>
                  <a:pt x="0" y="6718"/>
                </a:lnTo>
                <a:cubicBezTo>
                  <a:pt x="0" y="6991"/>
                  <a:pt x="152" y="7234"/>
                  <a:pt x="365" y="7386"/>
                </a:cubicBezTo>
                <a:lnTo>
                  <a:pt x="3800" y="9362"/>
                </a:lnTo>
                <a:cubicBezTo>
                  <a:pt x="4043" y="9484"/>
                  <a:pt x="4317" y="9484"/>
                  <a:pt x="4560" y="9362"/>
                </a:cubicBezTo>
                <a:lnTo>
                  <a:pt x="7995" y="7386"/>
                </a:lnTo>
                <a:cubicBezTo>
                  <a:pt x="8207" y="7234"/>
                  <a:pt x="8359" y="6991"/>
                  <a:pt x="8359" y="6718"/>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7" name="Google Shape;107;p8"/>
          <p:cNvSpPr/>
          <p:nvPr/>
        </p:nvSpPr>
        <p:spPr>
          <a:xfrm>
            <a:off x="7091917" y="4941474"/>
            <a:ext cx="225760" cy="25554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8" name="Google Shape;108;p8"/>
          <p:cNvSpPr/>
          <p:nvPr/>
        </p:nvSpPr>
        <p:spPr>
          <a:xfrm>
            <a:off x="7158355" y="4430608"/>
            <a:ext cx="484189" cy="547287"/>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09" name="Google Shape;109;p8"/>
          <p:cNvSpPr/>
          <p:nvPr/>
        </p:nvSpPr>
        <p:spPr>
          <a:xfrm>
            <a:off x="6507473" y="4873074"/>
            <a:ext cx="522274" cy="592771"/>
          </a:xfrm>
          <a:custGeom>
            <a:avLst/>
            <a:gdLst/>
            <a:ahLst/>
            <a:cxnLst/>
            <a:rect l="l" t="t" r="r" b="b"/>
            <a:pathLst>
              <a:path w="18025" h="20458" fill="none" extrusionOk="0">
                <a:moveTo>
                  <a:pt x="0" y="5958"/>
                </a:moveTo>
                <a:lnTo>
                  <a:pt x="0" y="14500"/>
                </a:lnTo>
                <a:cubicBezTo>
                  <a:pt x="0" y="15077"/>
                  <a:pt x="304" y="15624"/>
                  <a:pt x="821" y="15898"/>
                </a:cubicBezTo>
                <a:lnTo>
                  <a:pt x="8207" y="20184"/>
                </a:lnTo>
                <a:cubicBezTo>
                  <a:pt x="8693" y="20457"/>
                  <a:pt x="9332" y="20457"/>
                  <a:pt x="9818" y="20184"/>
                </a:cubicBezTo>
                <a:lnTo>
                  <a:pt x="17235" y="15898"/>
                </a:lnTo>
                <a:cubicBezTo>
                  <a:pt x="17721" y="15624"/>
                  <a:pt x="18025" y="15077"/>
                  <a:pt x="18025" y="14500"/>
                </a:cubicBezTo>
                <a:lnTo>
                  <a:pt x="18025" y="5958"/>
                </a:lnTo>
                <a:cubicBezTo>
                  <a:pt x="18025" y="5381"/>
                  <a:pt x="17721" y="4864"/>
                  <a:pt x="17235" y="4560"/>
                </a:cubicBezTo>
                <a:lnTo>
                  <a:pt x="9818" y="305"/>
                </a:lnTo>
                <a:cubicBezTo>
                  <a:pt x="9332" y="1"/>
                  <a:pt x="8693" y="1"/>
                  <a:pt x="8207" y="305"/>
                </a:cubicBezTo>
                <a:lnTo>
                  <a:pt x="821" y="4560"/>
                </a:lnTo>
                <a:cubicBezTo>
                  <a:pt x="304" y="4864"/>
                  <a:pt x="0" y="5381"/>
                  <a:pt x="0" y="5958"/>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0" name="Google Shape;110;p8"/>
          <p:cNvSpPr/>
          <p:nvPr/>
        </p:nvSpPr>
        <p:spPr>
          <a:xfrm flipH="1">
            <a:off x="7656200" y="-574404"/>
            <a:ext cx="800237" cy="906777"/>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1" name="Google Shape;111;p8"/>
          <p:cNvSpPr/>
          <p:nvPr/>
        </p:nvSpPr>
        <p:spPr>
          <a:xfrm flipH="1">
            <a:off x="8871849" y="397438"/>
            <a:ext cx="649183" cy="738437"/>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2" name="Google Shape;112;p8"/>
          <p:cNvSpPr/>
          <p:nvPr/>
        </p:nvSpPr>
        <p:spPr>
          <a:xfrm flipH="1">
            <a:off x="8621156" y="-124523"/>
            <a:ext cx="264599" cy="302334"/>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3" name="Google Shape;113;p8"/>
          <p:cNvSpPr/>
          <p:nvPr/>
        </p:nvSpPr>
        <p:spPr>
          <a:xfrm flipH="1">
            <a:off x="8095804" y="421503"/>
            <a:ext cx="453389" cy="515189"/>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4" name="Google Shape;114;p8"/>
          <p:cNvSpPr/>
          <p:nvPr/>
        </p:nvSpPr>
        <p:spPr>
          <a:xfrm rot="-1942538">
            <a:off x="7699001" y="4482867"/>
            <a:ext cx="464912" cy="405505"/>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5" name="Google Shape;115;p8"/>
          <p:cNvSpPr/>
          <p:nvPr/>
        </p:nvSpPr>
        <p:spPr>
          <a:xfrm rot="-1942538">
            <a:off x="8338392" y="954691"/>
            <a:ext cx="464912" cy="405505"/>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extLst>
      <p:ext uri="{BB962C8B-B14F-4D97-AF65-F5344CB8AC3E}">
        <p14:creationId xmlns:p14="http://schemas.microsoft.com/office/powerpoint/2010/main" val="7748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9"/>
        <p:cNvGrpSpPr/>
        <p:nvPr/>
      </p:nvGrpSpPr>
      <p:grpSpPr>
        <a:xfrm>
          <a:off x="0" y="0"/>
          <a:ext cx="0" cy="0"/>
          <a:chOff x="0" y="0"/>
          <a:chExt cx="0" cy="0"/>
        </a:xfrm>
      </p:grpSpPr>
      <p:sp>
        <p:nvSpPr>
          <p:cNvPr id="300" name="Google Shape;300;p19"/>
          <p:cNvSpPr txBox="1">
            <a:spLocks noGrp="1"/>
          </p:cNvSpPr>
          <p:nvPr>
            <p:ph type="title"/>
          </p:nvPr>
        </p:nvSpPr>
        <p:spPr>
          <a:xfrm>
            <a:off x="2292413" y="1823550"/>
            <a:ext cx="2212200" cy="5886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1600"/>
              <a:buFont typeface="Yanone Kaffeesatz"/>
              <a:buNone/>
              <a:defRPr sz="1640">
                <a:latin typeface="Abel"/>
                <a:ea typeface="Abel"/>
                <a:cs typeface="Abel"/>
                <a:sym typeface="Abel"/>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301" name="Google Shape;301;p19"/>
          <p:cNvSpPr txBox="1">
            <a:spLocks noGrp="1"/>
          </p:cNvSpPr>
          <p:nvPr>
            <p:ph type="title" idx="2"/>
          </p:nvPr>
        </p:nvSpPr>
        <p:spPr>
          <a:xfrm>
            <a:off x="2292422" y="1538754"/>
            <a:ext cx="1842300" cy="2685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000"/>
              <a:buFont typeface="Abel"/>
              <a:buNone/>
              <a:defRPr sz="2000" b="1">
                <a:latin typeface="Abel"/>
                <a:ea typeface="Abel"/>
                <a:cs typeface="Abel"/>
                <a:sym typeface="Abel"/>
              </a:defRPr>
            </a:lvl1pPr>
            <a:lvl2pPr lvl="1" rtl="0">
              <a:spcBef>
                <a:spcPts val="0"/>
              </a:spcBef>
              <a:spcAft>
                <a:spcPts val="0"/>
              </a:spcAft>
              <a:buSzPts val="2000"/>
              <a:buFont typeface="Abel"/>
              <a:buNone/>
              <a:defRPr sz="2000" b="1">
                <a:latin typeface="Abel"/>
                <a:ea typeface="Abel"/>
                <a:cs typeface="Abel"/>
                <a:sym typeface="Abel"/>
              </a:defRPr>
            </a:lvl2pPr>
            <a:lvl3pPr lvl="2" rtl="0">
              <a:spcBef>
                <a:spcPts val="0"/>
              </a:spcBef>
              <a:spcAft>
                <a:spcPts val="0"/>
              </a:spcAft>
              <a:buSzPts val="2000"/>
              <a:buFont typeface="Abel"/>
              <a:buNone/>
              <a:defRPr sz="2000" b="1">
                <a:latin typeface="Abel"/>
                <a:ea typeface="Abel"/>
                <a:cs typeface="Abel"/>
                <a:sym typeface="Abel"/>
              </a:defRPr>
            </a:lvl3pPr>
            <a:lvl4pPr lvl="3" rtl="0">
              <a:spcBef>
                <a:spcPts val="0"/>
              </a:spcBef>
              <a:spcAft>
                <a:spcPts val="0"/>
              </a:spcAft>
              <a:buSzPts val="2000"/>
              <a:buFont typeface="Abel"/>
              <a:buNone/>
              <a:defRPr sz="2000" b="1">
                <a:latin typeface="Abel"/>
                <a:ea typeface="Abel"/>
                <a:cs typeface="Abel"/>
                <a:sym typeface="Abel"/>
              </a:defRPr>
            </a:lvl4pPr>
            <a:lvl5pPr lvl="4" rtl="0">
              <a:spcBef>
                <a:spcPts val="0"/>
              </a:spcBef>
              <a:spcAft>
                <a:spcPts val="0"/>
              </a:spcAft>
              <a:buSzPts val="2000"/>
              <a:buFont typeface="Abel"/>
              <a:buNone/>
              <a:defRPr sz="2000" b="1">
                <a:latin typeface="Abel"/>
                <a:ea typeface="Abel"/>
                <a:cs typeface="Abel"/>
                <a:sym typeface="Abel"/>
              </a:defRPr>
            </a:lvl5pPr>
            <a:lvl6pPr lvl="5" rtl="0">
              <a:spcBef>
                <a:spcPts val="0"/>
              </a:spcBef>
              <a:spcAft>
                <a:spcPts val="0"/>
              </a:spcAft>
              <a:buSzPts val="2000"/>
              <a:buFont typeface="Abel"/>
              <a:buNone/>
              <a:defRPr sz="2000" b="1">
                <a:latin typeface="Abel"/>
                <a:ea typeface="Abel"/>
                <a:cs typeface="Abel"/>
                <a:sym typeface="Abel"/>
              </a:defRPr>
            </a:lvl6pPr>
            <a:lvl7pPr lvl="6" rtl="0">
              <a:spcBef>
                <a:spcPts val="0"/>
              </a:spcBef>
              <a:spcAft>
                <a:spcPts val="0"/>
              </a:spcAft>
              <a:buSzPts val="2000"/>
              <a:buFont typeface="Abel"/>
              <a:buNone/>
              <a:defRPr sz="2000" b="1">
                <a:latin typeface="Abel"/>
                <a:ea typeface="Abel"/>
                <a:cs typeface="Abel"/>
                <a:sym typeface="Abel"/>
              </a:defRPr>
            </a:lvl7pPr>
            <a:lvl8pPr lvl="7" rtl="0">
              <a:spcBef>
                <a:spcPts val="0"/>
              </a:spcBef>
              <a:spcAft>
                <a:spcPts val="0"/>
              </a:spcAft>
              <a:buSzPts val="2000"/>
              <a:buFont typeface="Abel"/>
              <a:buNone/>
              <a:defRPr sz="2000" b="1">
                <a:latin typeface="Abel"/>
                <a:ea typeface="Abel"/>
                <a:cs typeface="Abel"/>
                <a:sym typeface="Abel"/>
              </a:defRPr>
            </a:lvl8pPr>
            <a:lvl9pPr lvl="8" rtl="0">
              <a:spcBef>
                <a:spcPts val="0"/>
              </a:spcBef>
              <a:spcAft>
                <a:spcPts val="0"/>
              </a:spcAft>
              <a:buSzPts val="2000"/>
              <a:buFont typeface="Abel"/>
              <a:buNone/>
              <a:defRPr sz="2000" b="1">
                <a:latin typeface="Abel"/>
                <a:ea typeface="Abel"/>
                <a:cs typeface="Abel"/>
                <a:sym typeface="Abel"/>
              </a:defRPr>
            </a:lvl9pPr>
          </a:lstStyle>
          <a:p>
            <a:endParaRPr/>
          </a:p>
        </p:txBody>
      </p:sp>
      <p:sp>
        <p:nvSpPr>
          <p:cNvPr id="302" name="Google Shape;302;p19"/>
          <p:cNvSpPr txBox="1">
            <a:spLocks noGrp="1"/>
          </p:cNvSpPr>
          <p:nvPr>
            <p:ph type="title" idx="3"/>
          </p:nvPr>
        </p:nvSpPr>
        <p:spPr>
          <a:xfrm>
            <a:off x="5675575" y="1823550"/>
            <a:ext cx="2212200" cy="5886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1600"/>
              <a:buFont typeface="Yanone Kaffeesatz"/>
              <a:buNone/>
              <a:defRPr sz="1640">
                <a:latin typeface="Abel"/>
                <a:ea typeface="Abel"/>
                <a:cs typeface="Abel"/>
                <a:sym typeface="Abel"/>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303" name="Google Shape;303;p19"/>
          <p:cNvSpPr txBox="1">
            <a:spLocks noGrp="1"/>
          </p:cNvSpPr>
          <p:nvPr>
            <p:ph type="title" idx="4"/>
          </p:nvPr>
        </p:nvSpPr>
        <p:spPr>
          <a:xfrm>
            <a:off x="5675584" y="1538754"/>
            <a:ext cx="1842300" cy="2685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000"/>
              <a:buFont typeface="Abel"/>
              <a:buNone/>
              <a:defRPr sz="2000" b="1">
                <a:latin typeface="Abel"/>
                <a:ea typeface="Abel"/>
                <a:cs typeface="Abel"/>
                <a:sym typeface="Abel"/>
              </a:defRPr>
            </a:lvl1pPr>
            <a:lvl2pPr lvl="1" rtl="0">
              <a:spcBef>
                <a:spcPts val="0"/>
              </a:spcBef>
              <a:spcAft>
                <a:spcPts val="0"/>
              </a:spcAft>
              <a:buSzPts val="2000"/>
              <a:buFont typeface="Abel"/>
              <a:buNone/>
              <a:defRPr sz="2000" b="1">
                <a:latin typeface="Abel"/>
                <a:ea typeface="Abel"/>
                <a:cs typeface="Abel"/>
                <a:sym typeface="Abel"/>
              </a:defRPr>
            </a:lvl2pPr>
            <a:lvl3pPr lvl="2" rtl="0">
              <a:spcBef>
                <a:spcPts val="0"/>
              </a:spcBef>
              <a:spcAft>
                <a:spcPts val="0"/>
              </a:spcAft>
              <a:buSzPts val="2000"/>
              <a:buFont typeface="Abel"/>
              <a:buNone/>
              <a:defRPr sz="2000" b="1">
                <a:latin typeface="Abel"/>
                <a:ea typeface="Abel"/>
                <a:cs typeface="Abel"/>
                <a:sym typeface="Abel"/>
              </a:defRPr>
            </a:lvl3pPr>
            <a:lvl4pPr lvl="3" rtl="0">
              <a:spcBef>
                <a:spcPts val="0"/>
              </a:spcBef>
              <a:spcAft>
                <a:spcPts val="0"/>
              </a:spcAft>
              <a:buSzPts val="2000"/>
              <a:buFont typeface="Abel"/>
              <a:buNone/>
              <a:defRPr sz="2000" b="1">
                <a:latin typeface="Abel"/>
                <a:ea typeface="Abel"/>
                <a:cs typeface="Abel"/>
                <a:sym typeface="Abel"/>
              </a:defRPr>
            </a:lvl4pPr>
            <a:lvl5pPr lvl="4" rtl="0">
              <a:spcBef>
                <a:spcPts val="0"/>
              </a:spcBef>
              <a:spcAft>
                <a:spcPts val="0"/>
              </a:spcAft>
              <a:buSzPts val="2000"/>
              <a:buFont typeface="Abel"/>
              <a:buNone/>
              <a:defRPr sz="2000" b="1">
                <a:latin typeface="Abel"/>
                <a:ea typeface="Abel"/>
                <a:cs typeface="Abel"/>
                <a:sym typeface="Abel"/>
              </a:defRPr>
            </a:lvl5pPr>
            <a:lvl6pPr lvl="5" rtl="0">
              <a:spcBef>
                <a:spcPts val="0"/>
              </a:spcBef>
              <a:spcAft>
                <a:spcPts val="0"/>
              </a:spcAft>
              <a:buSzPts val="2000"/>
              <a:buFont typeface="Abel"/>
              <a:buNone/>
              <a:defRPr sz="2000" b="1">
                <a:latin typeface="Abel"/>
                <a:ea typeface="Abel"/>
                <a:cs typeface="Abel"/>
                <a:sym typeface="Abel"/>
              </a:defRPr>
            </a:lvl6pPr>
            <a:lvl7pPr lvl="6" rtl="0">
              <a:spcBef>
                <a:spcPts val="0"/>
              </a:spcBef>
              <a:spcAft>
                <a:spcPts val="0"/>
              </a:spcAft>
              <a:buSzPts val="2000"/>
              <a:buFont typeface="Abel"/>
              <a:buNone/>
              <a:defRPr sz="2000" b="1">
                <a:latin typeface="Abel"/>
                <a:ea typeface="Abel"/>
                <a:cs typeface="Abel"/>
                <a:sym typeface="Abel"/>
              </a:defRPr>
            </a:lvl7pPr>
            <a:lvl8pPr lvl="7" rtl="0">
              <a:spcBef>
                <a:spcPts val="0"/>
              </a:spcBef>
              <a:spcAft>
                <a:spcPts val="0"/>
              </a:spcAft>
              <a:buSzPts val="2000"/>
              <a:buFont typeface="Abel"/>
              <a:buNone/>
              <a:defRPr sz="2000" b="1">
                <a:latin typeface="Abel"/>
                <a:ea typeface="Abel"/>
                <a:cs typeface="Abel"/>
                <a:sym typeface="Abel"/>
              </a:defRPr>
            </a:lvl8pPr>
            <a:lvl9pPr lvl="8" rtl="0">
              <a:spcBef>
                <a:spcPts val="0"/>
              </a:spcBef>
              <a:spcAft>
                <a:spcPts val="0"/>
              </a:spcAft>
              <a:buSzPts val="2000"/>
              <a:buFont typeface="Abel"/>
              <a:buNone/>
              <a:defRPr sz="2000" b="1">
                <a:latin typeface="Abel"/>
                <a:ea typeface="Abel"/>
                <a:cs typeface="Abel"/>
                <a:sym typeface="Abel"/>
              </a:defRPr>
            </a:lvl9pPr>
          </a:lstStyle>
          <a:p>
            <a:endParaRPr/>
          </a:p>
        </p:txBody>
      </p:sp>
      <p:sp>
        <p:nvSpPr>
          <p:cNvPr id="304" name="Google Shape;304;p19"/>
          <p:cNvSpPr txBox="1">
            <a:spLocks noGrp="1"/>
          </p:cNvSpPr>
          <p:nvPr>
            <p:ph type="title" idx="5"/>
          </p:nvPr>
        </p:nvSpPr>
        <p:spPr>
          <a:xfrm>
            <a:off x="2292413" y="3390374"/>
            <a:ext cx="2212200" cy="5886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1600"/>
              <a:buFont typeface="Yanone Kaffeesatz"/>
              <a:buNone/>
              <a:defRPr sz="1640">
                <a:latin typeface="Abel"/>
                <a:ea typeface="Abel"/>
                <a:cs typeface="Abel"/>
                <a:sym typeface="Abel"/>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305" name="Google Shape;305;p19"/>
          <p:cNvSpPr txBox="1">
            <a:spLocks noGrp="1"/>
          </p:cNvSpPr>
          <p:nvPr>
            <p:ph type="title" idx="6"/>
          </p:nvPr>
        </p:nvSpPr>
        <p:spPr>
          <a:xfrm>
            <a:off x="2292422" y="3100720"/>
            <a:ext cx="1842300" cy="2685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000"/>
              <a:buFont typeface="Abel"/>
              <a:buNone/>
              <a:defRPr sz="2000" b="1">
                <a:latin typeface="Abel"/>
                <a:ea typeface="Abel"/>
                <a:cs typeface="Abel"/>
                <a:sym typeface="Abel"/>
              </a:defRPr>
            </a:lvl1pPr>
            <a:lvl2pPr lvl="1" rtl="0">
              <a:spcBef>
                <a:spcPts val="0"/>
              </a:spcBef>
              <a:spcAft>
                <a:spcPts val="0"/>
              </a:spcAft>
              <a:buSzPts val="2000"/>
              <a:buFont typeface="Abel"/>
              <a:buNone/>
              <a:defRPr sz="2000" b="1">
                <a:latin typeface="Abel"/>
                <a:ea typeface="Abel"/>
                <a:cs typeface="Abel"/>
                <a:sym typeface="Abel"/>
              </a:defRPr>
            </a:lvl2pPr>
            <a:lvl3pPr lvl="2" rtl="0">
              <a:spcBef>
                <a:spcPts val="0"/>
              </a:spcBef>
              <a:spcAft>
                <a:spcPts val="0"/>
              </a:spcAft>
              <a:buSzPts val="2000"/>
              <a:buFont typeface="Abel"/>
              <a:buNone/>
              <a:defRPr sz="2000" b="1">
                <a:latin typeface="Abel"/>
                <a:ea typeface="Abel"/>
                <a:cs typeface="Abel"/>
                <a:sym typeface="Abel"/>
              </a:defRPr>
            </a:lvl3pPr>
            <a:lvl4pPr lvl="3" rtl="0">
              <a:spcBef>
                <a:spcPts val="0"/>
              </a:spcBef>
              <a:spcAft>
                <a:spcPts val="0"/>
              </a:spcAft>
              <a:buSzPts val="2000"/>
              <a:buFont typeface="Abel"/>
              <a:buNone/>
              <a:defRPr sz="2000" b="1">
                <a:latin typeface="Abel"/>
                <a:ea typeface="Abel"/>
                <a:cs typeface="Abel"/>
                <a:sym typeface="Abel"/>
              </a:defRPr>
            </a:lvl4pPr>
            <a:lvl5pPr lvl="4" rtl="0">
              <a:spcBef>
                <a:spcPts val="0"/>
              </a:spcBef>
              <a:spcAft>
                <a:spcPts val="0"/>
              </a:spcAft>
              <a:buSzPts val="2000"/>
              <a:buFont typeface="Abel"/>
              <a:buNone/>
              <a:defRPr sz="2000" b="1">
                <a:latin typeface="Abel"/>
                <a:ea typeface="Abel"/>
                <a:cs typeface="Abel"/>
                <a:sym typeface="Abel"/>
              </a:defRPr>
            </a:lvl5pPr>
            <a:lvl6pPr lvl="5" rtl="0">
              <a:spcBef>
                <a:spcPts val="0"/>
              </a:spcBef>
              <a:spcAft>
                <a:spcPts val="0"/>
              </a:spcAft>
              <a:buSzPts val="2000"/>
              <a:buFont typeface="Abel"/>
              <a:buNone/>
              <a:defRPr sz="2000" b="1">
                <a:latin typeface="Abel"/>
                <a:ea typeface="Abel"/>
                <a:cs typeface="Abel"/>
                <a:sym typeface="Abel"/>
              </a:defRPr>
            </a:lvl6pPr>
            <a:lvl7pPr lvl="6" rtl="0">
              <a:spcBef>
                <a:spcPts val="0"/>
              </a:spcBef>
              <a:spcAft>
                <a:spcPts val="0"/>
              </a:spcAft>
              <a:buSzPts val="2000"/>
              <a:buFont typeface="Abel"/>
              <a:buNone/>
              <a:defRPr sz="2000" b="1">
                <a:latin typeface="Abel"/>
                <a:ea typeface="Abel"/>
                <a:cs typeface="Abel"/>
                <a:sym typeface="Abel"/>
              </a:defRPr>
            </a:lvl7pPr>
            <a:lvl8pPr lvl="7" rtl="0">
              <a:spcBef>
                <a:spcPts val="0"/>
              </a:spcBef>
              <a:spcAft>
                <a:spcPts val="0"/>
              </a:spcAft>
              <a:buSzPts val="2000"/>
              <a:buFont typeface="Abel"/>
              <a:buNone/>
              <a:defRPr sz="2000" b="1">
                <a:latin typeface="Abel"/>
                <a:ea typeface="Abel"/>
                <a:cs typeface="Abel"/>
                <a:sym typeface="Abel"/>
              </a:defRPr>
            </a:lvl8pPr>
            <a:lvl9pPr lvl="8" rtl="0">
              <a:spcBef>
                <a:spcPts val="0"/>
              </a:spcBef>
              <a:spcAft>
                <a:spcPts val="0"/>
              </a:spcAft>
              <a:buSzPts val="2000"/>
              <a:buFont typeface="Abel"/>
              <a:buNone/>
              <a:defRPr sz="2000" b="1">
                <a:latin typeface="Abel"/>
                <a:ea typeface="Abel"/>
                <a:cs typeface="Abel"/>
                <a:sym typeface="Abel"/>
              </a:defRPr>
            </a:lvl9pPr>
          </a:lstStyle>
          <a:p>
            <a:endParaRPr/>
          </a:p>
        </p:txBody>
      </p:sp>
      <p:sp>
        <p:nvSpPr>
          <p:cNvPr id="306" name="Google Shape;306;p19"/>
          <p:cNvSpPr txBox="1">
            <a:spLocks noGrp="1"/>
          </p:cNvSpPr>
          <p:nvPr>
            <p:ph type="title" idx="7"/>
          </p:nvPr>
        </p:nvSpPr>
        <p:spPr>
          <a:xfrm>
            <a:off x="5657863" y="3390374"/>
            <a:ext cx="2212200" cy="5886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1600"/>
              <a:buFont typeface="Yanone Kaffeesatz"/>
              <a:buNone/>
              <a:defRPr sz="1640">
                <a:latin typeface="Abel"/>
                <a:ea typeface="Abel"/>
                <a:cs typeface="Abel"/>
                <a:sym typeface="Abel"/>
              </a:defRPr>
            </a:lvl1pPr>
            <a:lvl2pPr lvl="1"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2pPr>
            <a:lvl3pPr lvl="2"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3pPr>
            <a:lvl4pPr lvl="3"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4pPr>
            <a:lvl5pPr lvl="4"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5pPr>
            <a:lvl6pPr lvl="5"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6pPr>
            <a:lvl7pPr lvl="6"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7pPr>
            <a:lvl8pPr lvl="7"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8pPr>
            <a:lvl9pPr lvl="8" algn="ctr" rtl="0">
              <a:spcBef>
                <a:spcPts val="0"/>
              </a:spcBef>
              <a:spcAft>
                <a:spcPts val="0"/>
              </a:spcAft>
              <a:buSzPts val="1600"/>
              <a:buFont typeface="Yanone Kaffeesatz"/>
              <a:buNone/>
              <a:defRPr sz="1600">
                <a:latin typeface="Yanone Kaffeesatz"/>
                <a:ea typeface="Yanone Kaffeesatz"/>
                <a:cs typeface="Yanone Kaffeesatz"/>
                <a:sym typeface="Yanone Kaffeesatz"/>
              </a:defRPr>
            </a:lvl9pPr>
          </a:lstStyle>
          <a:p>
            <a:endParaRPr/>
          </a:p>
        </p:txBody>
      </p:sp>
      <p:sp>
        <p:nvSpPr>
          <p:cNvPr id="307" name="Google Shape;307;p19"/>
          <p:cNvSpPr txBox="1">
            <a:spLocks noGrp="1"/>
          </p:cNvSpPr>
          <p:nvPr>
            <p:ph type="title" idx="8"/>
          </p:nvPr>
        </p:nvSpPr>
        <p:spPr>
          <a:xfrm>
            <a:off x="5657873" y="3100720"/>
            <a:ext cx="1842300" cy="2685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000"/>
              <a:buFont typeface="Abel"/>
              <a:buNone/>
              <a:defRPr sz="2000" b="1">
                <a:latin typeface="Abel"/>
                <a:ea typeface="Abel"/>
                <a:cs typeface="Abel"/>
                <a:sym typeface="Abel"/>
              </a:defRPr>
            </a:lvl1pPr>
            <a:lvl2pPr lvl="1" rtl="0">
              <a:spcBef>
                <a:spcPts val="0"/>
              </a:spcBef>
              <a:spcAft>
                <a:spcPts val="0"/>
              </a:spcAft>
              <a:buSzPts val="2000"/>
              <a:buFont typeface="Abel"/>
              <a:buNone/>
              <a:defRPr sz="2000" b="1">
                <a:latin typeface="Abel"/>
                <a:ea typeface="Abel"/>
                <a:cs typeface="Abel"/>
                <a:sym typeface="Abel"/>
              </a:defRPr>
            </a:lvl2pPr>
            <a:lvl3pPr lvl="2" rtl="0">
              <a:spcBef>
                <a:spcPts val="0"/>
              </a:spcBef>
              <a:spcAft>
                <a:spcPts val="0"/>
              </a:spcAft>
              <a:buSzPts val="2000"/>
              <a:buFont typeface="Abel"/>
              <a:buNone/>
              <a:defRPr sz="2000" b="1">
                <a:latin typeface="Abel"/>
                <a:ea typeface="Abel"/>
                <a:cs typeface="Abel"/>
                <a:sym typeface="Abel"/>
              </a:defRPr>
            </a:lvl3pPr>
            <a:lvl4pPr lvl="3" rtl="0">
              <a:spcBef>
                <a:spcPts val="0"/>
              </a:spcBef>
              <a:spcAft>
                <a:spcPts val="0"/>
              </a:spcAft>
              <a:buSzPts val="2000"/>
              <a:buFont typeface="Abel"/>
              <a:buNone/>
              <a:defRPr sz="2000" b="1">
                <a:latin typeface="Abel"/>
                <a:ea typeface="Abel"/>
                <a:cs typeface="Abel"/>
                <a:sym typeface="Abel"/>
              </a:defRPr>
            </a:lvl4pPr>
            <a:lvl5pPr lvl="4" rtl="0">
              <a:spcBef>
                <a:spcPts val="0"/>
              </a:spcBef>
              <a:spcAft>
                <a:spcPts val="0"/>
              </a:spcAft>
              <a:buSzPts val="2000"/>
              <a:buFont typeface="Abel"/>
              <a:buNone/>
              <a:defRPr sz="2000" b="1">
                <a:latin typeface="Abel"/>
                <a:ea typeface="Abel"/>
                <a:cs typeface="Abel"/>
                <a:sym typeface="Abel"/>
              </a:defRPr>
            </a:lvl5pPr>
            <a:lvl6pPr lvl="5" rtl="0">
              <a:spcBef>
                <a:spcPts val="0"/>
              </a:spcBef>
              <a:spcAft>
                <a:spcPts val="0"/>
              </a:spcAft>
              <a:buSzPts val="2000"/>
              <a:buFont typeface="Abel"/>
              <a:buNone/>
              <a:defRPr sz="2000" b="1">
                <a:latin typeface="Abel"/>
                <a:ea typeface="Abel"/>
                <a:cs typeface="Abel"/>
                <a:sym typeface="Abel"/>
              </a:defRPr>
            </a:lvl6pPr>
            <a:lvl7pPr lvl="6" rtl="0">
              <a:spcBef>
                <a:spcPts val="0"/>
              </a:spcBef>
              <a:spcAft>
                <a:spcPts val="0"/>
              </a:spcAft>
              <a:buSzPts val="2000"/>
              <a:buFont typeface="Abel"/>
              <a:buNone/>
              <a:defRPr sz="2000" b="1">
                <a:latin typeface="Abel"/>
                <a:ea typeface="Abel"/>
                <a:cs typeface="Abel"/>
                <a:sym typeface="Abel"/>
              </a:defRPr>
            </a:lvl7pPr>
            <a:lvl8pPr lvl="7" rtl="0">
              <a:spcBef>
                <a:spcPts val="0"/>
              </a:spcBef>
              <a:spcAft>
                <a:spcPts val="0"/>
              </a:spcAft>
              <a:buSzPts val="2000"/>
              <a:buFont typeface="Abel"/>
              <a:buNone/>
              <a:defRPr sz="2000" b="1">
                <a:latin typeface="Abel"/>
                <a:ea typeface="Abel"/>
                <a:cs typeface="Abel"/>
                <a:sym typeface="Abel"/>
              </a:defRPr>
            </a:lvl8pPr>
            <a:lvl9pPr lvl="8" rtl="0">
              <a:spcBef>
                <a:spcPts val="0"/>
              </a:spcBef>
              <a:spcAft>
                <a:spcPts val="0"/>
              </a:spcAft>
              <a:buSzPts val="2000"/>
              <a:buFont typeface="Abel"/>
              <a:buNone/>
              <a:defRPr sz="2000" b="1">
                <a:latin typeface="Abel"/>
                <a:ea typeface="Abel"/>
                <a:cs typeface="Abel"/>
                <a:sym typeface="Abel"/>
              </a:defRPr>
            </a:lvl9pPr>
          </a:lstStyle>
          <a:p>
            <a:endParaRPr/>
          </a:p>
        </p:txBody>
      </p:sp>
      <p:sp>
        <p:nvSpPr>
          <p:cNvPr id="308" name="Google Shape;308;p19"/>
          <p:cNvSpPr/>
          <p:nvPr/>
        </p:nvSpPr>
        <p:spPr>
          <a:xfrm>
            <a:off x="828969" y="1386365"/>
            <a:ext cx="1156" cy="1206"/>
          </a:xfrm>
          <a:custGeom>
            <a:avLst/>
            <a:gdLst/>
            <a:ahLst/>
            <a:cxnLst/>
            <a:rect l="l" t="t" r="r" b="b"/>
            <a:pathLst>
              <a:path w="23" h="24" extrusionOk="0">
                <a:moveTo>
                  <a:pt x="0" y="0"/>
                </a:moveTo>
                <a:cubicBezTo>
                  <a:pt x="0" y="0"/>
                  <a:pt x="0" y="23"/>
                  <a:pt x="0" y="23"/>
                </a:cubicBezTo>
                <a:cubicBezTo>
                  <a:pt x="23" y="23"/>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09" name="Google Shape;309;p19"/>
          <p:cNvSpPr/>
          <p:nvPr/>
        </p:nvSpPr>
        <p:spPr>
          <a:xfrm>
            <a:off x="904405" y="1563521"/>
            <a:ext cx="4573" cy="4624"/>
          </a:xfrm>
          <a:custGeom>
            <a:avLst/>
            <a:gdLst/>
            <a:ahLst/>
            <a:cxnLst/>
            <a:rect l="l" t="t" r="r" b="b"/>
            <a:pathLst>
              <a:path w="91" h="92" extrusionOk="0">
                <a:moveTo>
                  <a:pt x="0" y="0"/>
                </a:moveTo>
                <a:lnTo>
                  <a:pt x="0" y="0"/>
                </a:lnTo>
                <a:cubicBezTo>
                  <a:pt x="0" y="14"/>
                  <a:pt x="9" y="29"/>
                  <a:pt x="33" y="49"/>
                </a:cubicBezTo>
                <a:lnTo>
                  <a:pt x="33" y="49"/>
                </a:lnTo>
                <a:cubicBezTo>
                  <a:pt x="20" y="34"/>
                  <a:pt x="8" y="17"/>
                  <a:pt x="0" y="0"/>
                </a:cubicBezTo>
                <a:close/>
                <a:moveTo>
                  <a:pt x="33" y="49"/>
                </a:moveTo>
                <a:cubicBezTo>
                  <a:pt x="53" y="73"/>
                  <a:pt x="77" y="91"/>
                  <a:pt x="91" y="91"/>
                </a:cubicBezTo>
                <a:cubicBezTo>
                  <a:pt x="66" y="74"/>
                  <a:pt x="46" y="60"/>
                  <a:pt x="33" y="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0" name="Google Shape;310;p19"/>
          <p:cNvSpPr txBox="1">
            <a:spLocks noGrp="1"/>
          </p:cNvSpPr>
          <p:nvPr>
            <p:ph type="title" idx="9"/>
          </p:nvPr>
        </p:nvSpPr>
        <p:spPr>
          <a:xfrm>
            <a:off x="773800" y="539500"/>
            <a:ext cx="7596600" cy="292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a:latin typeface="Lexend Deca" panose="020B0604020202020204"/>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grpSp>
        <p:nvGrpSpPr>
          <p:cNvPr id="311" name="Google Shape;311;p19"/>
          <p:cNvGrpSpPr/>
          <p:nvPr/>
        </p:nvGrpSpPr>
        <p:grpSpPr>
          <a:xfrm>
            <a:off x="-214237" y="-238517"/>
            <a:ext cx="1830483" cy="1376896"/>
            <a:chOff x="-214237" y="-238517"/>
            <a:chExt cx="1830483" cy="1376896"/>
          </a:xfrm>
        </p:grpSpPr>
        <p:sp>
          <p:nvSpPr>
            <p:cNvPr id="312" name="Google Shape;312;p19"/>
            <p:cNvSpPr/>
            <p:nvPr/>
          </p:nvSpPr>
          <p:spPr>
            <a:xfrm rot="-5400000">
              <a:off x="204533" y="167566"/>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3" name="Google Shape;313;p19"/>
            <p:cNvSpPr/>
            <p:nvPr/>
          </p:nvSpPr>
          <p:spPr>
            <a:xfrm rot="-5400000">
              <a:off x="22352" y="134994"/>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4" name="Google Shape;314;p19"/>
            <p:cNvSpPr/>
            <p:nvPr/>
          </p:nvSpPr>
          <p:spPr>
            <a:xfrm rot="-5400000">
              <a:off x="313309" y="-264675"/>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5" name="Google Shape;315;p19"/>
            <p:cNvSpPr/>
            <p:nvPr/>
          </p:nvSpPr>
          <p:spPr>
            <a:xfrm rot="-5400000">
              <a:off x="-192119" y="802072"/>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6" name="Google Shape;316;p19"/>
            <p:cNvSpPr/>
            <p:nvPr/>
          </p:nvSpPr>
          <p:spPr>
            <a:xfrm rot="-5400000">
              <a:off x="834547" y="149924"/>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317" name="Google Shape;317;p19"/>
          <p:cNvGrpSpPr/>
          <p:nvPr/>
        </p:nvGrpSpPr>
        <p:grpSpPr>
          <a:xfrm>
            <a:off x="7664869" y="4064833"/>
            <a:ext cx="1830483" cy="1376896"/>
            <a:chOff x="95744" y="630958"/>
            <a:chExt cx="1830483" cy="1376896"/>
          </a:xfrm>
        </p:grpSpPr>
        <p:sp>
          <p:nvSpPr>
            <p:cNvPr id="318" name="Google Shape;318;p19"/>
            <p:cNvSpPr/>
            <p:nvPr/>
          </p:nvSpPr>
          <p:spPr>
            <a:xfrm rot="5400000">
              <a:off x="615369" y="589027"/>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19" name="Google Shape;319;p19"/>
            <p:cNvSpPr/>
            <p:nvPr/>
          </p:nvSpPr>
          <p:spPr>
            <a:xfrm rot="5400000">
              <a:off x="1506345" y="1424891"/>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20" name="Google Shape;320;p19"/>
            <p:cNvSpPr/>
            <p:nvPr/>
          </p:nvSpPr>
          <p:spPr>
            <a:xfrm rot="5400000">
              <a:off x="997914" y="1580929"/>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21" name="Google Shape;321;p19"/>
            <p:cNvSpPr/>
            <p:nvPr/>
          </p:nvSpPr>
          <p:spPr>
            <a:xfrm rot="5400000">
              <a:off x="1589921" y="608839"/>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22" name="Google Shape;322;p19"/>
            <p:cNvSpPr/>
            <p:nvPr/>
          </p:nvSpPr>
          <p:spPr>
            <a:xfrm rot="5400000">
              <a:off x="-65800" y="999257"/>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323" name="Google Shape;323;p19"/>
          <p:cNvSpPr/>
          <p:nvPr/>
        </p:nvSpPr>
        <p:spPr>
          <a:xfrm rot="-510">
            <a:off x="8808911" y="3654215"/>
            <a:ext cx="372313" cy="324733"/>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24" name="Google Shape;324;p19"/>
          <p:cNvSpPr/>
          <p:nvPr/>
        </p:nvSpPr>
        <p:spPr>
          <a:xfrm rot="-510">
            <a:off x="-57764" y="1296940"/>
            <a:ext cx="372313" cy="324733"/>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extLst>
      <p:ext uri="{BB962C8B-B14F-4D97-AF65-F5344CB8AC3E}">
        <p14:creationId xmlns:p14="http://schemas.microsoft.com/office/powerpoint/2010/main" val="337776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
        <p:cNvGrpSpPr/>
        <p:nvPr/>
      </p:nvGrpSpPr>
      <p:grpSpPr>
        <a:xfrm>
          <a:off x="0" y="0"/>
          <a:ext cx="0" cy="0"/>
          <a:chOff x="0" y="0"/>
          <a:chExt cx="0" cy="0"/>
        </a:xfrm>
      </p:grpSpPr>
      <p:sp>
        <p:nvSpPr>
          <p:cNvPr id="77" name="Google Shape;7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78" name="Google Shape;78;p6"/>
          <p:cNvSpPr txBox="1">
            <a:spLocks noGrp="1"/>
          </p:cNvSpPr>
          <p:nvPr>
            <p:ph type="title"/>
          </p:nvPr>
        </p:nvSpPr>
        <p:spPr>
          <a:xfrm>
            <a:off x="713425" y="539500"/>
            <a:ext cx="7717200" cy="2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Lexend Deca" panose="020B0604020202020204"/>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79" name="Google Shape;79;p6"/>
          <p:cNvSpPr/>
          <p:nvPr/>
        </p:nvSpPr>
        <p:spPr>
          <a:xfrm>
            <a:off x="713225" y="4717979"/>
            <a:ext cx="796405" cy="897972"/>
          </a:xfrm>
          <a:custGeom>
            <a:avLst/>
            <a:gdLst/>
            <a:ahLst/>
            <a:cxnLst/>
            <a:rect l="l" t="t" r="r" b="b"/>
            <a:pathLst>
              <a:path w="15259" h="17205" extrusionOk="0">
                <a:moveTo>
                  <a:pt x="7641" y="1"/>
                </a:moveTo>
                <a:cubicBezTo>
                  <a:pt x="7409" y="1"/>
                  <a:pt x="7174" y="61"/>
                  <a:pt x="6961" y="183"/>
                </a:cubicBezTo>
                <a:lnTo>
                  <a:pt x="699" y="3800"/>
                </a:lnTo>
                <a:cubicBezTo>
                  <a:pt x="274" y="4043"/>
                  <a:pt x="0" y="4499"/>
                  <a:pt x="0" y="4986"/>
                </a:cubicBezTo>
                <a:lnTo>
                  <a:pt x="0" y="12220"/>
                </a:lnTo>
                <a:cubicBezTo>
                  <a:pt x="0" y="12706"/>
                  <a:pt x="274" y="13162"/>
                  <a:pt x="699" y="13405"/>
                </a:cubicBezTo>
                <a:lnTo>
                  <a:pt x="6961" y="17022"/>
                </a:lnTo>
                <a:cubicBezTo>
                  <a:pt x="7174" y="17144"/>
                  <a:pt x="7409" y="17205"/>
                  <a:pt x="7641" y="17205"/>
                </a:cubicBezTo>
                <a:cubicBezTo>
                  <a:pt x="7873" y="17205"/>
                  <a:pt x="8101" y="17144"/>
                  <a:pt x="8298" y="17022"/>
                </a:cubicBezTo>
                <a:lnTo>
                  <a:pt x="14560" y="13405"/>
                </a:lnTo>
                <a:cubicBezTo>
                  <a:pt x="14985" y="13162"/>
                  <a:pt x="15259" y="12706"/>
                  <a:pt x="15259" y="12220"/>
                </a:cubicBezTo>
                <a:lnTo>
                  <a:pt x="15259" y="4986"/>
                </a:lnTo>
                <a:cubicBezTo>
                  <a:pt x="15259" y="4499"/>
                  <a:pt x="14985" y="4043"/>
                  <a:pt x="14560" y="3800"/>
                </a:cubicBezTo>
                <a:lnTo>
                  <a:pt x="8298" y="183"/>
                </a:lnTo>
                <a:cubicBezTo>
                  <a:pt x="8101" y="61"/>
                  <a:pt x="7873" y="1"/>
                  <a:pt x="7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0" name="Google Shape;80;p6"/>
          <p:cNvSpPr/>
          <p:nvPr/>
        </p:nvSpPr>
        <p:spPr>
          <a:xfrm>
            <a:off x="-1479" y="4580383"/>
            <a:ext cx="594942" cy="674275"/>
          </a:xfrm>
          <a:custGeom>
            <a:avLst/>
            <a:gdLst/>
            <a:ahLst/>
            <a:cxnLst/>
            <a:rect l="l" t="t" r="r" b="b"/>
            <a:pathLst>
              <a:path w="11399" h="12919" fill="none" extrusionOk="0">
                <a:moveTo>
                  <a:pt x="11399" y="9149"/>
                </a:moveTo>
                <a:lnTo>
                  <a:pt x="11399" y="3769"/>
                </a:lnTo>
                <a:cubicBezTo>
                  <a:pt x="11399" y="3404"/>
                  <a:pt x="11216" y="3070"/>
                  <a:pt x="10882" y="2888"/>
                </a:cubicBezTo>
                <a:lnTo>
                  <a:pt x="6201" y="183"/>
                </a:lnTo>
                <a:cubicBezTo>
                  <a:pt x="5897" y="0"/>
                  <a:pt x="5502" y="0"/>
                  <a:pt x="5198" y="183"/>
                </a:cubicBezTo>
                <a:lnTo>
                  <a:pt x="517" y="2888"/>
                </a:lnTo>
                <a:cubicBezTo>
                  <a:pt x="183" y="3070"/>
                  <a:pt x="0" y="3404"/>
                  <a:pt x="0" y="3769"/>
                </a:cubicBezTo>
                <a:lnTo>
                  <a:pt x="0" y="9149"/>
                </a:lnTo>
                <a:cubicBezTo>
                  <a:pt x="0" y="9514"/>
                  <a:pt x="183" y="9848"/>
                  <a:pt x="517" y="10031"/>
                </a:cubicBezTo>
                <a:lnTo>
                  <a:pt x="5198" y="12736"/>
                </a:lnTo>
                <a:cubicBezTo>
                  <a:pt x="5502" y="12918"/>
                  <a:pt x="5897" y="12918"/>
                  <a:pt x="6201" y="12736"/>
                </a:cubicBezTo>
                <a:lnTo>
                  <a:pt x="10882" y="10031"/>
                </a:lnTo>
                <a:cubicBezTo>
                  <a:pt x="11216" y="9848"/>
                  <a:pt x="11399" y="9514"/>
                  <a:pt x="11399" y="914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1" name="Google Shape;81;p6"/>
          <p:cNvSpPr/>
          <p:nvPr/>
        </p:nvSpPr>
        <p:spPr>
          <a:xfrm>
            <a:off x="641565" y="4520507"/>
            <a:ext cx="268165" cy="303082"/>
          </a:xfrm>
          <a:custGeom>
            <a:avLst/>
            <a:gdLst/>
            <a:ahLst/>
            <a:cxnLst/>
            <a:rect l="l" t="t" r="r" b="b"/>
            <a:pathLst>
              <a:path w="5138" h="5807" fill="none" extrusionOk="0">
                <a:moveTo>
                  <a:pt x="5138" y="4104"/>
                </a:moveTo>
                <a:lnTo>
                  <a:pt x="5138" y="1673"/>
                </a:lnTo>
                <a:cubicBezTo>
                  <a:pt x="5138" y="1521"/>
                  <a:pt x="5046" y="1369"/>
                  <a:pt x="4895" y="1277"/>
                </a:cubicBezTo>
                <a:lnTo>
                  <a:pt x="2797" y="62"/>
                </a:lnTo>
                <a:cubicBezTo>
                  <a:pt x="2645" y="1"/>
                  <a:pt x="2493" y="1"/>
                  <a:pt x="2341" y="62"/>
                </a:cubicBezTo>
                <a:lnTo>
                  <a:pt x="244" y="1277"/>
                </a:lnTo>
                <a:cubicBezTo>
                  <a:pt x="92" y="1369"/>
                  <a:pt x="1" y="1521"/>
                  <a:pt x="1" y="1673"/>
                </a:cubicBezTo>
                <a:lnTo>
                  <a:pt x="1" y="4104"/>
                </a:lnTo>
                <a:cubicBezTo>
                  <a:pt x="1" y="4256"/>
                  <a:pt x="92" y="4408"/>
                  <a:pt x="244" y="4499"/>
                </a:cubicBezTo>
                <a:lnTo>
                  <a:pt x="2341" y="5715"/>
                </a:lnTo>
                <a:cubicBezTo>
                  <a:pt x="2493" y="5806"/>
                  <a:pt x="2645" y="5806"/>
                  <a:pt x="2797" y="5715"/>
                </a:cubicBezTo>
                <a:lnTo>
                  <a:pt x="4895" y="4499"/>
                </a:lnTo>
                <a:cubicBezTo>
                  <a:pt x="5046" y="4408"/>
                  <a:pt x="5138" y="4256"/>
                  <a:pt x="5138" y="4104"/>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2" name="Google Shape;82;p6"/>
          <p:cNvSpPr/>
          <p:nvPr/>
        </p:nvSpPr>
        <p:spPr>
          <a:xfrm>
            <a:off x="8541" y="4324950"/>
            <a:ext cx="209449" cy="237998"/>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3" name="Google Shape;83;p6"/>
          <p:cNvSpPr/>
          <p:nvPr/>
        </p:nvSpPr>
        <p:spPr>
          <a:xfrm rot="10800000">
            <a:off x="7643852" y="-317550"/>
            <a:ext cx="796405" cy="897972"/>
          </a:xfrm>
          <a:custGeom>
            <a:avLst/>
            <a:gdLst/>
            <a:ahLst/>
            <a:cxnLst/>
            <a:rect l="l" t="t" r="r" b="b"/>
            <a:pathLst>
              <a:path w="15259" h="17205" extrusionOk="0">
                <a:moveTo>
                  <a:pt x="7641" y="1"/>
                </a:moveTo>
                <a:cubicBezTo>
                  <a:pt x="7409" y="1"/>
                  <a:pt x="7174" y="61"/>
                  <a:pt x="6961" y="183"/>
                </a:cubicBezTo>
                <a:lnTo>
                  <a:pt x="699" y="3800"/>
                </a:lnTo>
                <a:cubicBezTo>
                  <a:pt x="274" y="4043"/>
                  <a:pt x="0" y="4499"/>
                  <a:pt x="0" y="4986"/>
                </a:cubicBezTo>
                <a:lnTo>
                  <a:pt x="0" y="12220"/>
                </a:lnTo>
                <a:cubicBezTo>
                  <a:pt x="0" y="12706"/>
                  <a:pt x="274" y="13162"/>
                  <a:pt x="699" y="13405"/>
                </a:cubicBezTo>
                <a:lnTo>
                  <a:pt x="6961" y="17022"/>
                </a:lnTo>
                <a:cubicBezTo>
                  <a:pt x="7174" y="17144"/>
                  <a:pt x="7409" y="17205"/>
                  <a:pt x="7641" y="17205"/>
                </a:cubicBezTo>
                <a:cubicBezTo>
                  <a:pt x="7873" y="17205"/>
                  <a:pt x="8101" y="17144"/>
                  <a:pt x="8298" y="17022"/>
                </a:cubicBezTo>
                <a:lnTo>
                  <a:pt x="14560" y="13405"/>
                </a:lnTo>
                <a:cubicBezTo>
                  <a:pt x="14985" y="13162"/>
                  <a:pt x="15259" y="12706"/>
                  <a:pt x="15259" y="12220"/>
                </a:cubicBezTo>
                <a:lnTo>
                  <a:pt x="15259" y="4986"/>
                </a:lnTo>
                <a:cubicBezTo>
                  <a:pt x="15259" y="4499"/>
                  <a:pt x="14985" y="4043"/>
                  <a:pt x="14560" y="3800"/>
                </a:cubicBezTo>
                <a:lnTo>
                  <a:pt x="8298" y="183"/>
                </a:lnTo>
                <a:cubicBezTo>
                  <a:pt x="8101" y="61"/>
                  <a:pt x="7873" y="1"/>
                  <a:pt x="7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4" name="Google Shape;84;p6"/>
          <p:cNvSpPr/>
          <p:nvPr/>
        </p:nvSpPr>
        <p:spPr>
          <a:xfrm rot="10800000">
            <a:off x="8560019" y="43742"/>
            <a:ext cx="594942" cy="674275"/>
          </a:xfrm>
          <a:custGeom>
            <a:avLst/>
            <a:gdLst/>
            <a:ahLst/>
            <a:cxnLst/>
            <a:rect l="l" t="t" r="r" b="b"/>
            <a:pathLst>
              <a:path w="11399" h="12919" fill="none" extrusionOk="0">
                <a:moveTo>
                  <a:pt x="11399" y="9149"/>
                </a:moveTo>
                <a:lnTo>
                  <a:pt x="11399" y="3769"/>
                </a:lnTo>
                <a:cubicBezTo>
                  <a:pt x="11399" y="3404"/>
                  <a:pt x="11216" y="3070"/>
                  <a:pt x="10882" y="2888"/>
                </a:cubicBezTo>
                <a:lnTo>
                  <a:pt x="6201" y="183"/>
                </a:lnTo>
                <a:cubicBezTo>
                  <a:pt x="5897" y="0"/>
                  <a:pt x="5502" y="0"/>
                  <a:pt x="5198" y="183"/>
                </a:cubicBezTo>
                <a:lnTo>
                  <a:pt x="517" y="2888"/>
                </a:lnTo>
                <a:cubicBezTo>
                  <a:pt x="183" y="3070"/>
                  <a:pt x="0" y="3404"/>
                  <a:pt x="0" y="3769"/>
                </a:cubicBezTo>
                <a:lnTo>
                  <a:pt x="0" y="9149"/>
                </a:lnTo>
                <a:cubicBezTo>
                  <a:pt x="0" y="9514"/>
                  <a:pt x="183" y="9848"/>
                  <a:pt x="517" y="10031"/>
                </a:cubicBezTo>
                <a:lnTo>
                  <a:pt x="5198" y="12736"/>
                </a:lnTo>
                <a:cubicBezTo>
                  <a:pt x="5502" y="12918"/>
                  <a:pt x="5897" y="12918"/>
                  <a:pt x="6201" y="12736"/>
                </a:cubicBezTo>
                <a:lnTo>
                  <a:pt x="10882" y="10031"/>
                </a:lnTo>
                <a:cubicBezTo>
                  <a:pt x="11216" y="9848"/>
                  <a:pt x="11399" y="9514"/>
                  <a:pt x="11399" y="9149"/>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5" name="Google Shape;85;p6"/>
          <p:cNvSpPr/>
          <p:nvPr/>
        </p:nvSpPr>
        <p:spPr>
          <a:xfrm rot="10800000">
            <a:off x="8243752" y="474812"/>
            <a:ext cx="268165" cy="303082"/>
          </a:xfrm>
          <a:custGeom>
            <a:avLst/>
            <a:gdLst/>
            <a:ahLst/>
            <a:cxnLst/>
            <a:rect l="l" t="t" r="r" b="b"/>
            <a:pathLst>
              <a:path w="5138" h="5807" fill="none" extrusionOk="0">
                <a:moveTo>
                  <a:pt x="5138" y="4104"/>
                </a:moveTo>
                <a:lnTo>
                  <a:pt x="5138" y="1673"/>
                </a:lnTo>
                <a:cubicBezTo>
                  <a:pt x="5138" y="1521"/>
                  <a:pt x="5046" y="1369"/>
                  <a:pt x="4895" y="1277"/>
                </a:cubicBezTo>
                <a:lnTo>
                  <a:pt x="2797" y="62"/>
                </a:lnTo>
                <a:cubicBezTo>
                  <a:pt x="2645" y="1"/>
                  <a:pt x="2493" y="1"/>
                  <a:pt x="2341" y="62"/>
                </a:cubicBezTo>
                <a:lnTo>
                  <a:pt x="244" y="1277"/>
                </a:lnTo>
                <a:cubicBezTo>
                  <a:pt x="92" y="1369"/>
                  <a:pt x="1" y="1521"/>
                  <a:pt x="1" y="1673"/>
                </a:cubicBezTo>
                <a:lnTo>
                  <a:pt x="1" y="4104"/>
                </a:lnTo>
                <a:cubicBezTo>
                  <a:pt x="1" y="4256"/>
                  <a:pt x="92" y="4408"/>
                  <a:pt x="244" y="4499"/>
                </a:cubicBezTo>
                <a:lnTo>
                  <a:pt x="2341" y="5715"/>
                </a:lnTo>
                <a:cubicBezTo>
                  <a:pt x="2493" y="5806"/>
                  <a:pt x="2645" y="5806"/>
                  <a:pt x="2797" y="5715"/>
                </a:cubicBezTo>
                <a:lnTo>
                  <a:pt x="4895" y="4499"/>
                </a:lnTo>
                <a:cubicBezTo>
                  <a:pt x="5046" y="4408"/>
                  <a:pt x="5138" y="4256"/>
                  <a:pt x="5138" y="4104"/>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 name="Google Shape;86;p6"/>
          <p:cNvSpPr/>
          <p:nvPr/>
        </p:nvSpPr>
        <p:spPr>
          <a:xfrm rot="10800000">
            <a:off x="8935492" y="735453"/>
            <a:ext cx="209449" cy="237998"/>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Tree>
    <p:extLst>
      <p:ext uri="{BB962C8B-B14F-4D97-AF65-F5344CB8AC3E}">
        <p14:creationId xmlns:p14="http://schemas.microsoft.com/office/powerpoint/2010/main" val="229127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6"/>
        <p:cNvGrpSpPr/>
        <p:nvPr/>
      </p:nvGrpSpPr>
      <p:grpSpPr>
        <a:xfrm>
          <a:off x="0" y="0"/>
          <a:ext cx="0" cy="0"/>
          <a:chOff x="0" y="0"/>
          <a:chExt cx="0" cy="0"/>
        </a:xfrm>
      </p:grpSpPr>
      <p:sp>
        <p:nvSpPr>
          <p:cNvPr id="117" name="Google Shape;11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18" name="Google Shape;118;p9"/>
          <p:cNvSpPr txBox="1">
            <a:spLocks noGrp="1"/>
          </p:cNvSpPr>
          <p:nvPr>
            <p:ph type="title" hasCustomPrompt="1"/>
          </p:nvPr>
        </p:nvSpPr>
        <p:spPr>
          <a:xfrm>
            <a:off x="5638679" y="1569243"/>
            <a:ext cx="1333800" cy="841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000"/>
              <a:buNone/>
              <a:defRPr sz="6800">
                <a:latin typeface="Lexend Deca" panose="020B0604020202020204"/>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rPr dirty="0"/>
              <a:t>xx%</a:t>
            </a:r>
          </a:p>
        </p:txBody>
      </p:sp>
      <p:sp>
        <p:nvSpPr>
          <p:cNvPr id="119" name="Google Shape;119;p9"/>
          <p:cNvSpPr txBox="1">
            <a:spLocks noGrp="1"/>
          </p:cNvSpPr>
          <p:nvPr>
            <p:ph type="title" idx="2"/>
          </p:nvPr>
        </p:nvSpPr>
        <p:spPr>
          <a:xfrm>
            <a:off x="1871100" y="2991100"/>
            <a:ext cx="5401800" cy="5751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6000"/>
              <a:buNone/>
              <a:defRPr sz="4400">
                <a:latin typeface="Lexend Deca" panose="020B0604020202020204"/>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20" name="Google Shape;120;p9"/>
          <p:cNvSpPr txBox="1">
            <a:spLocks noGrp="1"/>
          </p:cNvSpPr>
          <p:nvPr>
            <p:ph type="subTitle" idx="1"/>
          </p:nvPr>
        </p:nvSpPr>
        <p:spPr>
          <a:xfrm>
            <a:off x="1871100" y="3718600"/>
            <a:ext cx="5401800" cy="339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21" name="Google Shape;121;p9"/>
          <p:cNvGrpSpPr/>
          <p:nvPr/>
        </p:nvGrpSpPr>
        <p:grpSpPr>
          <a:xfrm rot="10800000" flipH="1">
            <a:off x="7281000" y="3320892"/>
            <a:ext cx="2206750" cy="2984968"/>
            <a:chOff x="7176075" y="-367715"/>
            <a:chExt cx="2206750" cy="2984968"/>
          </a:xfrm>
        </p:grpSpPr>
        <p:grpSp>
          <p:nvGrpSpPr>
            <p:cNvPr id="122" name="Google Shape;122;p9"/>
            <p:cNvGrpSpPr/>
            <p:nvPr/>
          </p:nvGrpSpPr>
          <p:grpSpPr>
            <a:xfrm>
              <a:off x="7176075" y="373278"/>
              <a:ext cx="2206750" cy="2243975"/>
              <a:chOff x="7214875" y="-282125"/>
              <a:chExt cx="2206750" cy="2243975"/>
            </a:xfrm>
          </p:grpSpPr>
          <p:sp>
            <p:nvSpPr>
              <p:cNvPr id="123" name="Google Shape;123;p9"/>
              <p:cNvSpPr/>
              <p:nvPr/>
            </p:nvSpPr>
            <p:spPr>
              <a:xfrm flipH="1">
                <a:off x="7936000" y="-282125"/>
                <a:ext cx="743200" cy="857950"/>
              </a:xfrm>
              <a:custGeom>
                <a:avLst/>
                <a:gdLst/>
                <a:ahLst/>
                <a:cxnLst/>
                <a:rect l="l" t="t" r="r" b="b"/>
                <a:pathLst>
                  <a:path w="29728" h="34318" fill="none" extrusionOk="0">
                    <a:moveTo>
                      <a:pt x="0" y="8572"/>
                    </a:moveTo>
                    <a:lnTo>
                      <a:pt x="0" y="25746"/>
                    </a:lnTo>
                    <a:lnTo>
                      <a:pt x="14864" y="34317"/>
                    </a:lnTo>
                    <a:lnTo>
                      <a:pt x="29727" y="25746"/>
                    </a:lnTo>
                    <a:lnTo>
                      <a:pt x="29727" y="8572"/>
                    </a:lnTo>
                    <a:lnTo>
                      <a:pt x="14864"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4" name="Google Shape;124;p9"/>
              <p:cNvSpPr/>
              <p:nvPr/>
            </p:nvSpPr>
            <p:spPr>
              <a:xfrm flipH="1">
                <a:off x="7983125" y="-227400"/>
                <a:ext cx="648200" cy="748500"/>
              </a:xfrm>
              <a:custGeom>
                <a:avLst/>
                <a:gdLst/>
                <a:ahLst/>
                <a:cxnLst/>
                <a:rect l="l" t="t" r="r" b="b"/>
                <a:pathLst>
                  <a:path w="25928" h="29940" extrusionOk="0">
                    <a:moveTo>
                      <a:pt x="12949" y="0"/>
                    </a:moveTo>
                    <a:lnTo>
                      <a:pt x="0" y="7477"/>
                    </a:lnTo>
                    <a:lnTo>
                      <a:pt x="0" y="22432"/>
                    </a:lnTo>
                    <a:lnTo>
                      <a:pt x="12949" y="29940"/>
                    </a:lnTo>
                    <a:lnTo>
                      <a:pt x="25928" y="22432"/>
                    </a:lnTo>
                    <a:lnTo>
                      <a:pt x="25928" y="7477"/>
                    </a:lnTo>
                    <a:lnTo>
                      <a:pt x="12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5" name="Google Shape;125;p9"/>
              <p:cNvSpPr/>
              <p:nvPr/>
            </p:nvSpPr>
            <p:spPr>
              <a:xfrm flipH="1">
                <a:off x="8679175" y="-282125"/>
                <a:ext cx="742450" cy="857950"/>
              </a:xfrm>
              <a:custGeom>
                <a:avLst/>
                <a:gdLst/>
                <a:ahLst/>
                <a:cxnLst/>
                <a:rect l="l" t="t" r="r" b="b"/>
                <a:pathLst>
                  <a:path w="29698" h="34318" fill="none" extrusionOk="0">
                    <a:moveTo>
                      <a:pt x="1" y="8572"/>
                    </a:moveTo>
                    <a:lnTo>
                      <a:pt x="1" y="25746"/>
                    </a:lnTo>
                    <a:lnTo>
                      <a:pt x="14864" y="34317"/>
                    </a:lnTo>
                    <a:lnTo>
                      <a:pt x="29697" y="25746"/>
                    </a:lnTo>
                    <a:lnTo>
                      <a:pt x="29697" y="8572"/>
                    </a:lnTo>
                    <a:lnTo>
                      <a:pt x="14864"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6" name="Google Shape;126;p9"/>
              <p:cNvSpPr/>
              <p:nvPr/>
            </p:nvSpPr>
            <p:spPr>
              <a:xfrm flipH="1">
                <a:off x="8726300" y="-227400"/>
                <a:ext cx="648200" cy="748500"/>
              </a:xfrm>
              <a:custGeom>
                <a:avLst/>
                <a:gdLst/>
                <a:ahLst/>
                <a:cxnLst/>
                <a:rect l="l" t="t" r="r" b="b"/>
                <a:pathLst>
                  <a:path w="25928" h="29940" extrusionOk="0">
                    <a:moveTo>
                      <a:pt x="12979" y="0"/>
                    </a:moveTo>
                    <a:lnTo>
                      <a:pt x="0" y="7477"/>
                    </a:lnTo>
                    <a:lnTo>
                      <a:pt x="0" y="22432"/>
                    </a:lnTo>
                    <a:lnTo>
                      <a:pt x="12979" y="29940"/>
                    </a:lnTo>
                    <a:lnTo>
                      <a:pt x="25928" y="22432"/>
                    </a:lnTo>
                    <a:lnTo>
                      <a:pt x="25928" y="7477"/>
                    </a:lnTo>
                    <a:lnTo>
                      <a:pt x="1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7" name="Google Shape;127;p9"/>
              <p:cNvSpPr/>
              <p:nvPr/>
            </p:nvSpPr>
            <p:spPr>
              <a:xfrm flipH="1">
                <a:off x="8307600" y="361500"/>
                <a:ext cx="742425" cy="857950"/>
              </a:xfrm>
              <a:custGeom>
                <a:avLst/>
                <a:gdLst/>
                <a:ahLst/>
                <a:cxnLst/>
                <a:rect l="l" t="t" r="r" b="b"/>
                <a:pathLst>
                  <a:path w="29697" h="34318" fill="none" extrusionOk="0">
                    <a:moveTo>
                      <a:pt x="0" y="8603"/>
                    </a:moveTo>
                    <a:lnTo>
                      <a:pt x="0" y="25746"/>
                    </a:lnTo>
                    <a:lnTo>
                      <a:pt x="14833" y="34317"/>
                    </a:lnTo>
                    <a:lnTo>
                      <a:pt x="29697" y="25746"/>
                    </a:lnTo>
                    <a:lnTo>
                      <a:pt x="29697" y="8603"/>
                    </a:lnTo>
                    <a:lnTo>
                      <a:pt x="14833" y="1"/>
                    </a:ln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8" name="Google Shape;128;p9"/>
              <p:cNvSpPr/>
              <p:nvPr/>
            </p:nvSpPr>
            <p:spPr>
              <a:xfrm flipH="1">
                <a:off x="8679175" y="1219425"/>
                <a:ext cx="25" cy="742425"/>
              </a:xfrm>
              <a:custGeom>
                <a:avLst/>
                <a:gdLst/>
                <a:ahLst/>
                <a:cxnLst/>
                <a:rect l="l" t="t" r="r" b="b"/>
                <a:pathLst>
                  <a:path w="1" h="29697" fill="none" extrusionOk="0">
                    <a:moveTo>
                      <a:pt x="0" y="0"/>
                    </a:moveTo>
                    <a:lnTo>
                      <a:pt x="0" y="29697"/>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29" name="Google Shape;129;p9"/>
              <p:cNvSpPr/>
              <p:nvPr/>
            </p:nvSpPr>
            <p:spPr>
              <a:xfrm flipH="1">
                <a:off x="7936000" y="1005125"/>
                <a:ext cx="371625" cy="560825"/>
              </a:xfrm>
              <a:custGeom>
                <a:avLst/>
                <a:gdLst/>
                <a:ahLst/>
                <a:cxnLst/>
                <a:rect l="l" t="t" r="r" b="b"/>
                <a:pathLst>
                  <a:path w="14865" h="22433" fill="none" extrusionOk="0">
                    <a:moveTo>
                      <a:pt x="1" y="1"/>
                    </a:moveTo>
                    <a:lnTo>
                      <a:pt x="14864" y="8572"/>
                    </a:lnTo>
                    <a:lnTo>
                      <a:pt x="14864" y="22433"/>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0" name="Google Shape;130;p9"/>
              <p:cNvSpPr/>
              <p:nvPr/>
            </p:nvSpPr>
            <p:spPr>
              <a:xfrm flipH="1">
                <a:off x="7214875" y="361500"/>
                <a:ext cx="724950" cy="214325"/>
              </a:xfrm>
              <a:custGeom>
                <a:avLst/>
                <a:gdLst/>
                <a:ahLst/>
                <a:cxnLst/>
                <a:rect l="l" t="t" r="r" b="b"/>
                <a:pathLst>
                  <a:path w="28998" h="8573" fill="none" extrusionOk="0">
                    <a:moveTo>
                      <a:pt x="0" y="1"/>
                    </a:moveTo>
                    <a:lnTo>
                      <a:pt x="14864" y="8572"/>
                    </a:lnTo>
                    <a:lnTo>
                      <a:pt x="28998" y="396"/>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1" name="Google Shape;131;p9"/>
              <p:cNvSpPr/>
              <p:nvPr/>
            </p:nvSpPr>
            <p:spPr>
              <a:xfrm flipH="1">
                <a:off x="7915500" y="1570500"/>
                <a:ext cx="41050" cy="40275"/>
              </a:xfrm>
              <a:custGeom>
                <a:avLst/>
                <a:gdLst/>
                <a:ahLst/>
                <a:cxnLst/>
                <a:rect l="l" t="t" r="r" b="b"/>
                <a:pathLst>
                  <a:path w="1642" h="1611" fill="none" extrusionOk="0">
                    <a:moveTo>
                      <a:pt x="0" y="821"/>
                    </a:moveTo>
                    <a:cubicBezTo>
                      <a:pt x="0" y="1246"/>
                      <a:pt x="365" y="1611"/>
                      <a:pt x="821" y="1611"/>
                    </a:cubicBezTo>
                    <a:cubicBezTo>
                      <a:pt x="1277" y="1611"/>
                      <a:pt x="1642" y="1246"/>
                      <a:pt x="1642" y="821"/>
                    </a:cubicBezTo>
                    <a:cubicBezTo>
                      <a:pt x="1642" y="365"/>
                      <a:pt x="1277" y="0"/>
                      <a:pt x="821" y="0"/>
                    </a:cubicBezTo>
                    <a:cubicBezTo>
                      <a:pt x="365" y="0"/>
                      <a:pt x="0" y="365"/>
                      <a:pt x="0" y="821"/>
                    </a:cubicBez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2" name="Google Shape;132;p9"/>
              <p:cNvSpPr/>
              <p:nvPr/>
            </p:nvSpPr>
            <p:spPr>
              <a:xfrm flipH="1">
                <a:off x="8287075" y="555275"/>
                <a:ext cx="40300" cy="41050"/>
              </a:xfrm>
              <a:custGeom>
                <a:avLst/>
                <a:gdLst/>
                <a:ahLst/>
                <a:cxnLst/>
                <a:rect l="l" t="t" r="r" b="b"/>
                <a:pathLst>
                  <a:path w="1612" h="1642" extrusionOk="0">
                    <a:moveTo>
                      <a:pt x="791" y="1"/>
                    </a:moveTo>
                    <a:cubicBezTo>
                      <a:pt x="365" y="1"/>
                      <a:pt x="0" y="365"/>
                      <a:pt x="0" y="821"/>
                    </a:cubicBezTo>
                    <a:cubicBezTo>
                      <a:pt x="0" y="1277"/>
                      <a:pt x="365" y="1642"/>
                      <a:pt x="791" y="1642"/>
                    </a:cubicBezTo>
                    <a:cubicBezTo>
                      <a:pt x="1247" y="1642"/>
                      <a:pt x="1611" y="1277"/>
                      <a:pt x="1611" y="821"/>
                    </a:cubicBezTo>
                    <a:cubicBezTo>
                      <a:pt x="1611" y="365"/>
                      <a:pt x="1247" y="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3" name="Google Shape;133;p9"/>
              <p:cNvSpPr/>
              <p:nvPr/>
            </p:nvSpPr>
            <p:spPr>
              <a:xfrm flipH="1">
                <a:off x="8747924" y="1070313"/>
                <a:ext cx="658850" cy="759900"/>
              </a:xfrm>
              <a:custGeom>
                <a:avLst/>
                <a:gdLst/>
                <a:ahLst/>
                <a:cxnLst/>
                <a:rect l="l" t="t" r="r" b="b"/>
                <a:pathLst>
                  <a:path w="26354" h="30396" extrusionOk="0">
                    <a:moveTo>
                      <a:pt x="13162" y="0"/>
                    </a:moveTo>
                    <a:lnTo>
                      <a:pt x="1" y="7599"/>
                    </a:lnTo>
                    <a:lnTo>
                      <a:pt x="1" y="22797"/>
                    </a:lnTo>
                    <a:lnTo>
                      <a:pt x="13162" y="30396"/>
                    </a:lnTo>
                    <a:lnTo>
                      <a:pt x="26354" y="22797"/>
                    </a:lnTo>
                    <a:lnTo>
                      <a:pt x="26354" y="7599"/>
                    </a:lnTo>
                    <a:lnTo>
                      <a:pt x="131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134" name="Google Shape;134;p9"/>
            <p:cNvSpPr/>
            <p:nvPr/>
          </p:nvSpPr>
          <p:spPr>
            <a:xfrm flipH="1">
              <a:off x="9011588" y="-367715"/>
              <a:ext cx="25" cy="742425"/>
            </a:xfrm>
            <a:custGeom>
              <a:avLst/>
              <a:gdLst/>
              <a:ahLst/>
              <a:cxnLst/>
              <a:rect l="l" t="t" r="r" b="b"/>
              <a:pathLst>
                <a:path w="1" h="29697" fill="none" extrusionOk="0">
                  <a:moveTo>
                    <a:pt x="0" y="0"/>
                  </a:moveTo>
                  <a:lnTo>
                    <a:pt x="0" y="29697"/>
                  </a:lnTo>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135" name="Google Shape;135;p9"/>
          <p:cNvGrpSpPr/>
          <p:nvPr/>
        </p:nvGrpSpPr>
        <p:grpSpPr>
          <a:xfrm>
            <a:off x="-578851" y="-596727"/>
            <a:ext cx="3560656" cy="2678338"/>
            <a:chOff x="-179008" y="-238517"/>
            <a:chExt cx="1830483" cy="1376896"/>
          </a:xfrm>
        </p:grpSpPr>
        <p:sp>
          <p:nvSpPr>
            <p:cNvPr id="136" name="Google Shape;136;p9"/>
            <p:cNvSpPr/>
            <p:nvPr/>
          </p:nvSpPr>
          <p:spPr>
            <a:xfrm rot="-5400000">
              <a:off x="239762" y="167566"/>
              <a:ext cx="892088" cy="1012743"/>
            </a:xfrm>
            <a:custGeom>
              <a:avLst/>
              <a:gdLst/>
              <a:ahLst/>
              <a:cxnLst/>
              <a:rect l="l" t="t" r="r" b="b"/>
              <a:pathLst>
                <a:path w="13467" h="15289" fill="none" extrusionOk="0">
                  <a:moveTo>
                    <a:pt x="13466" y="10851"/>
                  </a:moveTo>
                  <a:lnTo>
                    <a:pt x="13466" y="4438"/>
                  </a:lnTo>
                  <a:cubicBezTo>
                    <a:pt x="13466" y="4012"/>
                    <a:pt x="13254" y="3617"/>
                    <a:pt x="12858" y="3404"/>
                  </a:cubicBezTo>
                  <a:lnTo>
                    <a:pt x="7326" y="213"/>
                  </a:lnTo>
                  <a:cubicBezTo>
                    <a:pt x="6962" y="0"/>
                    <a:pt x="6506" y="0"/>
                    <a:pt x="6141" y="213"/>
                  </a:cubicBezTo>
                  <a:lnTo>
                    <a:pt x="609" y="3404"/>
                  </a:lnTo>
                  <a:cubicBezTo>
                    <a:pt x="214" y="3617"/>
                    <a:pt x="1" y="4012"/>
                    <a:pt x="1" y="4438"/>
                  </a:cubicBezTo>
                  <a:lnTo>
                    <a:pt x="1" y="10851"/>
                  </a:lnTo>
                  <a:cubicBezTo>
                    <a:pt x="1" y="11277"/>
                    <a:pt x="214" y="11672"/>
                    <a:pt x="609" y="11885"/>
                  </a:cubicBezTo>
                  <a:lnTo>
                    <a:pt x="6141" y="15076"/>
                  </a:lnTo>
                  <a:cubicBezTo>
                    <a:pt x="6506" y="15289"/>
                    <a:pt x="6962" y="15289"/>
                    <a:pt x="7326" y="15076"/>
                  </a:cubicBezTo>
                  <a:lnTo>
                    <a:pt x="12858" y="11885"/>
                  </a:lnTo>
                  <a:cubicBezTo>
                    <a:pt x="13254" y="11672"/>
                    <a:pt x="13466" y="11277"/>
                    <a:pt x="13466" y="108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7" name="Google Shape;137;p9"/>
            <p:cNvSpPr/>
            <p:nvPr/>
          </p:nvSpPr>
          <p:spPr>
            <a:xfrm rot="-5400000">
              <a:off x="57582" y="134994"/>
              <a:ext cx="183293" cy="209451"/>
            </a:xfrm>
            <a:custGeom>
              <a:avLst/>
              <a:gdLst/>
              <a:ahLst/>
              <a:cxnLst/>
              <a:rect l="l" t="t" r="r" b="b"/>
              <a:pathLst>
                <a:path w="2767" h="3162" fill="none" extrusionOk="0">
                  <a:moveTo>
                    <a:pt x="2767" y="2250"/>
                  </a:moveTo>
                  <a:lnTo>
                    <a:pt x="2767" y="912"/>
                  </a:lnTo>
                  <a:cubicBezTo>
                    <a:pt x="2767" y="852"/>
                    <a:pt x="2736" y="760"/>
                    <a:pt x="2645" y="700"/>
                  </a:cubicBezTo>
                  <a:lnTo>
                    <a:pt x="1520" y="61"/>
                  </a:lnTo>
                  <a:cubicBezTo>
                    <a:pt x="1429" y="1"/>
                    <a:pt x="1338" y="1"/>
                    <a:pt x="1277" y="61"/>
                  </a:cubicBezTo>
                  <a:lnTo>
                    <a:pt x="122" y="700"/>
                  </a:lnTo>
                  <a:cubicBezTo>
                    <a:pt x="61" y="760"/>
                    <a:pt x="1" y="852"/>
                    <a:pt x="1" y="912"/>
                  </a:cubicBezTo>
                  <a:lnTo>
                    <a:pt x="1" y="2250"/>
                  </a:lnTo>
                  <a:cubicBezTo>
                    <a:pt x="1" y="2341"/>
                    <a:pt x="61" y="2402"/>
                    <a:pt x="122" y="2463"/>
                  </a:cubicBezTo>
                  <a:lnTo>
                    <a:pt x="1277" y="3101"/>
                  </a:lnTo>
                  <a:cubicBezTo>
                    <a:pt x="1338" y="3162"/>
                    <a:pt x="1429" y="3162"/>
                    <a:pt x="1520" y="3101"/>
                  </a:cubicBezTo>
                  <a:lnTo>
                    <a:pt x="2645" y="2463"/>
                  </a:lnTo>
                  <a:cubicBezTo>
                    <a:pt x="2736" y="2402"/>
                    <a:pt x="2767" y="2341"/>
                    <a:pt x="2767" y="225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8" name="Google Shape;138;p9"/>
            <p:cNvSpPr/>
            <p:nvPr/>
          </p:nvSpPr>
          <p:spPr>
            <a:xfrm rot="-5400000">
              <a:off x="348539" y="-264675"/>
              <a:ext cx="400767" cy="453082"/>
            </a:xfrm>
            <a:custGeom>
              <a:avLst/>
              <a:gdLst/>
              <a:ahLst/>
              <a:cxnLst/>
              <a:rect l="l" t="t" r="r" b="b"/>
              <a:pathLst>
                <a:path w="6050" h="6840" fill="none" extrusionOk="0">
                  <a:moveTo>
                    <a:pt x="6050" y="4863"/>
                  </a:moveTo>
                  <a:lnTo>
                    <a:pt x="6050" y="1976"/>
                  </a:lnTo>
                  <a:cubicBezTo>
                    <a:pt x="6050" y="1793"/>
                    <a:pt x="5928" y="1611"/>
                    <a:pt x="5776" y="1520"/>
                  </a:cubicBezTo>
                  <a:lnTo>
                    <a:pt x="3284" y="91"/>
                  </a:lnTo>
                  <a:cubicBezTo>
                    <a:pt x="3132" y="0"/>
                    <a:pt x="2919" y="0"/>
                    <a:pt x="2767" y="91"/>
                  </a:cubicBezTo>
                  <a:lnTo>
                    <a:pt x="274" y="1520"/>
                  </a:lnTo>
                  <a:cubicBezTo>
                    <a:pt x="92" y="1611"/>
                    <a:pt x="1" y="1793"/>
                    <a:pt x="1" y="1976"/>
                  </a:cubicBezTo>
                  <a:lnTo>
                    <a:pt x="1" y="4863"/>
                  </a:lnTo>
                  <a:cubicBezTo>
                    <a:pt x="1" y="5046"/>
                    <a:pt x="92" y="5228"/>
                    <a:pt x="274" y="5319"/>
                  </a:cubicBezTo>
                  <a:lnTo>
                    <a:pt x="2767" y="6748"/>
                  </a:lnTo>
                  <a:cubicBezTo>
                    <a:pt x="2919" y="6839"/>
                    <a:pt x="3132" y="6839"/>
                    <a:pt x="3284" y="6748"/>
                  </a:cubicBezTo>
                  <a:lnTo>
                    <a:pt x="5776" y="5319"/>
                  </a:lnTo>
                  <a:cubicBezTo>
                    <a:pt x="5928" y="5228"/>
                    <a:pt x="6050" y="5046"/>
                    <a:pt x="6050" y="4863"/>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39" name="Google Shape;139;p9"/>
            <p:cNvSpPr/>
            <p:nvPr/>
          </p:nvSpPr>
          <p:spPr>
            <a:xfrm rot="-5400000">
              <a:off x="-156889" y="802072"/>
              <a:ext cx="314188" cy="358425"/>
            </a:xfrm>
            <a:custGeom>
              <a:avLst/>
              <a:gdLst/>
              <a:ahLst/>
              <a:cxnLst/>
              <a:rect l="l" t="t" r="r" b="b"/>
              <a:pathLst>
                <a:path w="4743" h="5411" fill="none" extrusionOk="0">
                  <a:moveTo>
                    <a:pt x="4743" y="3830"/>
                  </a:moveTo>
                  <a:lnTo>
                    <a:pt x="4743" y="1581"/>
                  </a:lnTo>
                  <a:cubicBezTo>
                    <a:pt x="4743" y="1429"/>
                    <a:pt x="4651" y="1277"/>
                    <a:pt x="4530" y="1216"/>
                  </a:cubicBezTo>
                  <a:lnTo>
                    <a:pt x="2584" y="92"/>
                  </a:lnTo>
                  <a:cubicBezTo>
                    <a:pt x="2432" y="0"/>
                    <a:pt x="2280" y="0"/>
                    <a:pt x="2159" y="92"/>
                  </a:cubicBezTo>
                  <a:lnTo>
                    <a:pt x="214" y="1216"/>
                  </a:lnTo>
                  <a:cubicBezTo>
                    <a:pt x="62" y="1277"/>
                    <a:pt x="1" y="1429"/>
                    <a:pt x="1" y="1581"/>
                  </a:cubicBezTo>
                  <a:lnTo>
                    <a:pt x="1" y="3830"/>
                  </a:lnTo>
                  <a:cubicBezTo>
                    <a:pt x="1" y="3982"/>
                    <a:pt x="62" y="4134"/>
                    <a:pt x="214" y="4195"/>
                  </a:cubicBezTo>
                  <a:lnTo>
                    <a:pt x="2159" y="5320"/>
                  </a:lnTo>
                  <a:cubicBezTo>
                    <a:pt x="2280" y="5411"/>
                    <a:pt x="2432" y="5411"/>
                    <a:pt x="2584" y="5320"/>
                  </a:cubicBezTo>
                  <a:lnTo>
                    <a:pt x="4530" y="4195"/>
                  </a:lnTo>
                  <a:cubicBezTo>
                    <a:pt x="4651" y="4134"/>
                    <a:pt x="4743" y="3982"/>
                    <a:pt x="4743" y="3830"/>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40" name="Google Shape;140;p9"/>
            <p:cNvSpPr/>
            <p:nvPr/>
          </p:nvSpPr>
          <p:spPr>
            <a:xfrm rot="-5400000">
              <a:off x="869777" y="149924"/>
              <a:ext cx="943242" cy="620156"/>
            </a:xfrm>
            <a:custGeom>
              <a:avLst/>
              <a:gdLst/>
              <a:ahLst/>
              <a:cxnLst/>
              <a:rect l="l" t="t" r="r" b="b"/>
              <a:pathLst>
                <a:path w="7722" h="5077" fill="none" extrusionOk="0">
                  <a:moveTo>
                    <a:pt x="7083" y="1885"/>
                  </a:moveTo>
                  <a:lnTo>
                    <a:pt x="1490" y="4833"/>
                  </a:lnTo>
                  <a:cubicBezTo>
                    <a:pt x="1034" y="5077"/>
                    <a:pt x="487" y="4894"/>
                    <a:pt x="244" y="4438"/>
                  </a:cubicBezTo>
                  <a:cubicBezTo>
                    <a:pt x="1" y="3982"/>
                    <a:pt x="183" y="3435"/>
                    <a:pt x="639" y="3192"/>
                  </a:cubicBezTo>
                  <a:lnTo>
                    <a:pt x="6232" y="244"/>
                  </a:lnTo>
                  <a:cubicBezTo>
                    <a:pt x="6688" y="1"/>
                    <a:pt x="7235" y="183"/>
                    <a:pt x="7478" y="639"/>
                  </a:cubicBezTo>
                  <a:cubicBezTo>
                    <a:pt x="7721" y="1095"/>
                    <a:pt x="7539" y="1672"/>
                    <a:pt x="7083"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extLst>
      <p:ext uri="{BB962C8B-B14F-4D97-AF65-F5344CB8AC3E}">
        <p14:creationId xmlns:p14="http://schemas.microsoft.com/office/powerpoint/2010/main" val="98578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2pPr>
            <a:lvl3pPr marL="1371600" lvl="2"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3pPr>
            <a:lvl4pPr marL="1828800" lvl="3"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4pPr>
            <a:lvl5pPr marL="2286000" lvl="4"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5pPr>
            <a:lvl6pPr marL="2743200" lvl="5"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6pPr>
            <a:lvl7pPr marL="3200400" lvl="6"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7pPr>
            <a:lvl8pPr marL="3657600" lvl="7"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8pPr>
            <a:lvl9pPr marL="4114800" lvl="8"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Abel" panose="020B0604020202020204"/>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9" r:id="rId4"/>
    <p:sldLayoutId id="2147483667" r:id="rId5"/>
    <p:sldLayoutId id="2147483672" r:id="rId6"/>
    <p:sldLayoutId id="2147483673" r:id="rId7"/>
    <p:sldLayoutId id="2147483674" r:id="rId8"/>
    <p:sldLayoutId id="2147483675" r:id="rId9"/>
    <p:sldLayoutId id="2147483676" r:id="rId10"/>
    <p:sldLayoutId id="2147483678" r:id="rId11"/>
    <p:sldLayoutId id="2147483766" r:id="rId12"/>
    <p:sldLayoutId id="2147483767"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badi" panose="020B0604020202020204" pitchFamily="34" charset="0"/>
          <a:ea typeface="Abadi" panose="020B06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_0000_NHSBT_Ribbon_NHS_Blue_RGB_WhiteAbv_DRAFT.png">
            <a:extLst>
              <a:ext uri="{FF2B5EF4-FFF2-40B4-BE49-F238E27FC236}">
                <a16:creationId xmlns:a16="http://schemas.microsoft.com/office/drawing/2014/main" id="{D959CD97-D4BF-49F5-B1FE-FC1B8D959DAB}"/>
              </a:ext>
            </a:extLst>
          </p:cNvPr>
          <p:cNvPicPr>
            <a:picLocks noChangeAspect="1"/>
          </p:cNvPicPr>
          <p:nvPr/>
        </p:nvPicPr>
        <p:blipFill>
          <a:blip r:embed="rId13">
            <a:extLst>
              <a:ext uri="{28A0092B-C50C-407E-A947-70E740481C1C}">
                <a14:useLocalDpi xmlns:a14="http://schemas.microsoft.com/office/drawing/2010/main" val="0"/>
              </a:ext>
            </a:extLst>
          </a:blip>
          <a:srcRect l="2162" t="9860" r="3767"/>
          <a:stretch>
            <a:fillRect/>
          </a:stretch>
        </p:blipFill>
        <p:spPr bwMode="auto">
          <a:xfrm>
            <a:off x="0" y="2938463"/>
            <a:ext cx="9144000"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369C0D7-4378-4970-9EDA-DC6608241B19}"/>
              </a:ext>
            </a:extLst>
          </p:cNvPr>
          <p:cNvSpPr>
            <a:spLocks noGrp="1"/>
          </p:cNvSpPr>
          <p:nvPr>
            <p:ph type="title"/>
          </p:nvPr>
        </p:nvSpPr>
        <p:spPr bwMode="auto">
          <a:xfrm>
            <a:off x="457200" y="1988344"/>
            <a:ext cx="697865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pic>
        <p:nvPicPr>
          <p:cNvPr id="1028" name="Picture 11" descr="NHSBloodandTransplantR1RGB">
            <a:extLst>
              <a:ext uri="{FF2B5EF4-FFF2-40B4-BE49-F238E27FC236}">
                <a16:creationId xmlns:a16="http://schemas.microsoft.com/office/drawing/2014/main" id="{4D531F6C-57B6-4F78-978C-E0055F59EA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5550" y="273844"/>
            <a:ext cx="2465388"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3821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342900" rtl="0" eaLnBrk="0" fontAlgn="base" hangingPunct="0">
        <a:spcBef>
          <a:spcPct val="0"/>
        </a:spcBef>
        <a:spcAft>
          <a:spcPct val="0"/>
        </a:spcAft>
        <a:defRPr sz="2850" b="1" kern="1200">
          <a:solidFill>
            <a:srgbClr val="0072C6"/>
          </a:solidFill>
          <a:latin typeface="+mj-lt"/>
          <a:ea typeface="+mj-ea"/>
          <a:cs typeface="+mj-cs"/>
        </a:defRPr>
      </a:lvl1pPr>
      <a:lvl2pPr algn="l" defTabSz="342900" rtl="0" eaLnBrk="0" fontAlgn="base" hangingPunct="0">
        <a:spcBef>
          <a:spcPct val="0"/>
        </a:spcBef>
        <a:spcAft>
          <a:spcPct val="0"/>
        </a:spcAft>
        <a:defRPr sz="2850" b="1">
          <a:solidFill>
            <a:srgbClr val="0072C6"/>
          </a:solidFill>
          <a:latin typeface="Arial" panose="020B0604020202020204" pitchFamily="34" charset="0"/>
        </a:defRPr>
      </a:lvl2pPr>
      <a:lvl3pPr algn="l" defTabSz="342900" rtl="0" eaLnBrk="0" fontAlgn="base" hangingPunct="0">
        <a:spcBef>
          <a:spcPct val="0"/>
        </a:spcBef>
        <a:spcAft>
          <a:spcPct val="0"/>
        </a:spcAft>
        <a:defRPr sz="2850" b="1">
          <a:solidFill>
            <a:srgbClr val="0072C6"/>
          </a:solidFill>
          <a:latin typeface="Arial" panose="020B0604020202020204" pitchFamily="34" charset="0"/>
        </a:defRPr>
      </a:lvl3pPr>
      <a:lvl4pPr algn="l" defTabSz="342900" rtl="0" eaLnBrk="0" fontAlgn="base" hangingPunct="0">
        <a:spcBef>
          <a:spcPct val="0"/>
        </a:spcBef>
        <a:spcAft>
          <a:spcPct val="0"/>
        </a:spcAft>
        <a:defRPr sz="2850" b="1">
          <a:solidFill>
            <a:srgbClr val="0072C6"/>
          </a:solidFill>
          <a:latin typeface="Arial" panose="020B0604020202020204" pitchFamily="34" charset="0"/>
        </a:defRPr>
      </a:lvl4pPr>
      <a:lvl5pPr algn="l" defTabSz="342900" rtl="0" eaLnBrk="0" fontAlgn="base" hangingPunct="0">
        <a:spcBef>
          <a:spcPct val="0"/>
        </a:spcBef>
        <a:spcAft>
          <a:spcPct val="0"/>
        </a:spcAft>
        <a:defRPr sz="2850" b="1">
          <a:solidFill>
            <a:srgbClr val="0072C6"/>
          </a:solidFill>
          <a:latin typeface="Arial" panose="020B0604020202020204" pitchFamily="34" charset="0"/>
        </a:defRPr>
      </a:lvl5pPr>
      <a:lvl6pPr marL="342900" algn="l" defTabSz="342900" rtl="0" fontAlgn="base">
        <a:spcBef>
          <a:spcPct val="0"/>
        </a:spcBef>
        <a:spcAft>
          <a:spcPct val="0"/>
        </a:spcAft>
        <a:defRPr sz="2850" b="1">
          <a:solidFill>
            <a:srgbClr val="0072C6"/>
          </a:solidFill>
          <a:latin typeface="Arial" panose="020B0604020202020204" pitchFamily="34" charset="0"/>
        </a:defRPr>
      </a:lvl6pPr>
      <a:lvl7pPr marL="685800" algn="l" defTabSz="342900" rtl="0" fontAlgn="base">
        <a:spcBef>
          <a:spcPct val="0"/>
        </a:spcBef>
        <a:spcAft>
          <a:spcPct val="0"/>
        </a:spcAft>
        <a:defRPr sz="2850" b="1">
          <a:solidFill>
            <a:srgbClr val="0072C6"/>
          </a:solidFill>
          <a:latin typeface="Arial" panose="020B0604020202020204" pitchFamily="34" charset="0"/>
        </a:defRPr>
      </a:lvl7pPr>
      <a:lvl8pPr marL="1028700" algn="l" defTabSz="342900" rtl="0" fontAlgn="base">
        <a:spcBef>
          <a:spcPct val="0"/>
        </a:spcBef>
        <a:spcAft>
          <a:spcPct val="0"/>
        </a:spcAft>
        <a:defRPr sz="2850" b="1">
          <a:solidFill>
            <a:srgbClr val="0072C6"/>
          </a:solidFill>
          <a:latin typeface="Arial" panose="020B0604020202020204" pitchFamily="34" charset="0"/>
        </a:defRPr>
      </a:lvl8pPr>
      <a:lvl9pPr marL="1371600" algn="l" defTabSz="342900" rtl="0" fontAlgn="base">
        <a:spcBef>
          <a:spcPct val="0"/>
        </a:spcBef>
        <a:spcAft>
          <a:spcPct val="0"/>
        </a:spcAft>
        <a:defRPr sz="2850" b="1">
          <a:solidFill>
            <a:srgbClr val="0072C6"/>
          </a:solidFill>
          <a:latin typeface="Arial" panose="020B0604020202020204" pitchFamily="34" charset="0"/>
        </a:defRPr>
      </a:lvl9pPr>
    </p:titleStyle>
    <p:bodyStyle>
      <a:lvl1pPr marL="133350" indent="-133350" algn="l" defTabSz="342900" rtl="0" eaLnBrk="0" fontAlgn="base" hangingPunct="0">
        <a:spcBef>
          <a:spcPts val="600"/>
        </a:spcBef>
        <a:spcAft>
          <a:spcPts val="600"/>
        </a:spcAft>
        <a:buClr>
          <a:srgbClr val="0072C6"/>
        </a:buClr>
        <a:buFont typeface="Arial" panose="020B0604020202020204" pitchFamily="34" charset="0"/>
        <a:buChar char="•"/>
        <a:defRPr sz="1650" kern="1200">
          <a:solidFill>
            <a:schemeClr val="tx1"/>
          </a:solidFill>
          <a:latin typeface="+mn-lt"/>
          <a:ea typeface="+mn-ea"/>
          <a:cs typeface="+mn-cs"/>
        </a:defRPr>
      </a:lvl1pPr>
      <a:lvl2pPr marL="335756" indent="-202406" algn="l" defTabSz="342900" rtl="0" eaLnBrk="0" fontAlgn="base" hangingPunct="0">
        <a:spcBef>
          <a:spcPts val="300"/>
        </a:spcBef>
        <a:spcAft>
          <a:spcPct val="0"/>
        </a:spcAft>
        <a:buFont typeface="Arial" panose="020B0604020202020204" pitchFamily="34" charset="0"/>
        <a:buChar char="–"/>
        <a:defRPr sz="1650" kern="1200">
          <a:solidFill>
            <a:schemeClr val="tx1"/>
          </a:solidFill>
          <a:latin typeface="+mn-lt"/>
          <a:ea typeface="+mn-ea"/>
          <a:cs typeface="+mn-cs"/>
        </a:defRPr>
      </a:lvl2pPr>
      <a:lvl3pPr marL="469106" indent="-133350"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3pPr>
      <a:lvl4pPr marL="671513" indent="-202406"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4pPr>
      <a:lvl5pPr marL="873919" indent="-202406"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6593D-5CDA-4192-819F-8D03CAD686D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F9AE07E-63A2-4166-92E3-B577F8DAA47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6CDF26-FE6F-4F20-83B5-1E5C2A921F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577921B2-70A9-4842-94D0-5AF74973855D}" type="datetimeFigureOut">
              <a:rPr lang="en-GB" smtClean="0"/>
              <a:t>12/05/2026</a:t>
            </a:fld>
            <a:endParaRPr lang="en-GB"/>
          </a:p>
        </p:txBody>
      </p:sp>
      <p:sp>
        <p:nvSpPr>
          <p:cNvPr id="5" name="Footer Placeholder 4">
            <a:extLst>
              <a:ext uri="{FF2B5EF4-FFF2-40B4-BE49-F238E27FC236}">
                <a16:creationId xmlns:a16="http://schemas.microsoft.com/office/drawing/2014/main" id="{BBF2ECE9-F1B7-4760-BF4E-4D214FF3A10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E58E862A-C174-476A-ACE3-2173CC7B431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8609CC46-5750-4E3C-B339-CD60011201EE}" type="slidenum">
              <a:rPr lang="en-GB" smtClean="0"/>
              <a:t>‹#›</a:t>
            </a:fld>
            <a:endParaRPr lang="en-GB"/>
          </a:p>
        </p:txBody>
      </p:sp>
    </p:spTree>
    <p:extLst>
      <p:ext uri="{BB962C8B-B14F-4D97-AF65-F5344CB8AC3E}">
        <p14:creationId xmlns:p14="http://schemas.microsoft.com/office/powerpoint/2010/main" val="35038546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934B8-2A9A-8BF5-F44D-5D68F46259B4}"/>
              </a:ext>
            </a:extLst>
          </p:cNvPr>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1F8DCCC-B8A3-97A6-EABF-B2DE1FC7C5F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FEE2E8-9CEB-660A-41BE-85F109895B02}"/>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FF7251-AEDA-4A8F-9B88-482A8C9B1D24}" type="datetimeFigureOut">
              <a:rPr lang="en-GB" smtClean="0"/>
              <a:t>12/05/2026</a:t>
            </a:fld>
            <a:endParaRPr lang="en-GB"/>
          </a:p>
        </p:txBody>
      </p:sp>
      <p:sp>
        <p:nvSpPr>
          <p:cNvPr id="5" name="Footer Placeholder 4">
            <a:extLst>
              <a:ext uri="{FF2B5EF4-FFF2-40B4-BE49-F238E27FC236}">
                <a16:creationId xmlns:a16="http://schemas.microsoft.com/office/drawing/2014/main" id="{EB9B2C45-9225-9DC4-9690-FDC3718489CB}"/>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4CF19C-ACB6-E68C-F440-39134DB7AAB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329AB24-88B8-49B9-8549-8FDE33AC4195}" type="slidenum">
              <a:rPr lang="en-GB" smtClean="0"/>
              <a:t>‹#›</a:t>
            </a:fld>
            <a:endParaRPr lang="en-GB"/>
          </a:p>
        </p:txBody>
      </p:sp>
    </p:spTree>
    <p:extLst>
      <p:ext uri="{BB962C8B-B14F-4D97-AF65-F5344CB8AC3E}">
        <p14:creationId xmlns:p14="http://schemas.microsoft.com/office/powerpoint/2010/main" val="18041659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2E1"/>
        </a:solidFill>
        <a:effectLst/>
      </p:bgPr>
    </p:bg>
    <p:spTree>
      <p:nvGrpSpPr>
        <p:cNvPr id="1" name=""/>
        <p:cNvGrpSpPr/>
        <p:nvPr/>
      </p:nvGrpSpPr>
      <p:grpSpPr>
        <a:xfrm>
          <a:off x="0" y="0"/>
          <a:ext cx="0" cy="0"/>
          <a:chOff x="0" y="0"/>
          <a:chExt cx="0" cy="0"/>
        </a:xfrm>
      </p:grpSpPr>
      <p:pic>
        <p:nvPicPr>
          <p:cNvPr id="5" name="Picture 5" descr="_0000_NHSBT_Ribbon_NHS_Blue_RGB_WhiteAbv_DRAFT.png">
            <a:extLst>
              <a:ext uri="{FF2B5EF4-FFF2-40B4-BE49-F238E27FC236}">
                <a16:creationId xmlns:a16="http://schemas.microsoft.com/office/drawing/2014/main" id="{8E99E537-A0B2-4F69-B263-2921F23FA7DC}"/>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l="2162" t="9860" r="3767"/>
          <a:stretch>
            <a:fillRect/>
          </a:stretch>
        </p:blipFill>
        <p:spPr bwMode="auto">
          <a:xfrm>
            <a:off x="0" y="1"/>
            <a:ext cx="9144000"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CEQ">
            <a:extLst>
              <a:ext uri="{FF2B5EF4-FFF2-40B4-BE49-F238E27FC236}">
                <a16:creationId xmlns:a16="http://schemas.microsoft.com/office/drawing/2014/main" id="{4B71260F-E69E-CCED-E460-63F288001CA0}"/>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37770"/>
          <a:stretch>
            <a:fillRect/>
          </a:stretch>
        </p:blipFill>
        <p:spPr bwMode="auto">
          <a:xfrm>
            <a:off x="6579226" y="4699856"/>
            <a:ext cx="23233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098440"/>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l" defTabSz="342900" rtl="0" eaLnBrk="0" fontAlgn="base" hangingPunct="0">
        <a:spcBef>
          <a:spcPct val="0"/>
        </a:spcBef>
        <a:spcAft>
          <a:spcPct val="0"/>
        </a:spcAft>
        <a:defRPr sz="2850" b="1" kern="1200">
          <a:solidFill>
            <a:srgbClr val="0072C6"/>
          </a:solidFill>
          <a:latin typeface="+mj-lt"/>
          <a:ea typeface="+mj-ea"/>
          <a:cs typeface="+mj-cs"/>
        </a:defRPr>
      </a:lvl1pPr>
      <a:lvl2pPr algn="l" defTabSz="342900" rtl="0" eaLnBrk="0" fontAlgn="base" hangingPunct="0">
        <a:spcBef>
          <a:spcPct val="0"/>
        </a:spcBef>
        <a:spcAft>
          <a:spcPct val="0"/>
        </a:spcAft>
        <a:defRPr sz="2850" b="1">
          <a:solidFill>
            <a:srgbClr val="0072C6"/>
          </a:solidFill>
          <a:latin typeface="Arial" panose="020B0604020202020204" pitchFamily="34" charset="0"/>
        </a:defRPr>
      </a:lvl2pPr>
      <a:lvl3pPr algn="l" defTabSz="342900" rtl="0" eaLnBrk="0" fontAlgn="base" hangingPunct="0">
        <a:spcBef>
          <a:spcPct val="0"/>
        </a:spcBef>
        <a:spcAft>
          <a:spcPct val="0"/>
        </a:spcAft>
        <a:defRPr sz="2850" b="1">
          <a:solidFill>
            <a:srgbClr val="0072C6"/>
          </a:solidFill>
          <a:latin typeface="Arial" panose="020B0604020202020204" pitchFamily="34" charset="0"/>
        </a:defRPr>
      </a:lvl3pPr>
      <a:lvl4pPr algn="l" defTabSz="342900" rtl="0" eaLnBrk="0" fontAlgn="base" hangingPunct="0">
        <a:spcBef>
          <a:spcPct val="0"/>
        </a:spcBef>
        <a:spcAft>
          <a:spcPct val="0"/>
        </a:spcAft>
        <a:defRPr sz="2850" b="1">
          <a:solidFill>
            <a:srgbClr val="0072C6"/>
          </a:solidFill>
          <a:latin typeface="Arial" panose="020B0604020202020204" pitchFamily="34" charset="0"/>
        </a:defRPr>
      </a:lvl4pPr>
      <a:lvl5pPr algn="l" defTabSz="342900" rtl="0" eaLnBrk="0" fontAlgn="base" hangingPunct="0">
        <a:spcBef>
          <a:spcPct val="0"/>
        </a:spcBef>
        <a:spcAft>
          <a:spcPct val="0"/>
        </a:spcAft>
        <a:defRPr sz="2850" b="1">
          <a:solidFill>
            <a:srgbClr val="0072C6"/>
          </a:solidFill>
          <a:latin typeface="Arial" panose="020B0604020202020204" pitchFamily="34" charset="0"/>
        </a:defRPr>
      </a:lvl5pPr>
      <a:lvl6pPr marL="342900" algn="l" defTabSz="342900" rtl="0" fontAlgn="base">
        <a:spcBef>
          <a:spcPct val="0"/>
        </a:spcBef>
        <a:spcAft>
          <a:spcPct val="0"/>
        </a:spcAft>
        <a:defRPr sz="2850" b="1">
          <a:solidFill>
            <a:srgbClr val="0072C6"/>
          </a:solidFill>
          <a:latin typeface="Arial" panose="020B0604020202020204" pitchFamily="34" charset="0"/>
        </a:defRPr>
      </a:lvl6pPr>
      <a:lvl7pPr marL="685800" algn="l" defTabSz="342900" rtl="0" fontAlgn="base">
        <a:spcBef>
          <a:spcPct val="0"/>
        </a:spcBef>
        <a:spcAft>
          <a:spcPct val="0"/>
        </a:spcAft>
        <a:defRPr sz="2850" b="1">
          <a:solidFill>
            <a:srgbClr val="0072C6"/>
          </a:solidFill>
          <a:latin typeface="Arial" panose="020B0604020202020204" pitchFamily="34" charset="0"/>
        </a:defRPr>
      </a:lvl7pPr>
      <a:lvl8pPr marL="1028700" algn="l" defTabSz="342900" rtl="0" fontAlgn="base">
        <a:spcBef>
          <a:spcPct val="0"/>
        </a:spcBef>
        <a:spcAft>
          <a:spcPct val="0"/>
        </a:spcAft>
        <a:defRPr sz="2850" b="1">
          <a:solidFill>
            <a:srgbClr val="0072C6"/>
          </a:solidFill>
          <a:latin typeface="Arial" panose="020B0604020202020204" pitchFamily="34" charset="0"/>
        </a:defRPr>
      </a:lvl8pPr>
      <a:lvl9pPr marL="1371600" algn="l" defTabSz="342900" rtl="0" fontAlgn="base">
        <a:spcBef>
          <a:spcPct val="0"/>
        </a:spcBef>
        <a:spcAft>
          <a:spcPct val="0"/>
        </a:spcAft>
        <a:defRPr sz="2850" b="1">
          <a:solidFill>
            <a:srgbClr val="0072C6"/>
          </a:solidFill>
          <a:latin typeface="Arial" panose="020B0604020202020204" pitchFamily="34" charset="0"/>
        </a:defRPr>
      </a:lvl9pPr>
    </p:titleStyle>
    <p:bodyStyle>
      <a:lvl1pPr marL="133350" indent="-133350" algn="l" defTabSz="342900" rtl="0" eaLnBrk="0" fontAlgn="base" hangingPunct="0">
        <a:spcBef>
          <a:spcPts val="600"/>
        </a:spcBef>
        <a:spcAft>
          <a:spcPts val="600"/>
        </a:spcAft>
        <a:buClr>
          <a:srgbClr val="0072C6"/>
        </a:buClr>
        <a:buFont typeface="Arial" panose="020B0604020202020204" pitchFamily="34" charset="0"/>
        <a:buChar char="•"/>
        <a:defRPr sz="1650" kern="1200">
          <a:solidFill>
            <a:schemeClr val="tx1"/>
          </a:solidFill>
          <a:latin typeface="+mn-lt"/>
          <a:ea typeface="+mn-ea"/>
          <a:cs typeface="+mn-cs"/>
        </a:defRPr>
      </a:lvl1pPr>
      <a:lvl2pPr marL="335756" indent="-202406" algn="l" defTabSz="342900" rtl="0" eaLnBrk="0" fontAlgn="base" hangingPunct="0">
        <a:spcBef>
          <a:spcPts val="300"/>
        </a:spcBef>
        <a:spcAft>
          <a:spcPct val="0"/>
        </a:spcAft>
        <a:buFont typeface="Arial" panose="020B0604020202020204" pitchFamily="34" charset="0"/>
        <a:buChar char="–"/>
        <a:defRPr sz="1650" kern="1200">
          <a:solidFill>
            <a:schemeClr val="tx1"/>
          </a:solidFill>
          <a:latin typeface="+mn-lt"/>
          <a:ea typeface="+mn-ea"/>
          <a:cs typeface="+mn-cs"/>
        </a:defRPr>
      </a:lvl2pPr>
      <a:lvl3pPr marL="469106" indent="-133350"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3pPr>
      <a:lvl4pPr marL="671513" indent="-202406"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4pPr>
      <a:lvl5pPr marL="873919" indent="-202406" algn="l" defTabSz="342900" rtl="0" eaLnBrk="0" fontAlgn="base" hangingPunct="0">
        <a:spcBef>
          <a:spcPts val="300"/>
        </a:spcBef>
        <a:spcAft>
          <a:spcPct val="0"/>
        </a:spcAft>
        <a:buFont typeface="Lucida Grande"/>
        <a:buChar char="–"/>
        <a:defRPr sz="16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934B8-2A9A-8BF5-F44D-5D68F46259B4}"/>
              </a:ext>
            </a:extLst>
          </p:cNvPr>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1F8DCCC-B8A3-97A6-EABF-B2DE1FC7C5F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FEE2E8-9CEB-660A-41BE-85F109895B02}"/>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FF7251-AEDA-4A8F-9B88-482A8C9B1D24}" type="datetimeFigureOut">
              <a:rPr lang="en-GB" smtClean="0"/>
              <a:t>12/05/2026</a:t>
            </a:fld>
            <a:endParaRPr lang="en-GB"/>
          </a:p>
        </p:txBody>
      </p:sp>
      <p:sp>
        <p:nvSpPr>
          <p:cNvPr id="5" name="Footer Placeholder 4">
            <a:extLst>
              <a:ext uri="{FF2B5EF4-FFF2-40B4-BE49-F238E27FC236}">
                <a16:creationId xmlns:a16="http://schemas.microsoft.com/office/drawing/2014/main" id="{EB9B2C45-9225-9DC4-9690-FDC3718489CB}"/>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4CF19C-ACB6-E68C-F440-39134DB7AAB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329AB24-88B8-49B9-8549-8FDE33AC4195}" type="slidenum">
              <a:rPr lang="en-GB" smtClean="0"/>
              <a:t>‹#›</a:t>
            </a:fld>
            <a:endParaRPr lang="en-GB"/>
          </a:p>
        </p:txBody>
      </p:sp>
    </p:spTree>
    <p:extLst>
      <p:ext uri="{BB962C8B-B14F-4D97-AF65-F5344CB8AC3E}">
        <p14:creationId xmlns:p14="http://schemas.microsoft.com/office/powerpoint/2010/main" val="37927918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25.svg"/><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jpg"/><Relationship Id="rId1" Type="http://schemas.openxmlformats.org/officeDocument/2006/relationships/slideLayout" Target="../slideLayouts/slideLayout1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22.svg"/><Relationship Id="rId10" Type="http://schemas.openxmlformats.org/officeDocument/2006/relationships/diagramData" Target="../diagrams/data2.xml"/><Relationship Id="rId19" Type="http://schemas.openxmlformats.org/officeDocument/2006/relationships/image" Target="../media/image26.svg"/><Relationship Id="rId4" Type="http://schemas.microsoft.com/office/2007/relationships/hdphoto" Target="../media/hdphoto3.wdp"/><Relationship Id="rId9" Type="http://schemas.microsoft.com/office/2007/relationships/diagramDrawing" Target="../diagrams/drawing1.xml"/><Relationship Id="rId14" Type="http://schemas.microsoft.com/office/2007/relationships/diagramDrawing" Target="../diagrams/drawing2.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3.xml"/><Relationship Id="rId1" Type="http://schemas.openxmlformats.org/officeDocument/2006/relationships/slideLayout" Target="../slideLayouts/slideLayout9.xml"/><Relationship Id="rId4" Type="http://schemas.microsoft.com/office/2007/relationships/hdphoto" Target="../media/hdphoto4.wdp"/></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hyperlink" Target="http://www.ukneqashandi.org.uk/" TargetMode="External"/><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ags" Target="../tags/tag49.xml"/><Relationship Id="rId5" Type="http://schemas.microsoft.com/office/2007/relationships/hdphoto" Target="../media/hdphoto4.wdp"/><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7.xml"/><Relationship Id="rId1" Type="http://schemas.openxmlformats.org/officeDocument/2006/relationships/slideLayout" Target="../slideLayouts/slideLayout10.xml"/><Relationship Id="rId4" Type="http://schemas.openxmlformats.org/officeDocument/2006/relationships/image" Target="../media/image66.jpeg"/></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8.png"/><Relationship Id="rId7" Type="http://schemas.openxmlformats.org/officeDocument/2006/relationships/diagramColors" Target="../diagrams/colors3.xml"/><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http://www.ukneqashandi.org.uk/" TargetMode="External"/><Relationship Id="rId2" Type="http://schemas.openxmlformats.org/officeDocument/2006/relationships/notesSlide" Target="../notesSlides/notesSlide12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2.xml"/><Relationship Id="rId5" Type="http://schemas.microsoft.com/office/2007/relationships/hdphoto" Target="../media/hdphoto3.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3.xml"/><Relationship Id="rId5" Type="http://schemas.microsoft.com/office/2007/relationships/hdphoto" Target="../media/hdphoto3.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6.xml"/><Relationship Id="rId5" Type="http://schemas.microsoft.com/office/2007/relationships/hdphoto" Target="../media/hdphoto3.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7.xml"/><Relationship Id="rId5" Type="http://schemas.microsoft.com/office/2007/relationships/hdphoto" Target="../media/hdphoto3.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8.xml"/><Relationship Id="rId5" Type="http://schemas.microsoft.com/office/2007/relationships/hdphoto" Target="../media/hdphoto3.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0.xml"/><Relationship Id="rId5" Type="http://schemas.microsoft.com/office/2007/relationships/hdphoto" Target="../media/hdphoto3.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1.xml"/><Relationship Id="rId5" Type="http://schemas.microsoft.com/office/2007/relationships/hdphoto" Target="../media/hdphoto3.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2.xml"/><Relationship Id="rId5" Type="http://schemas.microsoft.com/office/2007/relationships/hdphoto" Target="../media/hdphoto3.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3.xml"/><Relationship Id="rId5" Type="http://schemas.microsoft.com/office/2007/relationships/hdphoto" Target="../media/hdphoto3.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9.emf"/><Relationship Id="rId5" Type="http://schemas.microsoft.com/office/2007/relationships/hdphoto" Target="../media/hdphoto3.wd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6.xml"/><Relationship Id="rId5" Type="http://schemas.microsoft.com/office/2007/relationships/hdphoto" Target="../media/hdphoto3.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7.xml"/><Relationship Id="rId5" Type="http://schemas.microsoft.com/office/2007/relationships/hdphoto" Target="../media/hdphoto3.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9.xml"/><Relationship Id="rId5" Type="http://schemas.microsoft.com/office/2007/relationships/hdphoto" Target="../media/hdphoto3.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0.xml"/><Relationship Id="rId5" Type="http://schemas.microsoft.com/office/2007/relationships/hdphoto" Target="../media/hdphoto3.wdp"/><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1.xml"/><Relationship Id="rId5" Type="http://schemas.microsoft.com/office/2007/relationships/hdphoto" Target="../media/hdphoto3.wdp"/><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microsoft.com/office/2007/relationships/hdphoto" Target="../media/hdphoto3.wdp"/><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6.emf"/><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35.emf"/><Relationship Id="rId5" Type="http://schemas.microsoft.com/office/2007/relationships/hdphoto" Target="../media/hdphoto3.wdp"/><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39.png"/><Relationship Id="rId5" Type="http://schemas.microsoft.com/office/2007/relationships/hdphoto" Target="../media/hdphoto3.wdp"/><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3.emf"/><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44.png"/><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hyperlink" Target="http://www.ukneqashandi.org.uk/"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9.xml"/><Relationship Id="rId5" Type="http://schemas.microsoft.com/office/2007/relationships/hdphoto" Target="../media/hdphoto4.wdp"/><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microsoft.com/office/2007/relationships/hdphoto" Target="../media/hdphoto5.wdp"/></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microsoft.com/office/2007/relationships/hdphoto" Target="../media/hdphoto4.wdp"/></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microsoft.com/office/2007/relationships/hdphoto" Target="../media/hdphoto5.wdp"/></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47.png"/><Relationship Id="rId4" Type="http://schemas.microsoft.com/office/2007/relationships/hdphoto" Target="../media/hdphoto5.wdp"/></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microsoft.com/office/2007/relationships/hdphoto" Target="../media/hdphoto4.wdp"/></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microsoft.com/office/2007/relationships/hdphoto" Target="../media/hdphoto5.wdp"/></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48.png"/><Relationship Id="rId4" Type="http://schemas.microsoft.com/office/2007/relationships/hdphoto" Target="../media/hdphoto5.wd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hyperlink" Target="https://eur03.safelinks.protection.outlook.com/?url=https%3A%2F%2Fukneqashandi.org.uk%2Fapp%2Fuploads%2F2025%2F03%2FScheme-4A1i-Template.docx&amp;data=05%7C02%7CAmy.De-Ath%40wales.nhs.uk%7C9eb326033ee341d2544908dd6d16990d%7Cbb5628b8e3284082a856433c9edc8fae%7C0%7C0%7C638786666009747297%7CUnknown%7CTWFpbGZsb3d8eyJFbXB0eU1hcGkiOnRydWUsIlYiOiIwLjAuMDAwMCIsIlAiOiJXaW4zMiIsIkFOIjoiTWFpbCIsIldUIjoyfQ%3D%3D%7C0%7C%7C%7C&amp;sdata=rvyVJ%2B9kY5Cauk7%2Fu%2Bm7fdPggp5X5%2BDagDr83lhHE9s%3D&amp;reserved=0" TargetMode="External"/><Relationship Id="rId5" Type="http://schemas.openxmlformats.org/officeDocument/2006/relationships/image" Target="../media/image51.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microsoft.com/office/2007/relationships/hdphoto" Target="../media/hdphoto4.wdp"/></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microsoft.com/office/2007/relationships/hdphoto" Target="../media/hdphoto4.wdp"/></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microsoft.com/office/2007/relationships/hdphoto" Target="../media/hdphoto5.wdp"/></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5.wdp"/></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5" Type="http://schemas.microsoft.com/office/2007/relationships/hdphoto" Target="../media/hdphoto3.wdp"/><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9.xml"/><Relationship Id="rId4" Type="http://schemas.microsoft.com/office/2007/relationships/hdphoto" Target="../media/hdphoto4.wdp"/></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microsoft.com/office/2007/relationships/hdphoto" Target="../media/hdphoto4.wdp"/></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microsoft.com/office/2007/relationships/hdphoto" Target="../media/hdphoto5.wdp"/></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microsoft.com/office/2007/relationships/hdphoto" Target="../media/hdphoto5.wdp"/></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9.xml"/><Relationship Id="rId4" Type="http://schemas.microsoft.com/office/2007/relationships/hdphoto" Target="../media/hdphoto4.wdp"/></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8.xml"/><Relationship Id="rId4" Type="http://schemas.microsoft.com/office/2007/relationships/hdphoto" Target="../media/hdphoto4.wdp"/></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microsoft.com/office/2007/relationships/hdphoto" Target="../media/hdphoto5.wdp"/></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emf"/><Relationship Id="rId4" Type="http://schemas.microsoft.com/office/2007/relationships/hdphoto" Target="../media/hdphoto5.wdp"/></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3.xml"/><Relationship Id="rId1" Type="http://schemas.openxmlformats.org/officeDocument/2006/relationships/slideLayout" Target="../slideLayouts/slideLayout9.xml"/><Relationship Id="rId4" Type="http://schemas.microsoft.com/office/2007/relationships/hdphoto" Target="../media/hdphoto4.wdp"/></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8.xml"/><Relationship Id="rId4" Type="http://schemas.microsoft.com/office/2007/relationships/hdphoto" Target="../media/hdphoto4.wdp"/></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microsoft.com/office/2007/relationships/hdphoto" Target="../media/hdphoto5.wdp"/></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microsoft.com/office/2007/relationships/hdphoto" Target="../media/hdphoto5.wdp"/></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9.xml"/><Relationship Id="rId4" Type="http://schemas.microsoft.com/office/2007/relationships/hdphoto" Target="../media/hdphoto4.wdp"/></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8.xml"/><Relationship Id="rId4" Type="http://schemas.microsoft.com/office/2007/relationships/hdphoto" Target="../media/hdphoto4.wdp"/></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emf"/><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20.svg"/><Relationship Id="rId5" Type="http://schemas.microsoft.com/office/2007/relationships/hdphoto" Target="../media/hdphoto3.wdp"/><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0.xml"/><Relationship Id="rId1" Type="http://schemas.openxmlformats.org/officeDocument/2006/relationships/slideLayout" Target="../slideLayouts/slideLayout9.xml"/><Relationship Id="rId4" Type="http://schemas.microsoft.com/office/2007/relationships/hdphoto" Target="../media/hdphoto4.wdp"/></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microsoft.com/office/2007/relationships/hdphoto" Target="../media/hdphoto4.wdp"/></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microsoft.com/office/2007/relationships/hdphoto" Target="../media/hdphoto5.wdp"/></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microsoft.com/office/2007/relationships/hdphoto" Target="../media/hdphoto5.wdp"/></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4.xml"/><Relationship Id="rId1" Type="http://schemas.openxmlformats.org/officeDocument/2006/relationships/slideLayout" Target="../slideLayouts/slideLayout9.xml"/><Relationship Id="rId4" Type="http://schemas.microsoft.com/office/2007/relationships/hdphoto" Target="../media/hdphoto4.wdp"/></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5.xml"/><Relationship Id="rId1" Type="http://schemas.openxmlformats.org/officeDocument/2006/relationships/slideLayout" Target="../slideLayouts/slideLayout8.xml"/><Relationship Id="rId4" Type="http://schemas.microsoft.com/office/2007/relationships/hdphoto" Target="../media/hdphoto4.wdp"/></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microsoft.com/office/2007/relationships/hdphoto" Target="../media/hdphoto5.wdp"/></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8.xml"/><Relationship Id="rId1" Type="http://schemas.openxmlformats.org/officeDocument/2006/relationships/slideLayout" Target="../slideLayouts/slideLayout9.xml"/><Relationship Id="rId4" Type="http://schemas.microsoft.com/office/2007/relationships/hdphoto" Target="../media/hdphoto4.wdp"/></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9.xml"/><Relationship Id="rId1" Type="http://schemas.openxmlformats.org/officeDocument/2006/relationships/slideLayout" Target="../slideLayouts/slideLayout8.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4"/>
          <p:cNvSpPr txBox="1">
            <a:spLocks noGrp="1"/>
          </p:cNvSpPr>
          <p:nvPr>
            <p:ph type="ctrTitle"/>
          </p:nvPr>
        </p:nvSpPr>
        <p:spPr>
          <a:xfrm>
            <a:off x="42828" y="2378821"/>
            <a:ext cx="8792873" cy="14486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t>UK NEQAS H&amp;I</a:t>
            </a:r>
            <a:br>
              <a:rPr lang="en" sz="5400" dirty="0"/>
            </a:br>
            <a:r>
              <a:rPr lang="en" sz="3600" dirty="0"/>
              <a:t>Annual Participant’s Meeting 2025-26</a:t>
            </a:r>
            <a:endParaRPr sz="5400" dirty="0"/>
          </a:p>
        </p:txBody>
      </p:sp>
      <p:sp>
        <p:nvSpPr>
          <p:cNvPr id="388" name="Google Shape;388;p24"/>
          <p:cNvSpPr/>
          <p:nvPr/>
        </p:nvSpPr>
        <p:spPr>
          <a:xfrm rot="-5400000">
            <a:off x="-265570" y="-76152"/>
            <a:ext cx="64520" cy="64518"/>
          </a:xfrm>
          <a:custGeom>
            <a:avLst/>
            <a:gdLst/>
            <a:ahLst/>
            <a:cxnLst/>
            <a:rect l="l" t="t" r="r" b="b"/>
            <a:pathLst>
              <a:path w="974" h="974" extrusionOk="0">
                <a:moveTo>
                  <a:pt x="487" y="1"/>
                </a:moveTo>
                <a:cubicBezTo>
                  <a:pt x="213" y="1"/>
                  <a:pt x="0" y="213"/>
                  <a:pt x="0" y="487"/>
                </a:cubicBezTo>
                <a:cubicBezTo>
                  <a:pt x="0" y="760"/>
                  <a:pt x="213" y="973"/>
                  <a:pt x="487" y="973"/>
                </a:cubicBezTo>
                <a:cubicBezTo>
                  <a:pt x="760" y="973"/>
                  <a:pt x="973" y="760"/>
                  <a:pt x="973" y="487"/>
                </a:cubicBezTo>
                <a:cubicBezTo>
                  <a:pt x="973" y="213"/>
                  <a:pt x="760" y="1"/>
                  <a:pt x="487" y="1"/>
                </a:cubicBezTo>
                <a:close/>
              </a:path>
            </a:pathLst>
          </a:custGeom>
          <a:solidFill>
            <a:srgbClr val="10C0F7"/>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38" name="Google Shape;2086;p58"/>
          <p:cNvGrpSpPr/>
          <p:nvPr/>
        </p:nvGrpSpPr>
        <p:grpSpPr>
          <a:xfrm>
            <a:off x="6487886" y="931708"/>
            <a:ext cx="2251164" cy="1985664"/>
            <a:chOff x="2326327" y="2714490"/>
            <a:chExt cx="1669050" cy="1539910"/>
          </a:xfrm>
        </p:grpSpPr>
        <p:sp>
          <p:nvSpPr>
            <p:cNvPr id="39" name="Google Shape;2087;p58"/>
            <p:cNvSpPr/>
            <p:nvPr/>
          </p:nvSpPr>
          <p:spPr>
            <a:xfrm>
              <a:off x="2326327" y="2714490"/>
              <a:ext cx="1669050" cy="1539910"/>
            </a:xfrm>
            <a:custGeom>
              <a:avLst/>
              <a:gdLst/>
              <a:ahLst/>
              <a:cxnLst/>
              <a:rect l="l" t="t" r="r" b="b"/>
              <a:pathLst>
                <a:path w="94270" h="86976" extrusionOk="0">
                  <a:moveTo>
                    <a:pt x="49313" y="2268"/>
                  </a:moveTo>
                  <a:cubicBezTo>
                    <a:pt x="51832" y="2268"/>
                    <a:pt x="54369" y="2499"/>
                    <a:pt x="56899" y="2969"/>
                  </a:cubicBezTo>
                  <a:cubicBezTo>
                    <a:pt x="67730" y="4967"/>
                    <a:pt x="77123" y="11069"/>
                    <a:pt x="83359" y="20133"/>
                  </a:cubicBezTo>
                  <a:cubicBezTo>
                    <a:pt x="89595" y="29205"/>
                    <a:pt x="91932" y="40160"/>
                    <a:pt x="89934" y="50982"/>
                  </a:cubicBezTo>
                  <a:cubicBezTo>
                    <a:pt x="87927" y="61812"/>
                    <a:pt x="81834" y="71205"/>
                    <a:pt x="72761" y="77441"/>
                  </a:cubicBezTo>
                  <a:cubicBezTo>
                    <a:pt x="65810" y="82219"/>
                    <a:pt x="57753" y="84708"/>
                    <a:pt x="49499" y="84708"/>
                  </a:cubicBezTo>
                  <a:cubicBezTo>
                    <a:pt x="46980" y="84708"/>
                    <a:pt x="44442" y="84476"/>
                    <a:pt x="41912" y="84007"/>
                  </a:cubicBezTo>
                  <a:cubicBezTo>
                    <a:pt x="31091" y="82009"/>
                    <a:pt x="21688" y="75907"/>
                    <a:pt x="15452" y="66843"/>
                  </a:cubicBezTo>
                  <a:cubicBezTo>
                    <a:pt x="2579" y="48118"/>
                    <a:pt x="7334" y="22408"/>
                    <a:pt x="26050" y="9535"/>
                  </a:cubicBezTo>
                  <a:cubicBezTo>
                    <a:pt x="33002" y="4757"/>
                    <a:pt x="41058" y="2268"/>
                    <a:pt x="49313" y="2268"/>
                  </a:cubicBezTo>
                  <a:close/>
                  <a:moveTo>
                    <a:pt x="49316" y="0"/>
                  </a:moveTo>
                  <a:cubicBezTo>
                    <a:pt x="40604" y="0"/>
                    <a:pt x="32101" y="2625"/>
                    <a:pt x="24766" y="7670"/>
                  </a:cubicBezTo>
                  <a:cubicBezTo>
                    <a:pt x="5015" y="21248"/>
                    <a:pt x="1" y="48377"/>
                    <a:pt x="13588" y="68128"/>
                  </a:cubicBezTo>
                  <a:cubicBezTo>
                    <a:pt x="20163" y="77691"/>
                    <a:pt x="30083" y="84132"/>
                    <a:pt x="41502" y="86237"/>
                  </a:cubicBezTo>
                  <a:cubicBezTo>
                    <a:pt x="44171" y="86732"/>
                    <a:pt x="46848" y="86976"/>
                    <a:pt x="49505" y="86976"/>
                  </a:cubicBezTo>
                  <a:cubicBezTo>
                    <a:pt x="58214" y="86976"/>
                    <a:pt x="66711" y="84352"/>
                    <a:pt x="74046" y="79315"/>
                  </a:cubicBezTo>
                  <a:cubicBezTo>
                    <a:pt x="83618" y="72731"/>
                    <a:pt x="90050" y="62820"/>
                    <a:pt x="92164" y="51401"/>
                  </a:cubicBezTo>
                  <a:cubicBezTo>
                    <a:pt x="94270" y="39982"/>
                    <a:pt x="91816" y="28420"/>
                    <a:pt x="85233" y="18848"/>
                  </a:cubicBezTo>
                  <a:cubicBezTo>
                    <a:pt x="78649" y="9285"/>
                    <a:pt x="68738" y="2853"/>
                    <a:pt x="57319" y="738"/>
                  </a:cubicBezTo>
                  <a:cubicBezTo>
                    <a:pt x="54650" y="244"/>
                    <a:pt x="51973" y="0"/>
                    <a:pt x="49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0" name="Google Shape;2088;p58"/>
            <p:cNvSpPr/>
            <p:nvPr/>
          </p:nvSpPr>
          <p:spPr>
            <a:xfrm>
              <a:off x="2581120" y="2883513"/>
              <a:ext cx="1239899" cy="1201886"/>
            </a:xfrm>
            <a:custGeom>
              <a:avLst/>
              <a:gdLst/>
              <a:ahLst/>
              <a:cxnLst/>
              <a:rect l="l" t="t" r="r" b="b"/>
              <a:pathLst>
                <a:path w="70031" h="67884" extrusionOk="0">
                  <a:moveTo>
                    <a:pt x="34958" y="7188"/>
                  </a:moveTo>
                  <a:cubicBezTo>
                    <a:pt x="36594" y="7188"/>
                    <a:pt x="38243" y="7338"/>
                    <a:pt x="39887" y="7643"/>
                  </a:cubicBezTo>
                  <a:cubicBezTo>
                    <a:pt x="46907" y="8936"/>
                    <a:pt x="53009" y="12897"/>
                    <a:pt x="57060" y="18785"/>
                  </a:cubicBezTo>
                  <a:cubicBezTo>
                    <a:pt x="61110" y="24673"/>
                    <a:pt x="62617" y="31783"/>
                    <a:pt x="61324" y="38813"/>
                  </a:cubicBezTo>
                  <a:cubicBezTo>
                    <a:pt x="60021" y="45834"/>
                    <a:pt x="56060" y="51936"/>
                    <a:pt x="50173" y="55986"/>
                  </a:cubicBezTo>
                  <a:cubicBezTo>
                    <a:pt x="45659" y="59090"/>
                    <a:pt x="40427" y="60701"/>
                    <a:pt x="35068" y="60701"/>
                  </a:cubicBezTo>
                  <a:cubicBezTo>
                    <a:pt x="33436" y="60701"/>
                    <a:pt x="31792" y="60552"/>
                    <a:pt x="30154" y="60250"/>
                  </a:cubicBezTo>
                  <a:cubicBezTo>
                    <a:pt x="23124" y="58947"/>
                    <a:pt x="17022" y="54986"/>
                    <a:pt x="12981" y="49099"/>
                  </a:cubicBezTo>
                  <a:cubicBezTo>
                    <a:pt x="8931" y="43211"/>
                    <a:pt x="7414" y="36101"/>
                    <a:pt x="8716" y="29080"/>
                  </a:cubicBezTo>
                  <a:cubicBezTo>
                    <a:pt x="10010" y="22050"/>
                    <a:pt x="13971" y="15948"/>
                    <a:pt x="19859" y="11898"/>
                  </a:cubicBezTo>
                  <a:cubicBezTo>
                    <a:pt x="24370" y="8802"/>
                    <a:pt x="29598" y="7188"/>
                    <a:pt x="34958" y="7188"/>
                  </a:cubicBezTo>
                  <a:close/>
                  <a:moveTo>
                    <a:pt x="34939" y="0"/>
                  </a:moveTo>
                  <a:cubicBezTo>
                    <a:pt x="28142" y="0"/>
                    <a:pt x="21511" y="2047"/>
                    <a:pt x="15791" y="5983"/>
                  </a:cubicBezTo>
                  <a:cubicBezTo>
                    <a:pt x="8324" y="11122"/>
                    <a:pt x="3301" y="18856"/>
                    <a:pt x="1651" y="27769"/>
                  </a:cubicBezTo>
                  <a:cubicBezTo>
                    <a:pt x="1" y="36681"/>
                    <a:pt x="1919" y="45700"/>
                    <a:pt x="7057" y="53176"/>
                  </a:cubicBezTo>
                  <a:cubicBezTo>
                    <a:pt x="12196" y="60642"/>
                    <a:pt x="19930" y="65665"/>
                    <a:pt x="28842" y="67306"/>
                  </a:cubicBezTo>
                  <a:cubicBezTo>
                    <a:pt x="30927" y="67692"/>
                    <a:pt x="33018" y="67883"/>
                    <a:pt x="35094" y="67883"/>
                  </a:cubicBezTo>
                  <a:cubicBezTo>
                    <a:pt x="41893" y="67883"/>
                    <a:pt x="48529" y="65837"/>
                    <a:pt x="54250" y="61900"/>
                  </a:cubicBezTo>
                  <a:cubicBezTo>
                    <a:pt x="61716" y="56762"/>
                    <a:pt x="66739" y="49027"/>
                    <a:pt x="68389" y="40115"/>
                  </a:cubicBezTo>
                  <a:cubicBezTo>
                    <a:pt x="70031" y="31203"/>
                    <a:pt x="68113" y="22184"/>
                    <a:pt x="62974" y="14717"/>
                  </a:cubicBezTo>
                  <a:cubicBezTo>
                    <a:pt x="57836" y="7241"/>
                    <a:pt x="50101" y="2228"/>
                    <a:pt x="41189" y="577"/>
                  </a:cubicBezTo>
                  <a:cubicBezTo>
                    <a:pt x="39104" y="191"/>
                    <a:pt x="37014" y="0"/>
                    <a:pt x="34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1" name="Google Shape;2089;p58"/>
            <p:cNvSpPr/>
            <p:nvPr/>
          </p:nvSpPr>
          <p:spPr>
            <a:xfrm>
              <a:off x="2777783" y="3074120"/>
              <a:ext cx="846618" cy="820698"/>
            </a:xfrm>
            <a:custGeom>
              <a:avLst/>
              <a:gdLst/>
              <a:ahLst/>
              <a:cxnLst/>
              <a:rect l="l" t="t" r="r" b="b"/>
              <a:pathLst>
                <a:path w="47818" h="46354" extrusionOk="0">
                  <a:moveTo>
                    <a:pt x="23867" y="2268"/>
                  </a:moveTo>
                  <a:cubicBezTo>
                    <a:pt x="25143" y="2268"/>
                    <a:pt x="26428" y="2385"/>
                    <a:pt x="27709" y="2623"/>
                  </a:cubicBezTo>
                  <a:cubicBezTo>
                    <a:pt x="33204" y="3640"/>
                    <a:pt x="37968" y="6735"/>
                    <a:pt x="41135" y="11330"/>
                  </a:cubicBezTo>
                  <a:cubicBezTo>
                    <a:pt x="44293" y="15933"/>
                    <a:pt x="45480" y="21491"/>
                    <a:pt x="44463" y="26977"/>
                  </a:cubicBezTo>
                  <a:cubicBezTo>
                    <a:pt x="43446" y="32473"/>
                    <a:pt x="40359" y="37236"/>
                    <a:pt x="35756" y="40403"/>
                  </a:cubicBezTo>
                  <a:cubicBezTo>
                    <a:pt x="32228" y="42823"/>
                    <a:pt x="28140" y="44086"/>
                    <a:pt x="23953" y="44086"/>
                  </a:cubicBezTo>
                  <a:cubicBezTo>
                    <a:pt x="22676" y="44086"/>
                    <a:pt x="21390" y="43968"/>
                    <a:pt x="20108" y="43731"/>
                  </a:cubicBezTo>
                  <a:cubicBezTo>
                    <a:pt x="14622" y="42714"/>
                    <a:pt x="9849" y="39618"/>
                    <a:pt x="6691" y="35024"/>
                  </a:cubicBezTo>
                  <a:cubicBezTo>
                    <a:pt x="3524" y="30421"/>
                    <a:pt x="2338" y="24863"/>
                    <a:pt x="3355" y="19377"/>
                  </a:cubicBezTo>
                  <a:cubicBezTo>
                    <a:pt x="4372" y="13890"/>
                    <a:pt x="7467" y="9117"/>
                    <a:pt x="12062" y="5959"/>
                  </a:cubicBezTo>
                  <a:cubicBezTo>
                    <a:pt x="15590" y="3532"/>
                    <a:pt x="19679" y="2268"/>
                    <a:pt x="23867" y="2268"/>
                  </a:cubicBezTo>
                  <a:close/>
                  <a:moveTo>
                    <a:pt x="23865" y="1"/>
                  </a:moveTo>
                  <a:cubicBezTo>
                    <a:pt x="19218" y="1"/>
                    <a:pt x="14688" y="1398"/>
                    <a:pt x="10777" y="4086"/>
                  </a:cubicBezTo>
                  <a:cubicBezTo>
                    <a:pt x="5683" y="7592"/>
                    <a:pt x="2248" y="12873"/>
                    <a:pt x="1124" y="18966"/>
                  </a:cubicBezTo>
                  <a:cubicBezTo>
                    <a:pt x="0" y="25050"/>
                    <a:pt x="1312" y="31206"/>
                    <a:pt x="4818" y="36309"/>
                  </a:cubicBezTo>
                  <a:cubicBezTo>
                    <a:pt x="8324" y="41411"/>
                    <a:pt x="13614" y="44837"/>
                    <a:pt x="19698" y="45961"/>
                  </a:cubicBezTo>
                  <a:cubicBezTo>
                    <a:pt x="21118" y="46224"/>
                    <a:pt x="22543" y="46353"/>
                    <a:pt x="23957" y="46353"/>
                  </a:cubicBezTo>
                  <a:cubicBezTo>
                    <a:pt x="28599" y="46353"/>
                    <a:pt x="33129" y="44955"/>
                    <a:pt x="37041" y="42268"/>
                  </a:cubicBezTo>
                  <a:cubicBezTo>
                    <a:pt x="42143" y="38762"/>
                    <a:pt x="45569" y="33481"/>
                    <a:pt x="46693" y="27396"/>
                  </a:cubicBezTo>
                  <a:cubicBezTo>
                    <a:pt x="47817" y="21303"/>
                    <a:pt x="46506" y="15148"/>
                    <a:pt x="43000" y="10045"/>
                  </a:cubicBezTo>
                  <a:cubicBezTo>
                    <a:pt x="39494" y="4951"/>
                    <a:pt x="34213" y="1517"/>
                    <a:pt x="28128" y="393"/>
                  </a:cubicBezTo>
                  <a:cubicBezTo>
                    <a:pt x="26706" y="130"/>
                    <a:pt x="25280" y="1"/>
                    <a:pt x="23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2" name="Google Shape;2090;p58"/>
            <p:cNvSpPr/>
            <p:nvPr/>
          </p:nvSpPr>
          <p:spPr>
            <a:xfrm>
              <a:off x="2907145" y="3199568"/>
              <a:ext cx="617745" cy="569889"/>
            </a:xfrm>
            <a:custGeom>
              <a:avLst/>
              <a:gdLst/>
              <a:ahLst/>
              <a:cxnLst/>
              <a:rect l="l" t="t" r="r" b="b"/>
              <a:pathLst>
                <a:path w="34891" h="32188" extrusionOk="0">
                  <a:moveTo>
                    <a:pt x="16594" y="7182"/>
                  </a:moveTo>
                  <a:cubicBezTo>
                    <a:pt x="17136" y="7182"/>
                    <a:pt x="17682" y="7232"/>
                    <a:pt x="18226" y="7331"/>
                  </a:cubicBezTo>
                  <a:cubicBezTo>
                    <a:pt x="20564" y="7769"/>
                    <a:pt x="22598" y="9089"/>
                    <a:pt x="23945" y="11043"/>
                  </a:cubicBezTo>
                  <a:cubicBezTo>
                    <a:pt x="26728" y="15093"/>
                    <a:pt x="25693" y="20650"/>
                    <a:pt x="21652" y="23434"/>
                  </a:cubicBezTo>
                  <a:cubicBezTo>
                    <a:pt x="20147" y="24467"/>
                    <a:pt x="18406" y="25002"/>
                    <a:pt x="16622" y="25002"/>
                  </a:cubicBezTo>
                  <a:cubicBezTo>
                    <a:pt x="16079" y="25002"/>
                    <a:pt x="15533" y="24952"/>
                    <a:pt x="14988" y="24852"/>
                  </a:cubicBezTo>
                  <a:cubicBezTo>
                    <a:pt x="12642" y="24415"/>
                    <a:pt x="10617" y="23104"/>
                    <a:pt x="9270" y="21141"/>
                  </a:cubicBezTo>
                  <a:cubicBezTo>
                    <a:pt x="7923" y="19179"/>
                    <a:pt x="7414" y="16814"/>
                    <a:pt x="7851" y="14477"/>
                  </a:cubicBezTo>
                  <a:cubicBezTo>
                    <a:pt x="8279" y="12131"/>
                    <a:pt x="9600" y="10106"/>
                    <a:pt x="11562" y="8759"/>
                  </a:cubicBezTo>
                  <a:cubicBezTo>
                    <a:pt x="13061" y="7719"/>
                    <a:pt x="14807" y="7182"/>
                    <a:pt x="16594" y="7182"/>
                  </a:cubicBezTo>
                  <a:close/>
                  <a:moveTo>
                    <a:pt x="16563" y="0"/>
                  </a:moveTo>
                  <a:cubicBezTo>
                    <a:pt x="13343" y="0"/>
                    <a:pt x="10197" y="971"/>
                    <a:pt x="7485" y="2835"/>
                  </a:cubicBezTo>
                  <a:cubicBezTo>
                    <a:pt x="3944" y="5271"/>
                    <a:pt x="1562" y="8937"/>
                    <a:pt x="786" y="13166"/>
                  </a:cubicBezTo>
                  <a:cubicBezTo>
                    <a:pt x="1" y="17394"/>
                    <a:pt x="911" y="21667"/>
                    <a:pt x="3346" y="25209"/>
                  </a:cubicBezTo>
                  <a:cubicBezTo>
                    <a:pt x="5782" y="28751"/>
                    <a:pt x="9448" y="31133"/>
                    <a:pt x="13677" y="31918"/>
                  </a:cubicBezTo>
                  <a:cubicBezTo>
                    <a:pt x="14661" y="32098"/>
                    <a:pt x="15647" y="32188"/>
                    <a:pt x="16627" y="32188"/>
                  </a:cubicBezTo>
                  <a:cubicBezTo>
                    <a:pt x="19855" y="32188"/>
                    <a:pt x="23003" y="31217"/>
                    <a:pt x="25720" y="29348"/>
                  </a:cubicBezTo>
                  <a:cubicBezTo>
                    <a:pt x="33035" y="24326"/>
                    <a:pt x="34891" y="14290"/>
                    <a:pt x="29859" y="6975"/>
                  </a:cubicBezTo>
                  <a:cubicBezTo>
                    <a:pt x="27424" y="3433"/>
                    <a:pt x="23757" y="1051"/>
                    <a:pt x="19529" y="275"/>
                  </a:cubicBezTo>
                  <a:cubicBezTo>
                    <a:pt x="18540" y="91"/>
                    <a:pt x="17548" y="0"/>
                    <a:pt x="16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2091;p58"/>
            <p:cNvSpPr/>
            <p:nvPr/>
          </p:nvSpPr>
          <p:spPr>
            <a:xfrm>
              <a:off x="3629010" y="2866515"/>
              <a:ext cx="165241" cy="152529"/>
            </a:xfrm>
            <a:custGeom>
              <a:avLst/>
              <a:gdLst/>
              <a:ahLst/>
              <a:cxnLst/>
              <a:rect l="l" t="t" r="r" b="b"/>
              <a:pathLst>
                <a:path w="9333" h="8615" extrusionOk="0">
                  <a:moveTo>
                    <a:pt x="4660" y="1"/>
                  </a:moveTo>
                  <a:cubicBezTo>
                    <a:pt x="2626" y="1"/>
                    <a:pt x="816" y="1455"/>
                    <a:pt x="429" y="3527"/>
                  </a:cubicBezTo>
                  <a:cubicBezTo>
                    <a:pt x="1" y="5864"/>
                    <a:pt x="1544" y="8112"/>
                    <a:pt x="3881" y="8540"/>
                  </a:cubicBezTo>
                  <a:cubicBezTo>
                    <a:pt x="4147" y="8590"/>
                    <a:pt x="4412" y="8614"/>
                    <a:pt x="4673" y="8614"/>
                  </a:cubicBezTo>
                  <a:cubicBezTo>
                    <a:pt x="6707" y="8614"/>
                    <a:pt x="8517" y="7159"/>
                    <a:pt x="8904" y="5088"/>
                  </a:cubicBezTo>
                  <a:cubicBezTo>
                    <a:pt x="9332" y="2751"/>
                    <a:pt x="7789" y="503"/>
                    <a:pt x="5452" y="74"/>
                  </a:cubicBezTo>
                  <a:cubicBezTo>
                    <a:pt x="5186" y="25"/>
                    <a:pt x="4921" y="1"/>
                    <a:pt x="4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110" name="Google Shape;387;p24"/>
          <p:cNvSpPr/>
          <p:nvPr/>
        </p:nvSpPr>
        <p:spPr>
          <a:xfrm rot="1758346" flipH="1">
            <a:off x="243964" y="157353"/>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4336" y="356440"/>
            <a:ext cx="618036" cy="586044"/>
          </a:xfrm>
          <a:prstGeom prst="rect">
            <a:avLst/>
          </a:prstGeom>
          <a:solidFill>
            <a:schemeClr val="bg1">
              <a:lumMod val="75000"/>
            </a:schemeClr>
          </a:solidFill>
        </p:spPr>
      </p:pic>
      <p:pic>
        <p:nvPicPr>
          <p:cNvPr id="11" name="Picture 10"/>
          <p:cNvPicPr>
            <a:picLocks noChangeAspect="1"/>
          </p:cNvPicPr>
          <p:nvPr/>
        </p:nvPicPr>
        <p:blipFill>
          <a:blip r:embed="rId5"/>
          <a:stretch>
            <a:fillRect/>
          </a:stretch>
        </p:blipFill>
        <p:spPr>
          <a:xfrm>
            <a:off x="3800475" y="-11633"/>
            <a:ext cx="5343525" cy="638175"/>
          </a:xfrm>
          <a:prstGeom prst="rect">
            <a:avLst/>
          </a:prstGeom>
        </p:spPr>
      </p:pic>
      <p:sp>
        <p:nvSpPr>
          <p:cNvPr id="2" name="TextBox 1"/>
          <p:cNvSpPr txBox="1"/>
          <p:nvPr/>
        </p:nvSpPr>
        <p:spPr>
          <a:xfrm>
            <a:off x="52353" y="3350157"/>
            <a:ext cx="5459099" cy="523220"/>
          </a:xfrm>
          <a:prstGeom prst="rect">
            <a:avLst/>
          </a:prstGeom>
          <a:noFill/>
        </p:spPr>
        <p:txBody>
          <a:bodyPr wrap="square" rtlCol="0">
            <a:spAutoFit/>
          </a:bodyPr>
          <a:lstStyle/>
          <a:p>
            <a:endParaRPr lang="en-GB" b="1" dirty="0">
              <a:solidFill>
                <a:srgbClr val="FFFF00"/>
              </a:solidFill>
            </a:endParaRPr>
          </a:p>
          <a:p>
            <a:endParaRPr lang="en-GB" b="1" dirty="0">
              <a:solidFill>
                <a:srgbClr val="FFFF00"/>
              </a:solidFill>
            </a:endParaRPr>
          </a:p>
        </p:txBody>
      </p:sp>
      <p:sp>
        <p:nvSpPr>
          <p:cNvPr id="3" name="Google Shape;387;p24">
            <a:extLst>
              <a:ext uri="{FF2B5EF4-FFF2-40B4-BE49-F238E27FC236}">
                <a16:creationId xmlns:a16="http://schemas.microsoft.com/office/drawing/2014/main" id="{55C3F8ED-CE64-EDC6-6026-681BC1954F3F}"/>
              </a:ext>
            </a:extLst>
          </p:cNvPr>
          <p:cNvSpPr/>
          <p:nvPr/>
        </p:nvSpPr>
        <p:spPr>
          <a:xfrm flipH="1">
            <a:off x="147635" y="4163751"/>
            <a:ext cx="844898" cy="892860"/>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DA4E2461-0735-14F0-C929-AB7A840D06E4}"/>
              </a:ext>
            </a:extLst>
          </p:cNvPr>
          <p:cNvPicPr>
            <a:picLocks noChangeAspect="1"/>
          </p:cNvPicPr>
          <p:nvPr/>
        </p:nvPicPr>
        <p:blipFill>
          <a:blip r:embed="rId6"/>
          <a:stretch>
            <a:fillRect/>
          </a:stretch>
        </p:blipFill>
        <p:spPr>
          <a:xfrm>
            <a:off x="274334" y="4334590"/>
            <a:ext cx="591500" cy="570237"/>
          </a:xfrm>
          <a:prstGeom prst="rect">
            <a:avLst/>
          </a:prstGeom>
        </p:spPr>
      </p:pic>
      <p:pic>
        <p:nvPicPr>
          <p:cNvPr id="5" name="Picture 4">
            <a:extLst>
              <a:ext uri="{FF2B5EF4-FFF2-40B4-BE49-F238E27FC236}">
                <a16:creationId xmlns:a16="http://schemas.microsoft.com/office/drawing/2014/main" id="{62D53C1B-C356-FCC4-DD36-1800485D627F}"/>
              </a:ext>
            </a:extLst>
          </p:cNvPr>
          <p:cNvPicPr>
            <a:picLocks noChangeAspect="1"/>
          </p:cNvPicPr>
          <p:nvPr/>
        </p:nvPicPr>
        <p:blipFill>
          <a:blip r:embed="rId7"/>
          <a:stretch>
            <a:fillRect/>
          </a:stretch>
        </p:blipFill>
        <p:spPr>
          <a:xfrm>
            <a:off x="1037185" y="4270998"/>
            <a:ext cx="564310" cy="717036"/>
          </a:xfrm>
          <a:prstGeom prst="rect">
            <a:avLst/>
          </a:prstGeom>
        </p:spPr>
      </p:pic>
      <p:sp>
        <p:nvSpPr>
          <p:cNvPr id="6" name="Google Shape;387;p24">
            <a:extLst>
              <a:ext uri="{FF2B5EF4-FFF2-40B4-BE49-F238E27FC236}">
                <a16:creationId xmlns:a16="http://schemas.microsoft.com/office/drawing/2014/main" id="{38CE73F8-61AF-A5AF-48E7-B6DE22BC0445}"/>
              </a:ext>
            </a:extLst>
          </p:cNvPr>
          <p:cNvSpPr/>
          <p:nvPr/>
        </p:nvSpPr>
        <p:spPr>
          <a:xfrm flipH="1">
            <a:off x="2666686" y="4163751"/>
            <a:ext cx="844898" cy="892860"/>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6FB46535-BE87-5F5C-EF08-82870D6B4F5F}"/>
              </a:ext>
            </a:extLst>
          </p:cNvPr>
          <p:cNvPicPr>
            <a:picLocks noChangeAspect="1"/>
          </p:cNvPicPr>
          <p:nvPr/>
        </p:nvPicPr>
        <p:blipFill>
          <a:blip r:embed="rId8"/>
          <a:stretch>
            <a:fillRect/>
          </a:stretch>
        </p:blipFill>
        <p:spPr>
          <a:xfrm>
            <a:off x="2797886" y="4334590"/>
            <a:ext cx="591554" cy="570237"/>
          </a:xfrm>
          <a:prstGeom prst="rect">
            <a:avLst/>
          </a:prstGeom>
        </p:spPr>
      </p:pic>
      <p:pic>
        <p:nvPicPr>
          <p:cNvPr id="8" name="Picture 7">
            <a:extLst>
              <a:ext uri="{FF2B5EF4-FFF2-40B4-BE49-F238E27FC236}">
                <a16:creationId xmlns:a16="http://schemas.microsoft.com/office/drawing/2014/main" id="{C17F0073-7615-6F5A-BA65-ABF8A9AB2603}"/>
              </a:ext>
            </a:extLst>
          </p:cNvPr>
          <p:cNvPicPr>
            <a:picLocks noChangeAspect="1"/>
          </p:cNvPicPr>
          <p:nvPr/>
        </p:nvPicPr>
        <p:blipFill>
          <a:blip r:embed="rId9"/>
          <a:stretch>
            <a:fillRect/>
          </a:stretch>
        </p:blipFill>
        <p:spPr>
          <a:xfrm>
            <a:off x="3611800" y="4266740"/>
            <a:ext cx="686881" cy="6868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13" name="Group 12"/>
          <p:cNvGrpSpPr/>
          <p:nvPr/>
        </p:nvGrpSpPr>
        <p:grpSpPr>
          <a:xfrm>
            <a:off x="8108346" y="347255"/>
            <a:ext cx="603661" cy="709465"/>
            <a:chOff x="8115796" y="32077"/>
            <a:chExt cx="886975" cy="1014845"/>
          </a:xfrm>
        </p:grpSpPr>
        <p:sp>
          <p:nvSpPr>
            <p:cNvPr id="14"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6" name="Google Shape;922;p45">
            <a:extLst>
              <a:ext uri="{FF2B5EF4-FFF2-40B4-BE49-F238E27FC236}">
                <a16:creationId xmlns:a16="http://schemas.microsoft.com/office/drawing/2014/main" id="{C6951733-C64A-04FD-45AF-225BF5038D51}"/>
              </a:ext>
            </a:extLst>
          </p:cNvPr>
          <p:cNvSpPr txBox="1">
            <a:spLocks noGrp="1"/>
          </p:cNvSpPr>
          <p:nvPr>
            <p:ph type="title"/>
          </p:nvPr>
        </p:nvSpPr>
        <p:spPr>
          <a:xfrm>
            <a:off x="-916284" y="278806"/>
            <a:ext cx="77172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effectLst>
                  <a:outerShdw blurRad="38100" dist="38100" dir="2700000" algn="tl">
                    <a:srgbClr val="000000">
                      <a:alpha val="43137"/>
                    </a:srgbClr>
                  </a:outerShdw>
                </a:effectLst>
              </a:rPr>
              <a:t>New Participant Portal</a:t>
            </a:r>
            <a:endParaRPr dirty="0">
              <a:solidFill>
                <a:schemeClr val="tx1"/>
              </a:solidFill>
              <a:effectLst>
                <a:outerShdw blurRad="38100" dist="38100" dir="2700000" algn="tl">
                  <a:srgbClr val="000000">
                    <a:alpha val="43137"/>
                  </a:srgbClr>
                </a:outerShdw>
              </a:effectLst>
            </a:endParaRPr>
          </a:p>
        </p:txBody>
      </p:sp>
      <p:graphicFrame>
        <p:nvGraphicFramePr>
          <p:cNvPr id="8" name="Diagram 7">
            <a:extLst>
              <a:ext uri="{FF2B5EF4-FFF2-40B4-BE49-F238E27FC236}">
                <a16:creationId xmlns:a16="http://schemas.microsoft.com/office/drawing/2014/main" id="{6FB1F542-B3B9-B331-F377-D6DE9EE04913}"/>
              </a:ext>
            </a:extLst>
          </p:cNvPr>
          <p:cNvGraphicFramePr/>
          <p:nvPr>
            <p:extLst>
              <p:ext uri="{D42A27DB-BD31-4B8C-83A1-F6EECF244321}">
                <p14:modId xmlns:p14="http://schemas.microsoft.com/office/powerpoint/2010/main" val="327206696"/>
              </p:ext>
            </p:extLst>
          </p:nvPr>
        </p:nvGraphicFramePr>
        <p:xfrm>
          <a:off x="4899020" y="265663"/>
          <a:ext cx="3187959" cy="2306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DD63B296-D26D-C91D-884D-C0D770544545}"/>
              </a:ext>
            </a:extLst>
          </p:cNvPr>
          <p:cNvGraphicFramePr/>
          <p:nvPr>
            <p:extLst>
              <p:ext uri="{D42A27DB-BD31-4B8C-83A1-F6EECF244321}">
                <p14:modId xmlns:p14="http://schemas.microsoft.com/office/powerpoint/2010/main" val="2039888338"/>
              </p:ext>
            </p:extLst>
          </p:nvPr>
        </p:nvGraphicFramePr>
        <p:xfrm>
          <a:off x="296990" y="340640"/>
          <a:ext cx="3187959" cy="23060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Google Shape;978;p46">
            <a:extLst>
              <a:ext uri="{FF2B5EF4-FFF2-40B4-BE49-F238E27FC236}">
                <a16:creationId xmlns:a16="http://schemas.microsoft.com/office/drawing/2014/main" id="{2F3A2BCC-36D5-5625-7195-AB99242EE3FF}"/>
              </a:ext>
            </a:extLst>
          </p:cNvPr>
          <p:cNvSpPr/>
          <p:nvPr/>
        </p:nvSpPr>
        <p:spPr>
          <a:xfrm>
            <a:off x="405566" y="243612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12" name="Google Shape;10776;p70">
            <a:extLst>
              <a:ext uri="{FF2B5EF4-FFF2-40B4-BE49-F238E27FC236}">
                <a16:creationId xmlns:a16="http://schemas.microsoft.com/office/drawing/2014/main" id="{795ACA1D-421C-3426-4099-B05C3E7C4F90}"/>
              </a:ext>
            </a:extLst>
          </p:cNvPr>
          <p:cNvGrpSpPr/>
          <p:nvPr/>
        </p:nvGrpSpPr>
        <p:grpSpPr>
          <a:xfrm>
            <a:off x="492129" y="2585622"/>
            <a:ext cx="355641" cy="340151"/>
            <a:chOff x="5049750" y="832600"/>
            <a:chExt cx="505100" cy="483100"/>
          </a:xfrm>
          <a:solidFill>
            <a:schemeClr val="tx1"/>
          </a:solidFill>
        </p:grpSpPr>
        <p:sp>
          <p:nvSpPr>
            <p:cNvPr id="16" name="Google Shape;10777;p70">
              <a:extLst>
                <a:ext uri="{FF2B5EF4-FFF2-40B4-BE49-F238E27FC236}">
                  <a16:creationId xmlns:a16="http://schemas.microsoft.com/office/drawing/2014/main" id="{881020CB-577B-9AE1-B233-0840F9D0C5C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17" name="Google Shape;10778;p70">
              <a:extLst>
                <a:ext uri="{FF2B5EF4-FFF2-40B4-BE49-F238E27FC236}">
                  <a16:creationId xmlns:a16="http://schemas.microsoft.com/office/drawing/2014/main" id="{33581DF1-D72C-41AD-6E62-1C5B4A27B076}"/>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
        <p:nvSpPr>
          <p:cNvPr id="19" name="Google Shape;978;p46">
            <a:extLst>
              <a:ext uri="{FF2B5EF4-FFF2-40B4-BE49-F238E27FC236}">
                <a16:creationId xmlns:a16="http://schemas.microsoft.com/office/drawing/2014/main" id="{72F0DA0C-3A12-84E5-1DB0-C97D0DB6C32B}"/>
              </a:ext>
            </a:extLst>
          </p:cNvPr>
          <p:cNvSpPr/>
          <p:nvPr/>
        </p:nvSpPr>
        <p:spPr>
          <a:xfrm>
            <a:off x="4961434" y="2400462"/>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rgbClr val="5EA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20" name="Google Shape;10776;p70">
            <a:extLst>
              <a:ext uri="{FF2B5EF4-FFF2-40B4-BE49-F238E27FC236}">
                <a16:creationId xmlns:a16="http://schemas.microsoft.com/office/drawing/2014/main" id="{4CF2404F-1AD7-3859-3915-31C8A4E4E1F6}"/>
              </a:ext>
            </a:extLst>
          </p:cNvPr>
          <p:cNvGrpSpPr/>
          <p:nvPr/>
        </p:nvGrpSpPr>
        <p:grpSpPr>
          <a:xfrm>
            <a:off x="5094506" y="2557940"/>
            <a:ext cx="355641" cy="340151"/>
            <a:chOff x="5049750" y="832600"/>
            <a:chExt cx="505100" cy="483100"/>
          </a:xfrm>
          <a:solidFill>
            <a:schemeClr val="tx1"/>
          </a:solidFill>
        </p:grpSpPr>
        <p:sp>
          <p:nvSpPr>
            <p:cNvPr id="23" name="Google Shape;10777;p70">
              <a:extLst>
                <a:ext uri="{FF2B5EF4-FFF2-40B4-BE49-F238E27FC236}">
                  <a16:creationId xmlns:a16="http://schemas.microsoft.com/office/drawing/2014/main" id="{2D06148A-6961-9534-8DF2-66934A9075A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24" name="Google Shape;10778;p70">
              <a:extLst>
                <a:ext uri="{FF2B5EF4-FFF2-40B4-BE49-F238E27FC236}">
                  <a16:creationId xmlns:a16="http://schemas.microsoft.com/office/drawing/2014/main" id="{6043E6C5-3585-8B9B-DA4D-460EBFADA217}"/>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
        <p:nvSpPr>
          <p:cNvPr id="29" name="Google Shape;974;p46">
            <a:extLst>
              <a:ext uri="{FF2B5EF4-FFF2-40B4-BE49-F238E27FC236}">
                <a16:creationId xmlns:a16="http://schemas.microsoft.com/office/drawing/2014/main" id="{8586D5CE-1A52-B029-1123-1A01D29A94D8}"/>
              </a:ext>
            </a:extLst>
          </p:cNvPr>
          <p:cNvSpPr txBox="1"/>
          <p:nvPr/>
        </p:nvSpPr>
        <p:spPr>
          <a:xfrm>
            <a:off x="1016125" y="2538154"/>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End of life</a:t>
            </a:r>
            <a:endParaRPr sz="1600" dirty="0">
              <a:solidFill>
                <a:schemeClr val="tx1"/>
              </a:solidFill>
              <a:latin typeface="Abel"/>
              <a:ea typeface="Abel"/>
              <a:cs typeface="Abel"/>
              <a:sym typeface="Abel"/>
            </a:endParaRPr>
          </a:p>
        </p:txBody>
      </p:sp>
      <p:sp>
        <p:nvSpPr>
          <p:cNvPr id="33" name="Google Shape;978;p46">
            <a:extLst>
              <a:ext uri="{FF2B5EF4-FFF2-40B4-BE49-F238E27FC236}">
                <a16:creationId xmlns:a16="http://schemas.microsoft.com/office/drawing/2014/main" id="{F7BA2EBE-9CD5-42FA-0357-4FECA83E0D92}"/>
              </a:ext>
            </a:extLst>
          </p:cNvPr>
          <p:cNvSpPr/>
          <p:nvPr/>
        </p:nvSpPr>
        <p:spPr>
          <a:xfrm>
            <a:off x="396837" y="331391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34" name="Google Shape;978;p46">
            <a:extLst>
              <a:ext uri="{FF2B5EF4-FFF2-40B4-BE49-F238E27FC236}">
                <a16:creationId xmlns:a16="http://schemas.microsoft.com/office/drawing/2014/main" id="{F45FE22D-E2F3-2FEE-4E8E-092A8D4C98BB}"/>
              </a:ext>
            </a:extLst>
          </p:cNvPr>
          <p:cNvSpPr/>
          <p:nvPr/>
        </p:nvSpPr>
        <p:spPr>
          <a:xfrm>
            <a:off x="4945615" y="3269038"/>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rgbClr val="5EA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974;p46">
            <a:extLst>
              <a:ext uri="{FF2B5EF4-FFF2-40B4-BE49-F238E27FC236}">
                <a16:creationId xmlns:a16="http://schemas.microsoft.com/office/drawing/2014/main" id="{16D87D09-9F02-EADC-F967-507C8D8C90BE}"/>
              </a:ext>
            </a:extLst>
          </p:cNvPr>
          <p:cNvSpPr txBox="1"/>
          <p:nvPr/>
        </p:nvSpPr>
        <p:spPr>
          <a:xfrm>
            <a:off x="963982" y="3419294"/>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Commercial system – expensive to buy and run</a:t>
            </a:r>
            <a:endParaRPr sz="1600" dirty="0">
              <a:solidFill>
                <a:schemeClr val="tx1"/>
              </a:solidFill>
              <a:latin typeface="Abel"/>
              <a:ea typeface="Abel"/>
              <a:cs typeface="Abel"/>
              <a:sym typeface="Abel"/>
            </a:endParaRPr>
          </a:p>
        </p:txBody>
      </p:sp>
      <p:sp>
        <p:nvSpPr>
          <p:cNvPr id="44" name="Google Shape;974;p46">
            <a:extLst>
              <a:ext uri="{FF2B5EF4-FFF2-40B4-BE49-F238E27FC236}">
                <a16:creationId xmlns:a16="http://schemas.microsoft.com/office/drawing/2014/main" id="{6C6D76A4-B145-3606-ECBA-389BD086ECD7}"/>
              </a:ext>
            </a:extLst>
          </p:cNvPr>
          <p:cNvSpPr txBox="1"/>
          <p:nvPr/>
        </p:nvSpPr>
        <p:spPr>
          <a:xfrm>
            <a:off x="5622155" y="3348461"/>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Easier to use, Microsoft based</a:t>
            </a:r>
            <a:endParaRPr sz="1600" dirty="0">
              <a:solidFill>
                <a:schemeClr val="tx1"/>
              </a:solidFill>
              <a:latin typeface="Abel"/>
              <a:ea typeface="Abel"/>
              <a:cs typeface="Abel"/>
              <a:sym typeface="Abel"/>
            </a:endParaRPr>
          </a:p>
        </p:txBody>
      </p:sp>
      <p:sp>
        <p:nvSpPr>
          <p:cNvPr id="45" name="Google Shape;974;p46">
            <a:extLst>
              <a:ext uri="{FF2B5EF4-FFF2-40B4-BE49-F238E27FC236}">
                <a16:creationId xmlns:a16="http://schemas.microsoft.com/office/drawing/2014/main" id="{277FE86A-5F07-70DD-5507-45A87B081D21}"/>
              </a:ext>
            </a:extLst>
          </p:cNvPr>
          <p:cNvSpPr txBox="1"/>
          <p:nvPr/>
        </p:nvSpPr>
        <p:spPr>
          <a:xfrm>
            <a:off x="5583219" y="2487115"/>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Increased security</a:t>
            </a:r>
            <a:endParaRPr sz="1600" dirty="0">
              <a:solidFill>
                <a:schemeClr val="tx1"/>
              </a:solidFill>
              <a:latin typeface="Abel"/>
              <a:ea typeface="Abel"/>
              <a:cs typeface="Abel"/>
              <a:sym typeface="Abel"/>
            </a:endParaRPr>
          </a:p>
        </p:txBody>
      </p:sp>
      <p:sp>
        <p:nvSpPr>
          <p:cNvPr id="46" name="Google Shape;979;p46">
            <a:extLst>
              <a:ext uri="{FF2B5EF4-FFF2-40B4-BE49-F238E27FC236}">
                <a16:creationId xmlns:a16="http://schemas.microsoft.com/office/drawing/2014/main" id="{E344E913-604A-453E-85C2-E973AAC974BF}"/>
              </a:ext>
            </a:extLst>
          </p:cNvPr>
          <p:cNvSpPr/>
          <p:nvPr/>
        </p:nvSpPr>
        <p:spPr>
          <a:xfrm>
            <a:off x="403483" y="409893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7" name="Google Shape;974;p46">
            <a:extLst>
              <a:ext uri="{FF2B5EF4-FFF2-40B4-BE49-F238E27FC236}">
                <a16:creationId xmlns:a16="http://schemas.microsoft.com/office/drawing/2014/main" id="{D3B261A4-67AC-300C-5196-19101F68F19B}"/>
              </a:ext>
            </a:extLst>
          </p:cNvPr>
          <p:cNvSpPr txBox="1"/>
          <p:nvPr/>
        </p:nvSpPr>
        <p:spPr>
          <a:xfrm>
            <a:off x="1010197" y="4155677"/>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Expensive to develop functionality</a:t>
            </a:r>
            <a:endParaRPr sz="1600" dirty="0">
              <a:solidFill>
                <a:schemeClr val="tx1"/>
              </a:solidFill>
              <a:latin typeface="Abel"/>
              <a:ea typeface="Abel"/>
              <a:cs typeface="Abel"/>
              <a:sym typeface="Abel"/>
            </a:endParaRPr>
          </a:p>
        </p:txBody>
      </p:sp>
      <p:grpSp>
        <p:nvGrpSpPr>
          <p:cNvPr id="48" name="Google Shape;11509;p72">
            <a:extLst>
              <a:ext uri="{FF2B5EF4-FFF2-40B4-BE49-F238E27FC236}">
                <a16:creationId xmlns:a16="http://schemas.microsoft.com/office/drawing/2014/main" id="{EEC3773A-D190-7CB4-01DB-7D68A3DE47E0}"/>
              </a:ext>
            </a:extLst>
          </p:cNvPr>
          <p:cNvGrpSpPr/>
          <p:nvPr/>
        </p:nvGrpSpPr>
        <p:grpSpPr>
          <a:xfrm>
            <a:off x="541251" y="3459961"/>
            <a:ext cx="352230" cy="348542"/>
            <a:chOff x="1049375" y="2318350"/>
            <a:chExt cx="298525" cy="295400"/>
          </a:xfrm>
          <a:solidFill>
            <a:schemeClr val="tx1"/>
          </a:solidFill>
        </p:grpSpPr>
        <p:sp>
          <p:nvSpPr>
            <p:cNvPr id="49" name="Google Shape;11510;p72">
              <a:extLst>
                <a:ext uri="{FF2B5EF4-FFF2-40B4-BE49-F238E27FC236}">
                  <a16:creationId xmlns:a16="http://schemas.microsoft.com/office/drawing/2014/main" id="{E8D1A4D6-2084-794F-BC10-BCBE9E25CE0F}"/>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511;p72">
              <a:extLst>
                <a:ext uri="{FF2B5EF4-FFF2-40B4-BE49-F238E27FC236}">
                  <a16:creationId xmlns:a16="http://schemas.microsoft.com/office/drawing/2014/main" id="{6B3945E7-74FA-97ED-63DF-0A91A379C47E}"/>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512;p72">
              <a:extLst>
                <a:ext uri="{FF2B5EF4-FFF2-40B4-BE49-F238E27FC236}">
                  <a16:creationId xmlns:a16="http://schemas.microsoft.com/office/drawing/2014/main" id="{1E059032-ADBE-D8D0-FEF0-3392431DF1A8}"/>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2" name="Google Shape;11513;p72">
              <a:extLst>
                <a:ext uri="{FF2B5EF4-FFF2-40B4-BE49-F238E27FC236}">
                  <a16:creationId xmlns:a16="http://schemas.microsoft.com/office/drawing/2014/main" id="{FC746718-7BDB-6FE1-9107-237C96D90F60}"/>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58" name="Google Shape;978;p46">
            <a:extLst>
              <a:ext uri="{FF2B5EF4-FFF2-40B4-BE49-F238E27FC236}">
                <a16:creationId xmlns:a16="http://schemas.microsoft.com/office/drawing/2014/main" id="{9A598310-53C8-92DD-57F9-128D248D99A2}"/>
              </a:ext>
            </a:extLst>
          </p:cNvPr>
          <p:cNvSpPr/>
          <p:nvPr/>
        </p:nvSpPr>
        <p:spPr>
          <a:xfrm>
            <a:off x="4925808" y="406219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rgbClr val="5EA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53" name="Google Shape;11509;p72">
            <a:extLst>
              <a:ext uri="{FF2B5EF4-FFF2-40B4-BE49-F238E27FC236}">
                <a16:creationId xmlns:a16="http://schemas.microsoft.com/office/drawing/2014/main" id="{2087E410-DE02-9360-FD59-1C56CD208CBF}"/>
              </a:ext>
            </a:extLst>
          </p:cNvPr>
          <p:cNvGrpSpPr/>
          <p:nvPr/>
        </p:nvGrpSpPr>
        <p:grpSpPr>
          <a:xfrm>
            <a:off x="5128682" y="3412413"/>
            <a:ext cx="352230" cy="348542"/>
            <a:chOff x="1049375" y="2318350"/>
            <a:chExt cx="298525" cy="295400"/>
          </a:xfrm>
          <a:solidFill>
            <a:schemeClr val="tx1"/>
          </a:solidFill>
        </p:grpSpPr>
        <p:sp>
          <p:nvSpPr>
            <p:cNvPr id="54" name="Google Shape;11510;p72">
              <a:extLst>
                <a:ext uri="{FF2B5EF4-FFF2-40B4-BE49-F238E27FC236}">
                  <a16:creationId xmlns:a16="http://schemas.microsoft.com/office/drawing/2014/main" id="{67879E51-31E5-5E37-B1B1-5E6F640D03D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5" name="Google Shape;11511;p72">
              <a:extLst>
                <a:ext uri="{FF2B5EF4-FFF2-40B4-BE49-F238E27FC236}">
                  <a16:creationId xmlns:a16="http://schemas.microsoft.com/office/drawing/2014/main" id="{A476072C-160F-F0CE-EDFE-DC61EEDF63F4}"/>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6" name="Google Shape;11512;p72">
              <a:extLst>
                <a:ext uri="{FF2B5EF4-FFF2-40B4-BE49-F238E27FC236}">
                  <a16:creationId xmlns:a16="http://schemas.microsoft.com/office/drawing/2014/main" id="{F1B56E43-D0EA-92A2-2CA4-7CF5DFD5D704}"/>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7" name="Google Shape;11513;p72">
              <a:extLst>
                <a:ext uri="{FF2B5EF4-FFF2-40B4-BE49-F238E27FC236}">
                  <a16:creationId xmlns:a16="http://schemas.microsoft.com/office/drawing/2014/main" id="{05D7F6B5-3BA9-1D83-E094-FC7F767B63FE}"/>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59" name="Google Shape;974;p46">
            <a:extLst>
              <a:ext uri="{FF2B5EF4-FFF2-40B4-BE49-F238E27FC236}">
                <a16:creationId xmlns:a16="http://schemas.microsoft.com/office/drawing/2014/main" id="{396FC8AD-2C1E-BA33-867C-71B75EC855CD}"/>
              </a:ext>
            </a:extLst>
          </p:cNvPr>
          <p:cNvSpPr txBox="1"/>
          <p:nvPr/>
        </p:nvSpPr>
        <p:spPr>
          <a:xfrm>
            <a:off x="5622155" y="4151231"/>
            <a:ext cx="2978750" cy="48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solidFill>
                  <a:schemeClr val="tx1"/>
                </a:solidFill>
                <a:latin typeface="Abel"/>
                <a:ea typeface="Abel"/>
                <a:cs typeface="Abel"/>
                <a:sym typeface="Abel"/>
              </a:rPr>
              <a:t>Increased functionality and management</a:t>
            </a:r>
            <a:endParaRPr sz="1600" dirty="0">
              <a:solidFill>
                <a:schemeClr val="tx1"/>
              </a:solidFill>
              <a:latin typeface="Abel"/>
              <a:ea typeface="Abel"/>
              <a:cs typeface="Abel"/>
              <a:sym typeface="Abel"/>
            </a:endParaRPr>
          </a:p>
        </p:txBody>
      </p:sp>
      <p:sp>
        <p:nvSpPr>
          <p:cNvPr id="2" name="Oval 1">
            <a:extLst>
              <a:ext uri="{FF2B5EF4-FFF2-40B4-BE49-F238E27FC236}">
                <a16:creationId xmlns:a16="http://schemas.microsoft.com/office/drawing/2014/main" id="{2DD568D7-8859-DB65-762C-7CFA62E869D9}"/>
              </a:ext>
            </a:extLst>
          </p:cNvPr>
          <p:cNvSpPr/>
          <p:nvPr/>
        </p:nvSpPr>
        <p:spPr>
          <a:xfrm>
            <a:off x="512499" y="984534"/>
            <a:ext cx="889303" cy="863744"/>
          </a:xfrm>
          <a:prstGeom prst="ellipse">
            <a:avLst/>
          </a:prstGeom>
          <a:solidFill>
            <a:srgbClr val="275B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b="1" dirty="0"/>
          </a:p>
        </p:txBody>
      </p:sp>
      <p:sp>
        <p:nvSpPr>
          <p:cNvPr id="3" name="Oval 2">
            <a:extLst>
              <a:ext uri="{FF2B5EF4-FFF2-40B4-BE49-F238E27FC236}">
                <a16:creationId xmlns:a16="http://schemas.microsoft.com/office/drawing/2014/main" id="{8BD881AC-72CF-5DC7-1453-0861C5A76090}"/>
              </a:ext>
            </a:extLst>
          </p:cNvPr>
          <p:cNvSpPr/>
          <p:nvPr/>
        </p:nvSpPr>
        <p:spPr>
          <a:xfrm>
            <a:off x="5119304" y="912356"/>
            <a:ext cx="889303" cy="863744"/>
          </a:xfrm>
          <a:prstGeom prst="ellipse">
            <a:avLst/>
          </a:prstGeom>
          <a:solidFill>
            <a:srgbClr val="5EA3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2"/>
              </a:solidFill>
            </a:endParaRPr>
          </a:p>
        </p:txBody>
      </p:sp>
      <p:pic>
        <p:nvPicPr>
          <p:cNvPr id="5" name="Graphic 4" descr="Piggy Bank outline">
            <a:extLst>
              <a:ext uri="{FF2B5EF4-FFF2-40B4-BE49-F238E27FC236}">
                <a16:creationId xmlns:a16="http://schemas.microsoft.com/office/drawing/2014/main" id="{F5495D85-95A6-0C74-4D0D-8FC043AD840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23289" y="4115330"/>
            <a:ext cx="567145" cy="567145"/>
          </a:xfrm>
          <a:prstGeom prst="rect">
            <a:avLst/>
          </a:prstGeom>
        </p:spPr>
      </p:pic>
      <p:pic>
        <p:nvPicPr>
          <p:cNvPr id="7" name="Graphic 6" descr="Piggy Bank outline">
            <a:extLst>
              <a:ext uri="{FF2B5EF4-FFF2-40B4-BE49-F238E27FC236}">
                <a16:creationId xmlns:a16="http://schemas.microsoft.com/office/drawing/2014/main" id="{80F23807-E0EB-1F6E-A02F-780408CEAF7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945614" y="4098939"/>
            <a:ext cx="567145" cy="567145"/>
          </a:xfrm>
          <a:prstGeom prst="rect">
            <a:avLst/>
          </a:prstGeom>
        </p:spPr>
      </p:pic>
      <p:pic>
        <p:nvPicPr>
          <p:cNvPr id="10" name="Picture 9">
            <a:extLst>
              <a:ext uri="{FF2B5EF4-FFF2-40B4-BE49-F238E27FC236}">
                <a16:creationId xmlns:a16="http://schemas.microsoft.com/office/drawing/2014/main" id="{67258E09-94C4-04BD-7080-57455B6BA359}"/>
              </a:ext>
            </a:extLst>
          </p:cNvPr>
          <p:cNvPicPr>
            <a:picLocks noChangeAspect="1"/>
          </p:cNvPicPr>
          <p:nvPr/>
        </p:nvPicPr>
        <p:blipFill>
          <a:blip r:embed="rId16"/>
          <a:stretch>
            <a:fillRect/>
          </a:stretch>
        </p:blipFill>
        <p:spPr>
          <a:xfrm>
            <a:off x="7273433" y="2127262"/>
            <a:ext cx="1761081" cy="1321543"/>
          </a:xfrm>
          <a:prstGeom prst="rect">
            <a:avLst/>
          </a:prstGeom>
        </p:spPr>
      </p:pic>
      <p:pic>
        <p:nvPicPr>
          <p:cNvPr id="21" name="Picture 20">
            <a:extLst>
              <a:ext uri="{FF2B5EF4-FFF2-40B4-BE49-F238E27FC236}">
                <a16:creationId xmlns:a16="http://schemas.microsoft.com/office/drawing/2014/main" id="{AA5A61CF-F876-F9D9-5D43-C9291B430E73}"/>
              </a:ext>
            </a:extLst>
          </p:cNvPr>
          <p:cNvPicPr>
            <a:picLocks noChangeAspect="1"/>
          </p:cNvPicPr>
          <p:nvPr/>
        </p:nvPicPr>
        <p:blipFill>
          <a:blip r:embed="rId17"/>
          <a:stretch>
            <a:fillRect/>
          </a:stretch>
        </p:blipFill>
        <p:spPr>
          <a:xfrm>
            <a:off x="47041" y="73182"/>
            <a:ext cx="699592" cy="704048"/>
          </a:xfrm>
          <a:prstGeom prst="rect">
            <a:avLst/>
          </a:prstGeom>
        </p:spPr>
      </p:pic>
      <p:pic>
        <p:nvPicPr>
          <p:cNvPr id="25" name="Graphic 24" descr="Internet Of Things with solid fill">
            <a:extLst>
              <a:ext uri="{FF2B5EF4-FFF2-40B4-BE49-F238E27FC236}">
                <a16:creationId xmlns:a16="http://schemas.microsoft.com/office/drawing/2014/main" id="{81926D01-2CF7-AAAD-AFEE-DB8839680B63}"/>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5268662" y="1026754"/>
            <a:ext cx="628488" cy="628488"/>
          </a:xfrm>
          <a:prstGeom prst="rect">
            <a:avLst/>
          </a:prstGeom>
        </p:spPr>
      </p:pic>
      <p:pic>
        <p:nvPicPr>
          <p:cNvPr id="27" name="Graphic 26" descr="Computer with solid fill">
            <a:extLst>
              <a:ext uri="{FF2B5EF4-FFF2-40B4-BE49-F238E27FC236}">
                <a16:creationId xmlns:a16="http://schemas.microsoft.com/office/drawing/2014/main" id="{3224D662-BCF1-C909-ECB4-C423946B0263}"/>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620963" y="1093438"/>
            <a:ext cx="677951" cy="677951"/>
          </a:xfrm>
          <a:prstGeom prst="rect">
            <a:avLst/>
          </a:prstGeom>
        </p:spPr>
      </p:pic>
    </p:spTree>
    <p:extLst>
      <p:ext uri="{BB962C8B-B14F-4D97-AF65-F5344CB8AC3E}">
        <p14:creationId xmlns:p14="http://schemas.microsoft.com/office/powerpoint/2010/main" val="1614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59582"/>
            <a:ext cx="7821038" cy="1000800"/>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8: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1" y="1147673"/>
            <a:ext cx="4330032" cy="400110"/>
          </a:xfrm>
          <a:prstGeom prst="rect">
            <a:avLst/>
          </a:prstGeom>
        </p:spPr>
        <p:txBody>
          <a:bodyPr wrap="none">
            <a:spAutoFit/>
          </a:bodyPr>
          <a:lstStyle/>
          <a:p>
            <a:pPr marL="342892" indent="-342892" defTabSz="914378">
              <a:buClr>
                <a:srgbClr val="FFFFFF"/>
              </a:buClr>
              <a:buSzPct val="86000"/>
              <a:buFont typeface="Arial"/>
              <a:buChar char="•"/>
            </a:pPr>
            <a:r>
              <a:rPr lang="en-GB" sz="2000" dirty="0">
                <a:solidFill>
                  <a:srgbClr val="FFFFFF"/>
                </a:solidFill>
                <a:latin typeface="Abel" panose="020B0604020202020204" charset="0"/>
              </a:rPr>
              <a:t>17 Unsatisfactory Performers (</a:t>
            </a:r>
            <a:r>
              <a:rPr lang="en-GB" sz="2000" dirty="0">
                <a:solidFill>
                  <a:srgbClr val="FFFF00"/>
                </a:solidFill>
                <a:latin typeface="Abel" panose="020B0604020202020204" charset="0"/>
              </a:rPr>
              <a:t>2 UK&amp;I</a:t>
            </a:r>
            <a:r>
              <a:rPr lang="en-GB" sz="2000" dirty="0">
                <a:solidFill>
                  <a:srgbClr val="FFFFFF"/>
                </a:solidFill>
                <a:latin typeface="Abel" panose="020B0604020202020204" charset="0"/>
              </a:rPr>
              <a:t>)</a:t>
            </a:r>
          </a:p>
        </p:txBody>
      </p:sp>
      <p:graphicFrame>
        <p:nvGraphicFramePr>
          <p:cNvPr id="9" name="Google Shape;1089;p177">
            <a:extLst>
              <a:ext uri="{FF2B5EF4-FFF2-40B4-BE49-F238E27FC236}">
                <a16:creationId xmlns:a16="http://schemas.microsoft.com/office/drawing/2014/main" id="{C9AA65D6-47ED-42A0-BD48-9C6694CBD054}"/>
              </a:ext>
            </a:extLst>
          </p:cNvPr>
          <p:cNvGraphicFramePr/>
          <p:nvPr>
            <p:extLst>
              <p:ext uri="{D42A27DB-BD31-4B8C-83A1-F6EECF244321}">
                <p14:modId xmlns:p14="http://schemas.microsoft.com/office/powerpoint/2010/main" val="2378044274"/>
              </p:ext>
            </p:extLst>
          </p:nvPr>
        </p:nvGraphicFramePr>
        <p:xfrm>
          <a:off x="374467" y="1547783"/>
          <a:ext cx="7115205" cy="2287119"/>
        </p:xfrm>
        <a:graphic>
          <a:graphicData uri="http://schemas.openxmlformats.org/drawingml/2006/table">
            <a:tbl>
              <a:tblPr>
                <a:noFill/>
              </a:tblPr>
              <a:tblGrid>
                <a:gridCol w="2242431">
                  <a:extLst>
                    <a:ext uri="{9D8B030D-6E8A-4147-A177-3AD203B41FA5}">
                      <a16:colId xmlns:a16="http://schemas.microsoft.com/office/drawing/2014/main" val="20000"/>
                    </a:ext>
                  </a:extLst>
                </a:gridCol>
                <a:gridCol w="660227">
                  <a:extLst>
                    <a:ext uri="{9D8B030D-6E8A-4147-A177-3AD203B41FA5}">
                      <a16:colId xmlns:a16="http://schemas.microsoft.com/office/drawing/2014/main" val="20005"/>
                    </a:ext>
                  </a:extLst>
                </a:gridCol>
                <a:gridCol w="683527">
                  <a:extLst>
                    <a:ext uri="{9D8B030D-6E8A-4147-A177-3AD203B41FA5}">
                      <a16:colId xmlns:a16="http://schemas.microsoft.com/office/drawing/2014/main" val="20006"/>
                    </a:ext>
                  </a:extLst>
                </a:gridCol>
                <a:gridCol w="705804">
                  <a:extLst>
                    <a:ext uri="{9D8B030D-6E8A-4147-A177-3AD203B41FA5}">
                      <a16:colId xmlns:a16="http://schemas.microsoft.com/office/drawing/2014/main" val="20007"/>
                    </a:ext>
                  </a:extLst>
                </a:gridCol>
                <a:gridCol w="705804">
                  <a:extLst>
                    <a:ext uri="{9D8B030D-6E8A-4147-A177-3AD203B41FA5}">
                      <a16:colId xmlns:a16="http://schemas.microsoft.com/office/drawing/2014/main" val="1978241101"/>
                    </a:ext>
                  </a:extLst>
                </a:gridCol>
                <a:gridCol w="705804">
                  <a:extLst>
                    <a:ext uri="{9D8B030D-6E8A-4147-A177-3AD203B41FA5}">
                      <a16:colId xmlns:a16="http://schemas.microsoft.com/office/drawing/2014/main" val="2154366275"/>
                    </a:ext>
                  </a:extLst>
                </a:gridCol>
                <a:gridCol w="705804">
                  <a:extLst>
                    <a:ext uri="{9D8B030D-6E8A-4147-A177-3AD203B41FA5}">
                      <a16:colId xmlns:a16="http://schemas.microsoft.com/office/drawing/2014/main" val="624142040"/>
                    </a:ext>
                  </a:extLst>
                </a:gridCol>
                <a:gridCol w="705804">
                  <a:extLst>
                    <a:ext uri="{9D8B030D-6E8A-4147-A177-3AD203B41FA5}">
                      <a16:colId xmlns:a16="http://schemas.microsoft.com/office/drawing/2014/main" val="3016888220"/>
                    </a:ext>
                  </a:extLst>
                </a:gridCol>
              </a:tblGrid>
              <a:tr h="335290">
                <a:tc>
                  <a:txBody>
                    <a:bodyPr/>
                    <a:lstStyle/>
                    <a:p>
                      <a:pPr marL="0" marR="0" lvl="0" indent="0" algn="ctr" rtl="0">
                        <a:lnSpc>
                          <a:spcPct val="100000"/>
                        </a:lnSpc>
                        <a:spcBef>
                          <a:spcPts val="0"/>
                        </a:spcBef>
                        <a:spcAft>
                          <a:spcPts val="0"/>
                        </a:spcAft>
                        <a:buClr>
                          <a:schemeClr val="dk1"/>
                        </a:buClr>
                        <a:buSzPts val="2000"/>
                        <a:buFont typeface="Calibri"/>
                        <a:buNone/>
                      </a:pPr>
                      <a:endParaRPr sz="1400" b="0" i="0" u="none" strike="noStrike" cap="none" dirty="0">
                        <a:solidFill>
                          <a:schemeClr val="tx1"/>
                        </a:solidFill>
                        <a:latin typeface="Abel" panose="020B0604020202020204" charset="0"/>
                        <a:ea typeface="Arial"/>
                        <a:cs typeface="Arial"/>
                        <a:sym typeface="Arial"/>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b="0" dirty="0">
                          <a:solidFill>
                            <a:schemeClr val="tx1"/>
                          </a:solidFill>
                          <a:latin typeface="Abel" panose="020B0604020202020204"/>
                          <a:cs typeface="Arial" panose="020B0604020202020204" pitchFamily="34" charset="0"/>
                        </a:rPr>
                        <a:t>2019</a:t>
                      </a:r>
                      <a:endParaRPr sz="1400" b="0" i="0" u="none" strike="noStrike" cap="none" dirty="0">
                        <a:solidFill>
                          <a:schemeClr val="tx1"/>
                        </a:solidFill>
                        <a:latin typeface="Abel" panose="020B0604020202020204"/>
                        <a:ea typeface="Arial"/>
                        <a:cs typeface="Arial" panose="020B0604020202020204" pitchFamily="34" charset="0"/>
                        <a:sym typeface="Arial"/>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tx1"/>
                          </a:solidFill>
                          <a:latin typeface="Abel" panose="020B0604020202020204"/>
                          <a:cs typeface="Arial" panose="020B0604020202020204" pitchFamily="34" charset="0"/>
                        </a:rPr>
                        <a:t>2020</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bel" panose="020B0604020202020204"/>
                        </a:rPr>
                        <a:t>2021</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bel" panose="020B0604020202020204"/>
                        </a:rPr>
                        <a:t>2022</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bel" panose="020B0604020202020204"/>
                        </a:rPr>
                        <a:t>2023</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bel" panose="020B0604020202020204"/>
                        </a:rPr>
                        <a:t>2024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Abel" panose="020B0604020202020204"/>
                        </a:rPr>
                        <a:t>2025</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1031">
                <a:tc>
                  <a:txBody>
                    <a:bodyPr/>
                    <a:lstStyle/>
                    <a:p>
                      <a:pPr marL="0" marR="0" lvl="0" indent="0" algn="ctr" rtl="0">
                        <a:lnSpc>
                          <a:spcPct val="100000"/>
                        </a:lnSpc>
                        <a:spcBef>
                          <a:spcPts val="0"/>
                        </a:spcBef>
                        <a:spcAft>
                          <a:spcPts val="0"/>
                        </a:spcAft>
                        <a:buClr>
                          <a:schemeClr val="dk1"/>
                        </a:buClr>
                        <a:buSzPts val="1800"/>
                        <a:buFont typeface="Arial"/>
                        <a:buNone/>
                      </a:pPr>
                      <a:r>
                        <a:rPr lang="en-GB" sz="1400" b="0" i="0" u="none" strike="noStrike" cap="none" dirty="0">
                          <a:solidFill>
                            <a:schemeClr val="tx1"/>
                          </a:solidFill>
                          <a:latin typeface="Abel" panose="020B0604020202020204" charset="0"/>
                          <a:ea typeface="Arial"/>
                          <a:cs typeface="Arial"/>
                          <a:sym typeface="Arial"/>
                        </a:rPr>
                        <a:t>Number of Participants (</a:t>
                      </a:r>
                      <a:r>
                        <a:rPr lang="en-GB" sz="1400" b="0" i="0" u="none" strike="noStrike" cap="none" dirty="0">
                          <a:solidFill>
                            <a:srgbClr val="FFFF00"/>
                          </a:solidFill>
                          <a:latin typeface="Abel" panose="020B0604020202020204" charset="0"/>
                          <a:ea typeface="Arial"/>
                          <a:cs typeface="Arial"/>
                          <a:sym typeface="Arial"/>
                        </a:rPr>
                        <a:t>UK&amp;I</a:t>
                      </a:r>
                      <a:r>
                        <a:rPr lang="en-GB" sz="1400" b="0" i="0" u="none" strike="noStrike" cap="none" dirty="0">
                          <a:solidFill>
                            <a:schemeClr val="tx1"/>
                          </a:solidFill>
                          <a:latin typeface="Abel" panose="020B0604020202020204" charset="0"/>
                          <a:ea typeface="Arial"/>
                          <a:cs typeface="Arial"/>
                          <a:sym typeface="Arial"/>
                        </a:rPr>
                        <a:t>)</a:t>
                      </a:r>
                      <a:endParaRPr sz="1400" dirty="0">
                        <a:solidFill>
                          <a:schemeClr val="tx1"/>
                        </a:solidFill>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50 </a:t>
                      </a:r>
                    </a:p>
                    <a:p>
                      <a:pPr marL="0" marR="0" lvl="0" indent="0" algn="ctr" defTabSz="914400" rtl="0" eaLnBrk="1" latinLnBrk="0" hangingPunct="1">
                        <a:lnSpc>
                          <a:spcPct val="100000"/>
                        </a:lnSpc>
                        <a:spcBef>
                          <a:spcPts val="0"/>
                        </a:spcBef>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11</a:t>
                      </a:r>
                      <a:r>
                        <a:rPr lang="en-GB" sz="1400" b="0" i="0" u="none" strike="noStrike" kern="1200" cap="none" dirty="0">
                          <a:solidFill>
                            <a:schemeClr val="tx1"/>
                          </a:solidFill>
                          <a:latin typeface="Abel" panose="020B0604020202020204"/>
                          <a:ea typeface="Arial"/>
                          <a:cs typeface="Arial"/>
                        </a:rPr>
                        <a:t>)</a:t>
                      </a:r>
                      <a:endParaRPr sz="1400" b="0" i="0" u="none" strike="noStrike" kern="1200" cap="none" dirty="0">
                        <a:solidFill>
                          <a:schemeClr val="tx1"/>
                        </a:solidFill>
                        <a:latin typeface="Abel" panose="020B0604020202020204"/>
                        <a:ea typeface="Arial"/>
                        <a:cs typeface="Arial"/>
                        <a:sym typeface="Arial"/>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55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12</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55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10</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54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11</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57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11</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55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11</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53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11</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746771">
                <a:tc>
                  <a:txBody>
                    <a:bodyPr/>
                    <a:lstStyle/>
                    <a:p>
                      <a:pPr marL="0" marR="0" lvl="0" indent="0" algn="ctr" rtl="0">
                        <a:lnSpc>
                          <a:spcPct val="100000"/>
                        </a:lnSpc>
                        <a:spcBef>
                          <a:spcPts val="0"/>
                        </a:spcBef>
                        <a:spcAft>
                          <a:spcPts val="0"/>
                        </a:spcAft>
                        <a:buClr>
                          <a:schemeClr val="dk1"/>
                        </a:buClr>
                        <a:buSzPts val="1800"/>
                        <a:buFont typeface="Arial"/>
                        <a:buNone/>
                      </a:pPr>
                      <a:r>
                        <a:rPr lang="en-GB" sz="1400" b="0" i="0" u="none" strike="noStrike" cap="none" dirty="0">
                          <a:solidFill>
                            <a:schemeClr val="tx1"/>
                          </a:solidFill>
                          <a:latin typeface="Abel" panose="020B0604020202020204" charset="0"/>
                          <a:ea typeface="Arial"/>
                          <a:cs typeface="Arial"/>
                          <a:sym typeface="Arial"/>
                        </a:rPr>
                        <a:t>Number with Unsatisfactory Performance </a:t>
                      </a:r>
                      <a:endParaRPr sz="1400" dirty="0">
                        <a:solidFill>
                          <a:schemeClr val="tx1"/>
                        </a:solidFill>
                        <a:latin typeface="Abel" panose="020B0604020202020204" charset="0"/>
                      </a:endParaRPr>
                    </a:p>
                    <a:p>
                      <a:pPr marL="0" marR="0" lvl="0" indent="0" algn="ctr" rtl="0">
                        <a:lnSpc>
                          <a:spcPct val="100000"/>
                        </a:lnSpc>
                        <a:spcBef>
                          <a:spcPts val="360"/>
                        </a:spcBef>
                        <a:spcAft>
                          <a:spcPts val="0"/>
                        </a:spcAft>
                        <a:buClr>
                          <a:schemeClr val="dk1"/>
                        </a:buClr>
                        <a:buSzPts val="1800"/>
                        <a:buFont typeface="Arial"/>
                        <a:buNone/>
                      </a:pPr>
                      <a:r>
                        <a:rPr lang="en-GB" sz="1400" b="0" i="0" u="none" strike="noStrike" cap="none" dirty="0">
                          <a:solidFill>
                            <a:schemeClr val="tx1"/>
                          </a:solidFill>
                          <a:latin typeface="Abel" panose="020B0604020202020204" charset="0"/>
                          <a:ea typeface="Arial"/>
                          <a:cs typeface="Arial"/>
                          <a:sym typeface="Arial"/>
                        </a:rPr>
                        <a:t>(&lt; 100%) (</a:t>
                      </a:r>
                      <a:r>
                        <a:rPr lang="en-GB" sz="1400" b="0" i="0" u="none" strike="noStrike" cap="none" dirty="0">
                          <a:solidFill>
                            <a:srgbClr val="FFFF00"/>
                          </a:solidFill>
                          <a:latin typeface="Abel" panose="020B0604020202020204" charset="0"/>
                          <a:ea typeface="Arial"/>
                          <a:cs typeface="Arial"/>
                          <a:sym typeface="Arial"/>
                        </a:rPr>
                        <a:t>UK&amp;I</a:t>
                      </a:r>
                      <a:r>
                        <a:rPr lang="en-GB" sz="1400" b="0" i="0" u="none" strike="noStrike" cap="none" dirty="0">
                          <a:solidFill>
                            <a:schemeClr val="tx1"/>
                          </a:solidFill>
                          <a:latin typeface="Abel" panose="020B0604020202020204" charset="0"/>
                          <a:ea typeface="Arial"/>
                          <a:cs typeface="Arial"/>
                          <a:sym typeface="Arial"/>
                        </a:rPr>
                        <a:t>)</a:t>
                      </a:r>
                      <a:endParaRPr sz="1400" dirty="0">
                        <a:solidFill>
                          <a:schemeClr val="tx1"/>
                        </a:solidFill>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13 </a:t>
                      </a:r>
                    </a:p>
                    <a:p>
                      <a:pPr marL="0" marR="0" lvl="0" indent="0" algn="ctr" defTabSz="914400" rtl="0" eaLnBrk="1" latinLnBrk="0" hangingPunct="1">
                        <a:lnSpc>
                          <a:spcPct val="100000"/>
                        </a:lnSpc>
                        <a:spcBef>
                          <a:spcPts val="0"/>
                        </a:spcBef>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2</a:t>
                      </a:r>
                      <a:r>
                        <a:rPr lang="en-GB" sz="1400" b="0" i="0" u="none" strike="noStrike" kern="1200" cap="none" dirty="0">
                          <a:solidFill>
                            <a:schemeClr val="tx1"/>
                          </a:solidFill>
                          <a:latin typeface="Abel" panose="020B0604020202020204"/>
                          <a:ea typeface="Arial"/>
                          <a:cs typeface="Arial"/>
                        </a:rPr>
                        <a:t>)</a:t>
                      </a:r>
                      <a:endParaRPr sz="1400" b="0" i="0" u="none" strike="noStrike" kern="1200" cap="none" dirty="0">
                        <a:solidFill>
                          <a:schemeClr val="tx1"/>
                        </a:solidFill>
                        <a:latin typeface="Abel" panose="020B0604020202020204"/>
                        <a:ea typeface="Arial"/>
                        <a:cs typeface="Arial"/>
                        <a:sym typeface="Arial"/>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17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5</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12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2</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25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5</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18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2</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10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1</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17 </a:t>
                      </a:r>
                    </a:p>
                    <a:p>
                      <a:pPr marL="0" marR="0" lvl="0" indent="0" algn="ctr" defTabSz="914400" rtl="0" eaLnBrk="1" latinLnBrk="0" hangingPunct="1">
                        <a:lnSpc>
                          <a:spcPct val="100000"/>
                        </a:lnSpc>
                        <a:spcAft>
                          <a:spcPts val="0"/>
                        </a:spcAft>
                        <a:buSzPts val="1800"/>
                        <a:buFont typeface="Arial"/>
                        <a:buNone/>
                      </a:pPr>
                      <a:r>
                        <a:rPr lang="en-GB" sz="1400" b="0" i="0" u="none" strike="noStrike" kern="1200" cap="none" dirty="0">
                          <a:solidFill>
                            <a:schemeClr val="tx1"/>
                          </a:solidFill>
                          <a:latin typeface="Abel" panose="020B0604020202020204"/>
                          <a:ea typeface="Arial"/>
                          <a:cs typeface="Arial"/>
                        </a:rPr>
                        <a:t>(</a:t>
                      </a:r>
                      <a:r>
                        <a:rPr lang="en-GB" sz="1400" b="0" i="0" u="none" strike="noStrike" kern="1200" cap="none" dirty="0">
                          <a:solidFill>
                            <a:srgbClr val="FFFF00"/>
                          </a:solidFill>
                          <a:latin typeface="Abel" panose="020B0604020202020204"/>
                          <a:ea typeface="Arial"/>
                          <a:cs typeface="Arial"/>
                        </a:rPr>
                        <a:t>2</a:t>
                      </a:r>
                      <a:r>
                        <a:rPr lang="en-GB" sz="1400" b="0" i="0" u="none" strike="noStrike" kern="1200" cap="none" dirty="0">
                          <a:solidFill>
                            <a:schemeClr val="tx1"/>
                          </a:solidFill>
                          <a:latin typeface="Abel" panose="020B0604020202020204"/>
                          <a:ea typeface="Arial"/>
                          <a:cs typeface="Arial"/>
                        </a:rPr>
                        <a:t>)</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8468">
                <a:tc>
                  <a:txBody>
                    <a:bodyPr/>
                    <a:lstStyle/>
                    <a:p>
                      <a:pPr marL="0" marR="0" lvl="0" indent="0" algn="ctr" rtl="0">
                        <a:lnSpc>
                          <a:spcPct val="100000"/>
                        </a:lnSpc>
                        <a:spcBef>
                          <a:spcPts val="0"/>
                        </a:spcBef>
                        <a:spcAft>
                          <a:spcPts val="0"/>
                        </a:spcAft>
                        <a:buClr>
                          <a:schemeClr val="dk1"/>
                        </a:buClr>
                        <a:buSzPts val="1800"/>
                        <a:buFont typeface="Arial"/>
                        <a:buNone/>
                      </a:pPr>
                      <a:r>
                        <a:rPr lang="en-GB" sz="1400" b="0" i="0" u="none" strike="noStrike" cap="none" dirty="0">
                          <a:solidFill>
                            <a:schemeClr val="tx1"/>
                          </a:solidFill>
                          <a:latin typeface="Abel" panose="020B0604020202020204" charset="0"/>
                          <a:ea typeface="Arial"/>
                          <a:cs typeface="Arial"/>
                          <a:sym typeface="Arial"/>
                        </a:rPr>
                        <a:t>% Unsatisfactory Performance</a:t>
                      </a:r>
                      <a:endParaRPr sz="1400" dirty="0">
                        <a:solidFill>
                          <a:schemeClr val="tx1"/>
                        </a:solidFill>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26%</a:t>
                      </a:r>
                    </a:p>
                    <a:p>
                      <a:pPr marL="0" marR="0" lvl="0" indent="0" algn="ctr" defTabSz="914400" rtl="0" eaLnBrk="1" latinLnBrk="0" hangingPunct="1">
                        <a:lnSpc>
                          <a:spcPct val="100000"/>
                        </a:lnSpc>
                        <a:spcBef>
                          <a:spcPts val="0"/>
                        </a:spcBef>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 (</a:t>
                      </a:r>
                      <a:r>
                        <a:rPr lang="en-GB" sz="1200" b="0" i="0" u="none" strike="noStrike" kern="1200" cap="none" dirty="0">
                          <a:solidFill>
                            <a:srgbClr val="FFFF00"/>
                          </a:solidFill>
                          <a:latin typeface="Abel" panose="020B0604020202020204"/>
                          <a:ea typeface="Arial"/>
                          <a:cs typeface="Arial" panose="020B0604020202020204" pitchFamily="34" charset="0"/>
                        </a:rPr>
                        <a:t>18%</a:t>
                      </a:r>
                      <a:r>
                        <a:rPr lang="en-GB" sz="1200" b="0" i="0" u="none" strike="noStrike" kern="1200" cap="none" dirty="0">
                          <a:solidFill>
                            <a:schemeClr val="tx1"/>
                          </a:solidFill>
                          <a:latin typeface="Abel" panose="020B0604020202020204"/>
                          <a:ea typeface="Arial"/>
                          <a:cs typeface="Arial" panose="020B060402020202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31% </a:t>
                      </a:r>
                    </a:p>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a:t>
                      </a:r>
                      <a:r>
                        <a:rPr lang="en-GB" sz="1200" b="0" i="0" u="none" strike="noStrike" kern="1200" cap="none" dirty="0">
                          <a:solidFill>
                            <a:srgbClr val="FFFF00"/>
                          </a:solidFill>
                          <a:latin typeface="Abel" panose="020B0604020202020204"/>
                          <a:ea typeface="Arial"/>
                          <a:cs typeface="Arial" panose="020B0604020202020204" pitchFamily="34" charset="0"/>
                        </a:rPr>
                        <a:t>42%</a:t>
                      </a:r>
                      <a:r>
                        <a:rPr lang="en-GB" sz="1200" b="0" i="0" u="none" strike="noStrike" kern="1200" cap="none" dirty="0">
                          <a:solidFill>
                            <a:schemeClr val="tx1"/>
                          </a:solidFill>
                          <a:latin typeface="Abel" panose="020B0604020202020204"/>
                          <a:ea typeface="Arial"/>
                          <a:cs typeface="Arial" panose="020B060402020202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22% </a:t>
                      </a:r>
                    </a:p>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a:t>
                      </a:r>
                      <a:r>
                        <a:rPr lang="en-GB" sz="1200" b="0" i="0" u="none" strike="noStrike" kern="1200" cap="none" dirty="0">
                          <a:solidFill>
                            <a:srgbClr val="FFFF00"/>
                          </a:solidFill>
                          <a:latin typeface="Abel" panose="020B0604020202020204"/>
                          <a:ea typeface="Arial"/>
                          <a:cs typeface="Arial" panose="020B0604020202020204" pitchFamily="34" charset="0"/>
                        </a:rPr>
                        <a:t>20%</a:t>
                      </a:r>
                      <a:r>
                        <a:rPr lang="en-GB" sz="1200" b="0" i="0" u="none" strike="noStrike" kern="1200" cap="none" dirty="0">
                          <a:solidFill>
                            <a:schemeClr val="tx1"/>
                          </a:solidFill>
                          <a:latin typeface="Abel" panose="020B0604020202020204"/>
                          <a:ea typeface="Arial"/>
                          <a:cs typeface="Arial" panose="020B060402020202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46.3% (</a:t>
                      </a:r>
                      <a:r>
                        <a:rPr lang="en-GB" sz="1200" b="0" i="0" u="none" strike="noStrike" kern="1200" cap="none" dirty="0">
                          <a:solidFill>
                            <a:srgbClr val="FFFF00"/>
                          </a:solidFill>
                          <a:latin typeface="Abel" panose="020B0604020202020204"/>
                          <a:ea typeface="Arial"/>
                          <a:cs typeface="Arial" panose="020B0604020202020204" pitchFamily="34" charset="0"/>
                        </a:rPr>
                        <a:t>45%)</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31.6% (</a:t>
                      </a:r>
                      <a:r>
                        <a:rPr lang="en-GB" sz="1200" b="0" i="0" u="none" strike="noStrike" kern="1200" cap="none" dirty="0">
                          <a:solidFill>
                            <a:srgbClr val="FFFF00"/>
                          </a:solidFill>
                          <a:latin typeface="Abel" panose="020B0604020202020204"/>
                          <a:ea typeface="Arial"/>
                          <a:cs typeface="Arial" panose="020B0604020202020204" pitchFamily="34" charset="0"/>
                        </a:rPr>
                        <a:t>18%)</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18.2% (</a:t>
                      </a:r>
                      <a:r>
                        <a:rPr lang="en-GB" sz="1200" b="0" i="0" u="none" strike="noStrike" kern="1200" cap="none" dirty="0">
                          <a:solidFill>
                            <a:srgbClr val="FFFF00"/>
                          </a:solidFill>
                          <a:latin typeface="Abel" panose="020B0604020202020204"/>
                          <a:ea typeface="Arial"/>
                          <a:cs typeface="Arial" panose="020B0604020202020204" pitchFamily="34" charset="0"/>
                        </a:rPr>
                        <a:t>9.1%</a:t>
                      </a:r>
                      <a:r>
                        <a:rPr lang="en-GB" sz="1200" b="0" i="0" u="none" strike="noStrike" kern="1200" cap="none" dirty="0">
                          <a:solidFill>
                            <a:schemeClr val="tx1"/>
                          </a:solidFill>
                          <a:latin typeface="Abel" panose="020B0604020202020204"/>
                          <a:ea typeface="Arial"/>
                          <a:cs typeface="Arial" panose="020B060402020202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Aft>
                          <a:spcPts val="0"/>
                        </a:spcAft>
                        <a:buSzPts val="1200"/>
                        <a:buFont typeface="Arial"/>
                        <a:buNone/>
                      </a:pPr>
                      <a:r>
                        <a:rPr lang="en-GB" sz="1200" b="0" i="0" u="none" strike="noStrike" kern="1200" cap="none" dirty="0">
                          <a:solidFill>
                            <a:schemeClr val="tx1"/>
                          </a:solidFill>
                          <a:latin typeface="Abel" panose="020B0604020202020204"/>
                          <a:ea typeface="Arial"/>
                          <a:cs typeface="Arial" panose="020B0604020202020204" pitchFamily="34" charset="0"/>
                        </a:rPr>
                        <a:t>32.1% (</a:t>
                      </a:r>
                      <a:r>
                        <a:rPr lang="en-GB" sz="1200" b="0" i="0" u="none" strike="noStrike" kern="1200" cap="none" dirty="0">
                          <a:solidFill>
                            <a:srgbClr val="FFFF00"/>
                          </a:solidFill>
                          <a:latin typeface="Abel" panose="020B0604020202020204"/>
                          <a:ea typeface="Arial"/>
                          <a:cs typeface="Arial" panose="020B0604020202020204" pitchFamily="34" charset="0"/>
                        </a:rPr>
                        <a:t>18.2%</a:t>
                      </a:r>
                      <a:r>
                        <a:rPr lang="en-GB" sz="1200" b="0" i="0" u="none" strike="noStrike" kern="1200" cap="none" dirty="0">
                          <a:solidFill>
                            <a:schemeClr val="tx1"/>
                          </a:solidFill>
                          <a:latin typeface="Abel" panose="020B0604020202020204"/>
                          <a:ea typeface="Arial"/>
                          <a:cs typeface="Arial" panose="020B060402020202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1560443" y="3995828"/>
            <a:ext cx="5619475" cy="1015663"/>
          </a:xfrm>
          <a:prstGeom prst="rect">
            <a:avLst/>
          </a:prstGeom>
          <a:noFill/>
        </p:spPr>
        <p:txBody>
          <a:bodyPr wrap="square" rtlCol="0">
            <a:spAutoFit/>
          </a:bodyPr>
          <a:lstStyle/>
          <a:p>
            <a:r>
              <a:rPr lang="en-GB" sz="1200" b="1" dirty="0">
                <a:solidFill>
                  <a:srgbClr val="FFFF00"/>
                </a:solidFill>
                <a:latin typeface="Abel" panose="020B0604020202020204"/>
              </a:rPr>
              <a:t>CAPA responses (n=13/17)</a:t>
            </a:r>
          </a:p>
          <a:p>
            <a:pPr marL="214313" indent="-214313">
              <a:buFont typeface="Arial" panose="020B0604020202020204" pitchFamily="34" charset="0"/>
              <a:buChar char="•"/>
            </a:pPr>
            <a:r>
              <a:rPr lang="en-GB" sz="1200" dirty="0">
                <a:solidFill>
                  <a:srgbClr val="FFFFFF"/>
                </a:solidFill>
                <a:latin typeface="Abel" panose="020B0604020202020204"/>
              </a:rPr>
              <a:t>Kit interpretation error – 38%</a:t>
            </a:r>
          </a:p>
          <a:p>
            <a:pPr marL="214313" indent="-214313">
              <a:buFont typeface="Arial" panose="020B0604020202020204" pitchFamily="34" charset="0"/>
              <a:buChar char="•"/>
            </a:pPr>
            <a:r>
              <a:rPr lang="en-GB" sz="1200" dirty="0">
                <a:solidFill>
                  <a:srgbClr val="FFFFFF"/>
                </a:solidFill>
                <a:latin typeface="Abel" panose="020B0604020202020204"/>
              </a:rPr>
              <a:t>Transcription errors – 31%</a:t>
            </a:r>
          </a:p>
          <a:p>
            <a:pPr marL="214313" indent="-214313">
              <a:buFont typeface="Arial" panose="020B0604020202020204" pitchFamily="34" charset="0"/>
              <a:buChar char="•"/>
            </a:pPr>
            <a:r>
              <a:rPr lang="en-GB" sz="1200" dirty="0">
                <a:solidFill>
                  <a:srgbClr val="FFFFFF"/>
                </a:solidFill>
                <a:latin typeface="Abel" panose="020B0604020202020204"/>
              </a:rPr>
              <a:t>Procedural error – 23%</a:t>
            </a:r>
          </a:p>
          <a:p>
            <a:pPr marL="214313" indent="-214313">
              <a:buFont typeface="Arial" panose="020B0604020202020204" pitchFamily="34" charset="0"/>
              <a:buChar char="•"/>
            </a:pPr>
            <a:r>
              <a:rPr lang="en-GB" sz="1200" dirty="0">
                <a:solidFill>
                  <a:srgbClr val="FFFFFF"/>
                </a:solidFill>
                <a:latin typeface="Abel" panose="020B0604020202020204"/>
              </a:rPr>
              <a:t>Reporting error – 8%</a:t>
            </a:r>
          </a:p>
        </p:txBody>
      </p:sp>
      <p:sp>
        <p:nvSpPr>
          <p:cNvPr id="3" name="Rectangle: Rounded Corners 2">
            <a:extLst>
              <a:ext uri="{FF2B5EF4-FFF2-40B4-BE49-F238E27FC236}">
                <a16:creationId xmlns:a16="http://schemas.microsoft.com/office/drawing/2014/main" id="{2CC66E0B-A20E-9907-72A7-FE72DFA7401B}"/>
              </a:ext>
            </a:extLst>
          </p:cNvPr>
          <p:cNvSpPr/>
          <p:nvPr/>
        </p:nvSpPr>
        <p:spPr>
          <a:xfrm>
            <a:off x="6765410" y="1547783"/>
            <a:ext cx="818147" cy="2287120"/>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37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581314"/>
          </a:xfrm>
          <a:prstGeom prst="rect">
            <a:avLst/>
          </a:prstGeom>
        </p:spPr>
        <p:txBody>
          <a:bodyPr spcFirstLastPara="1" wrap="square" lIns="91425" tIns="91425" rIns="91425" bIns="91425" anchor="b" anchorCtr="0">
            <a:noAutofit/>
          </a:bodyPr>
          <a:lstStyle/>
          <a:p>
            <a:pPr lvl="0"/>
            <a:r>
              <a:rPr lang="en" sz="2400" dirty="0">
                <a:solidFill>
                  <a:schemeClr val="tx1"/>
                </a:solidFill>
                <a:effectLst>
                  <a:outerShdw blurRad="38100" dist="38100" dir="2700000" algn="tl">
                    <a:srgbClr val="000000">
                      <a:alpha val="43137"/>
                    </a:srgbClr>
                  </a:outerShdw>
                </a:effectLst>
              </a:rPr>
              <a:t>Scheme 8: Unacceptable Performance by Disease</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graphicFrame>
        <p:nvGraphicFramePr>
          <p:cNvPr id="10" name="Google Shape;1097;p178">
            <a:extLst>
              <a:ext uri="{FF2B5EF4-FFF2-40B4-BE49-F238E27FC236}">
                <a16:creationId xmlns:a16="http://schemas.microsoft.com/office/drawing/2014/main" id="{760C699F-BB19-4C27-B19A-DC317D3D2101}"/>
              </a:ext>
            </a:extLst>
          </p:cNvPr>
          <p:cNvGraphicFramePr/>
          <p:nvPr/>
        </p:nvGraphicFramePr>
        <p:xfrm>
          <a:off x="681185" y="1030335"/>
          <a:ext cx="7781630" cy="3219139"/>
        </p:xfrm>
        <a:graphic>
          <a:graphicData uri="http://schemas.openxmlformats.org/drawingml/2006/table">
            <a:tbl>
              <a:tblPr firstRow="1" firstCol="1" bandRow="1"/>
              <a:tblGrid>
                <a:gridCol w="2054056">
                  <a:extLst>
                    <a:ext uri="{9D8B030D-6E8A-4147-A177-3AD203B41FA5}">
                      <a16:colId xmlns:a16="http://schemas.microsoft.com/office/drawing/2014/main" val="20000"/>
                    </a:ext>
                  </a:extLst>
                </a:gridCol>
                <a:gridCol w="1975475">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2351924">
                  <a:extLst>
                    <a:ext uri="{9D8B030D-6E8A-4147-A177-3AD203B41FA5}">
                      <a16:colId xmlns:a16="http://schemas.microsoft.com/office/drawing/2014/main" val="20003"/>
                    </a:ext>
                  </a:extLst>
                </a:gridCol>
              </a:tblGrid>
              <a:tr h="518021">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Disease</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HLA Association</a:t>
                      </a:r>
                      <a:endParaRPr sz="1400" b="1"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Number of Participants</a:t>
                      </a:r>
                      <a:endParaRPr sz="1400" b="1"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No. of Participants with Unacceptable Performance</a:t>
                      </a:r>
                      <a:endParaRPr sz="1400" b="1"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8670">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Coeliac</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DQ2.5, DQ8, DQ2.2</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Arial"/>
                        </a:rPr>
                        <a:t>50</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baseline="0" dirty="0">
                          <a:solidFill>
                            <a:srgbClr val="FFFF00"/>
                          </a:solidFill>
                          <a:latin typeface="Abel" panose="020B0604020202020204" charset="0"/>
                          <a:ea typeface="Calibri"/>
                          <a:cs typeface="Arial"/>
                          <a:sym typeface="Calibri"/>
                        </a:rPr>
                        <a:t>16 (32%)</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06410">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Narcolepsy</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DQB1*06:02</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Arial"/>
                        </a:rPr>
                        <a:t>23</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Calibri"/>
                          <a:sym typeface="Calibri"/>
                        </a:rPr>
                        <a:t>0</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884">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Actinic Prurigo</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DRB1*04:07</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Arial"/>
                        </a:rPr>
                        <a:t>5</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Calibri"/>
                          <a:sym typeface="Calibri"/>
                        </a:rPr>
                        <a:t>1 (20%)</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17634">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Birdshot Retinopathy</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A*29</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Calibri"/>
                        </a:rPr>
                        <a:t>13</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Calibri"/>
                          <a:sym typeface="Calibri"/>
                        </a:rPr>
                        <a:t>0</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6509">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Behçet's</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B*51</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Arial"/>
                        </a:rPr>
                        <a:t>20</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Calibri"/>
                          <a:sym typeface="Calibri"/>
                        </a:rPr>
                        <a:t>1 (5%)</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375385">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Rheumatoid Arthritis</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DRB1*04 </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Calibri"/>
                        </a:rPr>
                        <a:t>5</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Calibri"/>
                          <a:sym typeface="Calibri"/>
                        </a:rPr>
                        <a:t>2 (40%)</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4826">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rPr>
                        <a:t>Diabetes</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rPr>
                        <a:t>DR3, DR4</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Calibri"/>
                        </a:rPr>
                        <a:t>8</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mn-ea"/>
                          <a:cs typeface="+mn-cs"/>
                          <a:sym typeface="Calibri"/>
                        </a:rPr>
                        <a:t>1 (12.5%)</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04800">
                <a:tc>
                  <a:txBody>
                    <a:bodyPr/>
                    <a:lstStyle/>
                    <a:p>
                      <a:pPr marL="0" marR="0" lvl="0" indent="0" algn="ctr" rtl="0">
                        <a:lnSpc>
                          <a:spcPct val="107000"/>
                        </a:lnSpc>
                        <a:spcBef>
                          <a:spcPts val="0"/>
                        </a:spcBef>
                        <a:spcAft>
                          <a:spcPts val="0"/>
                        </a:spcAft>
                        <a:buNone/>
                      </a:pPr>
                      <a:r>
                        <a:rPr lang="en-GB" sz="1400" b="1" dirty="0">
                          <a:solidFill>
                            <a:schemeClr val="tx1"/>
                          </a:solidFill>
                          <a:latin typeface="Abel" panose="020B0604020202020204" charset="0"/>
                          <a:sym typeface="Calibri"/>
                        </a:rPr>
                        <a:t>Psoriasis</a:t>
                      </a:r>
                      <a:endParaRPr sz="1400" b="1" dirty="0">
                        <a:solidFill>
                          <a:schemeClr val="tx1"/>
                        </a:solidFill>
                        <a:latin typeface="Abel" panose="020B0604020202020204" charset="0"/>
                        <a:ea typeface="Calibri"/>
                        <a:cs typeface="Calibri"/>
                        <a:sym typeface="Calibri"/>
                      </a:endParaRPr>
                    </a:p>
                  </a:txBody>
                  <a:tcPr marL="68575" marR="68575"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sym typeface="Calibri"/>
                        </a:rPr>
                        <a:t>C*06</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chemeClr val="tx1"/>
                          </a:solidFill>
                          <a:latin typeface="Abel" panose="020B0604020202020204" charset="0"/>
                          <a:ea typeface="+mn-ea"/>
                          <a:cs typeface="+mn-cs"/>
                          <a:sym typeface="Calibri"/>
                        </a:rPr>
                        <a:t>5</a:t>
                      </a:r>
                      <a:endParaRPr sz="1400" dirty="0">
                        <a:solidFill>
                          <a:schemeClr val="tx1"/>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7000"/>
                        </a:lnSpc>
                        <a:spcBef>
                          <a:spcPts val="0"/>
                        </a:spcBef>
                        <a:spcAft>
                          <a:spcPts val="0"/>
                        </a:spcAft>
                        <a:buNone/>
                      </a:pPr>
                      <a:r>
                        <a:rPr lang="en-GB" sz="1400" dirty="0">
                          <a:solidFill>
                            <a:srgbClr val="FFFF00"/>
                          </a:solidFill>
                          <a:latin typeface="Abel" panose="020B0604020202020204" charset="0"/>
                          <a:ea typeface="Calibri"/>
                          <a:cs typeface="Arial"/>
                          <a:sym typeface="Calibri"/>
                        </a:rPr>
                        <a:t>0</a:t>
                      </a:r>
                      <a:endParaRPr sz="1400" dirty="0">
                        <a:solidFill>
                          <a:srgbClr val="FFFF00"/>
                        </a:solidFill>
                        <a:latin typeface="Abel" panose="020B0604020202020204" charset="0"/>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631007"/>
                  </a:ext>
                </a:extLst>
              </a:tr>
            </a:tbl>
          </a:graphicData>
        </a:graphic>
      </p:graphicFrame>
      <p:sp>
        <p:nvSpPr>
          <p:cNvPr id="6" name="Google Shape;973;p46">
            <a:extLst>
              <a:ext uri="{FF2B5EF4-FFF2-40B4-BE49-F238E27FC236}">
                <a16:creationId xmlns:a16="http://schemas.microsoft.com/office/drawing/2014/main" id="{5DC0B71E-341B-466A-AA4D-3AFBF7A81171}"/>
              </a:ext>
            </a:extLst>
          </p:cNvPr>
          <p:cNvSpPr txBox="1"/>
          <p:nvPr/>
        </p:nvSpPr>
        <p:spPr>
          <a:xfrm>
            <a:off x="5906803" y="4750816"/>
            <a:ext cx="4381500" cy="392685"/>
          </a:xfrm>
          <a:prstGeom prst="rect">
            <a:avLst/>
          </a:prstGeom>
          <a:noFill/>
          <a:ln>
            <a:noFill/>
          </a:ln>
        </p:spPr>
        <p:txBody>
          <a:bodyPr spcFirstLastPara="1" wrap="square" lIns="91425" tIns="91425" rIns="91425" bIns="91425" anchor="ctr" anchorCtr="0">
            <a:noAutofit/>
          </a:bodyPr>
          <a:lstStyle/>
          <a:p>
            <a:pPr defTabSz="914378"/>
            <a:endParaRPr sz="1600" i="1" dirty="0">
              <a:solidFill>
                <a:srgbClr val="FFFFFF"/>
              </a:solidFill>
              <a:latin typeface="Abel"/>
              <a:ea typeface="Abel"/>
              <a:cs typeface="Abel"/>
              <a:sym typeface="Abel"/>
            </a:endParaRPr>
          </a:p>
        </p:txBody>
      </p:sp>
    </p:spTree>
    <p:extLst>
      <p:ext uri="{BB962C8B-B14F-4D97-AF65-F5344CB8AC3E}">
        <p14:creationId xmlns:p14="http://schemas.microsoft.com/office/powerpoint/2010/main" val="1213444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C9A789-6C99-F3BD-31FC-9B40D72E43C5}"/>
              </a:ext>
            </a:extLst>
          </p:cNvPr>
          <p:cNvPicPr>
            <a:picLocks noChangeAspect="1"/>
          </p:cNvPicPr>
          <p:nvPr/>
        </p:nvPicPr>
        <p:blipFill>
          <a:blip r:embed="rId3"/>
          <a:stretch>
            <a:fillRect/>
          </a:stretch>
        </p:blipFill>
        <p:spPr>
          <a:xfrm>
            <a:off x="1147141" y="1732180"/>
            <a:ext cx="7072411" cy="1904492"/>
          </a:xfrm>
          <a:prstGeom prst="rect">
            <a:avLst/>
          </a:prstGeom>
        </p:spPr>
      </p:pic>
      <p:sp>
        <p:nvSpPr>
          <p:cNvPr id="6" name="Rectangle 5">
            <a:extLst>
              <a:ext uri="{FF2B5EF4-FFF2-40B4-BE49-F238E27FC236}">
                <a16:creationId xmlns:a16="http://schemas.microsoft.com/office/drawing/2014/main" id="{A79E5765-F2D9-8C3D-DFA8-1EBA3D820582}"/>
              </a:ext>
            </a:extLst>
          </p:cNvPr>
          <p:cNvSpPr/>
          <p:nvPr/>
        </p:nvSpPr>
        <p:spPr>
          <a:xfrm>
            <a:off x="1670274" y="4566419"/>
            <a:ext cx="7322434" cy="577081"/>
          </a:xfrm>
          <a:prstGeom prst="rect">
            <a:avLst/>
          </a:prstGeom>
        </p:spPr>
        <p:txBody>
          <a:bodyPr wrap="square">
            <a:spAutoFit/>
          </a:bodyPr>
          <a:lstStyle/>
          <a:p>
            <a:pPr defTabSz="914378"/>
            <a:r>
              <a:rPr lang="en-GB" sz="1050" dirty="0">
                <a:solidFill>
                  <a:srgbClr val="FFFFFF"/>
                </a:solidFill>
                <a:latin typeface="Calibri" panose="020F0502020204030204" pitchFamily="34" charset="0"/>
              </a:rPr>
              <a:t>Pritchard D, Anand A, De'Ath A, Lee H, Rees MT. UK NEQAS and BSHI guideline: Laboratory testing and clinical interpretation of HLA genotyping results supporting the diagnosis of coeliac disease. Int J </a:t>
            </a:r>
            <a:r>
              <a:rPr lang="en-GB" sz="1050" dirty="0" err="1">
                <a:solidFill>
                  <a:srgbClr val="FFFFFF"/>
                </a:solidFill>
                <a:latin typeface="Calibri" panose="020F0502020204030204" pitchFamily="34" charset="0"/>
              </a:rPr>
              <a:t>Immunogenet</a:t>
            </a:r>
            <a:r>
              <a:rPr lang="en-GB" sz="1050" dirty="0">
                <a:solidFill>
                  <a:srgbClr val="FFFFFF"/>
                </a:solidFill>
                <a:latin typeface="Calibri" panose="020F0502020204030204" pitchFamily="34" charset="0"/>
              </a:rPr>
              <a:t>. 2024 Jan;51 </a:t>
            </a:r>
            <a:r>
              <a:rPr lang="en-GB" sz="1050" dirty="0" err="1">
                <a:solidFill>
                  <a:srgbClr val="FFFFFF"/>
                </a:solidFill>
                <a:latin typeface="Calibri" panose="020F0502020204030204" pitchFamily="34" charset="0"/>
              </a:rPr>
              <a:t>Suppl</a:t>
            </a:r>
            <a:r>
              <a:rPr lang="en-GB" sz="1050" dirty="0">
                <a:solidFill>
                  <a:srgbClr val="FFFFFF"/>
                </a:solidFill>
                <a:latin typeface="Calibri" panose="020F0502020204030204" pitchFamily="34" charset="0"/>
              </a:rPr>
              <a:t> 1:3-20. </a:t>
            </a:r>
            <a:r>
              <a:rPr lang="en-GB" sz="1050" dirty="0" err="1">
                <a:solidFill>
                  <a:srgbClr val="FFFFFF"/>
                </a:solidFill>
                <a:latin typeface="Calibri" panose="020F0502020204030204" pitchFamily="34" charset="0"/>
              </a:rPr>
              <a:t>doi</a:t>
            </a:r>
            <a:r>
              <a:rPr lang="en-GB" sz="1050" dirty="0">
                <a:solidFill>
                  <a:srgbClr val="FFFFFF"/>
                </a:solidFill>
                <a:latin typeface="Calibri" panose="020F0502020204030204" pitchFamily="34" charset="0"/>
              </a:rPr>
              <a:t>: 10.1111/iji.12649. </a:t>
            </a:r>
            <a:r>
              <a:rPr lang="en-GB" sz="1050" dirty="0" err="1">
                <a:solidFill>
                  <a:srgbClr val="FFFFFF"/>
                </a:solidFill>
                <a:latin typeface="Calibri" panose="020F0502020204030204" pitchFamily="34" charset="0"/>
              </a:rPr>
              <a:t>Epub</a:t>
            </a:r>
            <a:r>
              <a:rPr lang="en-GB" sz="1050" dirty="0">
                <a:solidFill>
                  <a:srgbClr val="FFFFFF"/>
                </a:solidFill>
                <a:latin typeface="Calibri" panose="020F0502020204030204" pitchFamily="34" charset="0"/>
              </a:rPr>
              <a:t> 2023 Dec 28. PMID: 38153308.</a:t>
            </a:r>
            <a:endParaRPr lang="en-GB" sz="9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Google Shape;501;p30">
            <a:extLst>
              <a:ext uri="{FF2B5EF4-FFF2-40B4-BE49-F238E27FC236}">
                <a16:creationId xmlns:a16="http://schemas.microsoft.com/office/drawing/2014/main" id="{BB86710A-8DB7-D507-E36F-6BA31F65471D}"/>
              </a:ext>
            </a:extLst>
          </p:cNvPr>
          <p:cNvSpPr txBox="1">
            <a:spLocks/>
          </p:cNvSpPr>
          <p:nvPr/>
        </p:nvSpPr>
        <p:spPr>
          <a:xfrm>
            <a:off x="1" y="19051"/>
            <a:ext cx="7821038" cy="783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400"/>
              <a:buFont typeface="Lexend Deca"/>
              <a:buNone/>
              <a:defRPr sz="3000" b="0" i="0" u="none" strike="noStrike" cap="none">
                <a:solidFill>
                  <a:schemeClr val="dk1"/>
                </a:solidFill>
                <a:latin typeface="Lexend Deca" panose="020B0604020202020204"/>
                <a:ea typeface="Lexend Deca"/>
                <a:cs typeface="Lexend Deca"/>
                <a:sym typeface="Lexend Deca"/>
              </a:defRPr>
            </a:lvl1pPr>
            <a:lvl2pPr marR="0" lvl="1"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defTabSz="914378">
              <a:buClr>
                <a:srgbClr val="FFFFFF"/>
              </a:buClr>
            </a:pPr>
            <a:r>
              <a:rPr lang="en-GB" sz="2400" dirty="0">
                <a:solidFill>
                  <a:schemeClr val="tx1"/>
                </a:solidFill>
                <a:effectLst>
                  <a:outerShdw blurRad="38100" dist="38100" dir="2700000" algn="tl">
                    <a:srgbClr val="000000">
                      <a:alpha val="43137"/>
                    </a:srgbClr>
                  </a:outerShdw>
                </a:effectLst>
              </a:rPr>
              <a:t>Scheme 8: Interpretative Comments</a:t>
            </a:r>
          </a:p>
        </p:txBody>
      </p:sp>
      <p:sp>
        <p:nvSpPr>
          <p:cNvPr id="8" name="Rectangle 7">
            <a:extLst>
              <a:ext uri="{FF2B5EF4-FFF2-40B4-BE49-F238E27FC236}">
                <a16:creationId xmlns:a16="http://schemas.microsoft.com/office/drawing/2014/main" id="{23722769-6B46-643E-64E6-8B51B0B8CB18}"/>
              </a:ext>
            </a:extLst>
          </p:cNvPr>
          <p:cNvSpPr/>
          <p:nvPr/>
        </p:nvSpPr>
        <p:spPr>
          <a:xfrm>
            <a:off x="607151" y="802434"/>
            <a:ext cx="7929697" cy="4185761"/>
          </a:xfrm>
          <a:prstGeom prst="rect">
            <a:avLst/>
          </a:prstGeom>
        </p:spPr>
        <p:txBody>
          <a:bodyPr wrap="square">
            <a:spAutoFit/>
          </a:bodyPr>
          <a:lstStyle/>
          <a:p>
            <a:pPr marL="457178" indent="-457178" defTabSz="914355">
              <a:spcBef>
                <a:spcPts val="1000"/>
              </a:spcBef>
              <a:buClr>
                <a:srgbClr val="FFFFFF"/>
              </a:buClr>
              <a:buSzPct val="86000"/>
              <a:buFont typeface="Arial" panose="020B0604020202020204" pitchFamily="34" charset="0"/>
              <a:buChar char="•"/>
            </a:pPr>
            <a:r>
              <a:rPr lang="en-GB" altLang="en-US" sz="2400" dirty="0">
                <a:solidFill>
                  <a:srgbClr val="FFFFFF"/>
                </a:solidFill>
                <a:latin typeface="Abel" panose="020B0604020202020204" charset="0"/>
              </a:rPr>
              <a:t>Interpretation of the genotype in terms of predisposition to CD not currently assessed </a:t>
            </a:r>
          </a:p>
          <a:p>
            <a:pPr marL="457178" indent="-457178" defTabSz="914355">
              <a:spcBef>
                <a:spcPts val="1000"/>
              </a:spcBef>
              <a:buClr>
                <a:srgbClr val="FFFFFF"/>
              </a:buClr>
              <a:buSzPct val="86000"/>
              <a:buFont typeface="Arial" panose="020B0604020202020204" pitchFamily="34" charset="0"/>
              <a:buChar char="•"/>
            </a:pPr>
            <a:endParaRPr lang="en-GB" altLang="en-US" sz="2400" dirty="0">
              <a:solidFill>
                <a:srgbClr val="FFFFFF"/>
              </a:solidFill>
              <a:latin typeface="Abel" panose="020B0604020202020204" charset="0"/>
            </a:endParaRPr>
          </a:p>
          <a:p>
            <a:pPr marL="457178" indent="-457178" defTabSz="914355">
              <a:spcBef>
                <a:spcPts val="1000"/>
              </a:spcBef>
              <a:buClr>
                <a:srgbClr val="FFFFFF"/>
              </a:buClr>
              <a:buSzPct val="86000"/>
              <a:buFont typeface="Arial" panose="020B0604020202020204" pitchFamily="34" charset="0"/>
              <a:buChar char="•"/>
            </a:pPr>
            <a:endParaRPr lang="en-GB" altLang="en-US" sz="2400" dirty="0">
              <a:solidFill>
                <a:srgbClr val="FFFFFF"/>
              </a:solidFill>
              <a:latin typeface="Abel" panose="020B0604020202020204" charset="0"/>
            </a:endParaRPr>
          </a:p>
          <a:p>
            <a:pPr marL="457178" indent="-457178" defTabSz="914355">
              <a:spcBef>
                <a:spcPts val="1000"/>
              </a:spcBef>
              <a:buClr>
                <a:srgbClr val="FFFFFF"/>
              </a:buClr>
              <a:buSzPct val="86000"/>
              <a:buFont typeface="Arial" panose="020B0604020202020204" pitchFamily="34" charset="0"/>
              <a:buChar char="•"/>
            </a:pPr>
            <a:endParaRPr lang="en-GB" altLang="en-US" sz="2400" dirty="0">
              <a:solidFill>
                <a:srgbClr val="FFFFFF"/>
              </a:solidFill>
              <a:latin typeface="Abel" panose="020B0604020202020204" charset="0"/>
            </a:endParaRPr>
          </a:p>
          <a:p>
            <a:pPr marL="457178" indent="-457178" defTabSz="914355">
              <a:spcBef>
                <a:spcPts val="1000"/>
              </a:spcBef>
              <a:buClr>
                <a:srgbClr val="FFFFFF"/>
              </a:buClr>
              <a:buSzPct val="86000"/>
              <a:buFont typeface="Arial" panose="020B0604020202020204" pitchFamily="34" charset="0"/>
              <a:buChar char="•"/>
            </a:pPr>
            <a:endParaRPr lang="en-GB" altLang="en-US" sz="2400" dirty="0">
              <a:solidFill>
                <a:srgbClr val="FFFFFF"/>
              </a:solidFill>
              <a:latin typeface="Abel" panose="020B0604020202020204" charset="0"/>
            </a:endParaRPr>
          </a:p>
          <a:p>
            <a:pPr marL="457178" indent="-457178" defTabSz="914355">
              <a:spcBef>
                <a:spcPts val="1000"/>
              </a:spcBef>
              <a:buClr>
                <a:srgbClr val="FFFFFF"/>
              </a:buClr>
              <a:buSzPct val="86000"/>
              <a:buFont typeface="Arial" panose="020B0604020202020204" pitchFamily="34" charset="0"/>
              <a:buChar char="•"/>
            </a:pPr>
            <a:r>
              <a:rPr lang="en-GB" altLang="en-US" sz="2400" dirty="0">
                <a:solidFill>
                  <a:srgbClr val="FFFFFF"/>
                </a:solidFill>
                <a:latin typeface="Abel" panose="020B0604020202020204" charset="0"/>
              </a:rPr>
              <a:t>A pilot to establish a scoring system for assessment is underway</a:t>
            </a:r>
          </a:p>
          <a:p>
            <a:pPr defTabSz="914355">
              <a:spcBef>
                <a:spcPts val="1000"/>
              </a:spcBef>
              <a:buClr>
                <a:srgbClr val="FFFFFF"/>
              </a:buClr>
              <a:buSzPct val="86000"/>
            </a:pPr>
            <a:endParaRPr lang="en-GB" altLang="en-US" sz="2400" dirty="0">
              <a:solidFill>
                <a:srgbClr val="FFFFFF"/>
              </a:solidFill>
              <a:latin typeface="Abel" panose="020B0604020202020204" charset="0"/>
            </a:endParaRPr>
          </a:p>
        </p:txBody>
      </p:sp>
      <p:pic>
        <p:nvPicPr>
          <p:cNvPr id="3" name="Picture 2">
            <a:extLst>
              <a:ext uri="{FF2B5EF4-FFF2-40B4-BE49-F238E27FC236}">
                <a16:creationId xmlns:a16="http://schemas.microsoft.com/office/drawing/2014/main" id="{2B196730-E498-E50F-45FA-8405C0B956DE}"/>
              </a:ext>
            </a:extLst>
          </p:cNvPr>
          <p:cNvPicPr>
            <a:picLocks noChangeAspect="1"/>
          </p:cNvPicPr>
          <p:nvPr/>
        </p:nvPicPr>
        <p:blipFill>
          <a:blip r:embed="rId4"/>
          <a:stretch>
            <a:fillRect/>
          </a:stretch>
        </p:blipFill>
        <p:spPr>
          <a:xfrm>
            <a:off x="0" y="4158972"/>
            <a:ext cx="984528" cy="984528"/>
          </a:xfrm>
          <a:prstGeom prst="rect">
            <a:avLst/>
          </a:prstGeom>
        </p:spPr>
      </p:pic>
    </p:spTree>
    <p:extLst>
      <p:ext uri="{BB962C8B-B14F-4D97-AF65-F5344CB8AC3E}">
        <p14:creationId xmlns:p14="http://schemas.microsoft.com/office/powerpoint/2010/main" val="28797890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319632" y="2973941"/>
            <a:ext cx="8931918" cy="575100"/>
          </a:xfrm>
          <a:prstGeom prst="rect">
            <a:avLst/>
          </a:prstGeom>
        </p:spPr>
        <p:txBody>
          <a:bodyPr spcFirstLastPara="1" wrap="square" lIns="91425" tIns="91425" rIns="91425" bIns="91425" anchor="ctr" anchorCtr="0">
            <a:noAutofit/>
          </a:bodyPr>
          <a:lstStyle/>
          <a:p>
            <a:pPr lvl="0" algn="ctr"/>
            <a:r>
              <a:rPr lang="en-GB" sz="2000" dirty="0">
                <a:effectLst>
                  <a:outerShdw blurRad="38100" dist="38100" dir="2700000" algn="tl">
                    <a:srgbClr val="000000">
                      <a:alpha val="43137"/>
                    </a:srgbClr>
                  </a:outerShdw>
                </a:effectLst>
              </a:rPr>
              <a:t>Performance Summary for all Schemes</a:t>
            </a:r>
          </a:p>
        </p:txBody>
      </p:sp>
      <p:sp>
        <p:nvSpPr>
          <p:cNvPr id="868" name="Google Shape;868;p42"/>
          <p:cNvSpPr txBox="1">
            <a:spLocks noGrp="1"/>
          </p:cNvSpPr>
          <p:nvPr>
            <p:ph type="subTitle" idx="1"/>
          </p:nvPr>
        </p:nvSpPr>
        <p:spPr>
          <a:xfrm>
            <a:off x="2296046" y="2607369"/>
            <a:ext cx="4319690"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 Summary</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grpSp>
        <p:nvGrpSpPr>
          <p:cNvPr id="11" name="Group 10"/>
          <p:cNvGrpSpPr/>
          <p:nvPr/>
        </p:nvGrpSpPr>
        <p:grpSpPr>
          <a:xfrm>
            <a:off x="5894220" y="1783875"/>
            <a:ext cx="886975" cy="1014845"/>
            <a:chOff x="8115796" y="32077"/>
            <a:chExt cx="886975" cy="1014845"/>
          </a:xfrm>
        </p:grpSpPr>
        <p:sp>
          <p:nvSpPr>
            <p:cNvPr id="12"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85407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8">
                                            <p:txEl>
                                              <p:pRg st="0" end="0"/>
                                            </p:txEl>
                                          </p:spTgt>
                                        </p:tgtEl>
                                        <p:attrNameLst>
                                          <p:attrName>style.visibility</p:attrName>
                                        </p:attrNameLst>
                                      </p:cBhvr>
                                      <p:to>
                                        <p:strVal val="visible"/>
                                      </p:to>
                                    </p:set>
                                    <p:animEffect transition="in" filter="wipe(left)">
                                      <p:cBhvr>
                                        <p:cTn id="10"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8"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2" y="261302"/>
            <a:ext cx="7035456" cy="697082"/>
          </a:xfrm>
        </p:spPr>
        <p:txBody>
          <a:bodyPr>
            <a:normAutofit fontScale="90000"/>
          </a:bodyPr>
          <a:lstStyle/>
          <a:p>
            <a:r>
              <a:rPr lang="en-GB" dirty="0">
                <a:solidFill>
                  <a:schemeClr val="tx1"/>
                </a:solidFill>
              </a:rPr>
              <a:t>5 Year Trends in Unsatisfactory Performance</a:t>
            </a:r>
          </a:p>
        </p:txBody>
      </p:sp>
      <p:pic>
        <p:nvPicPr>
          <p:cNvPr id="4" name="Picture 3">
            <a:extLst>
              <a:ext uri="{FF2B5EF4-FFF2-40B4-BE49-F238E27FC236}">
                <a16:creationId xmlns:a16="http://schemas.microsoft.com/office/drawing/2014/main" id="{FA7E7EE1-73F0-0B33-1753-218A184CDB7F}"/>
              </a:ext>
            </a:extLst>
          </p:cNvPr>
          <p:cNvPicPr>
            <a:picLocks noChangeAspect="1"/>
          </p:cNvPicPr>
          <p:nvPr/>
        </p:nvPicPr>
        <p:blipFill>
          <a:blip r:embed="rId3"/>
          <a:stretch>
            <a:fillRect/>
          </a:stretch>
        </p:blipFill>
        <p:spPr>
          <a:xfrm>
            <a:off x="988485" y="880735"/>
            <a:ext cx="6758794" cy="4125966"/>
          </a:xfrm>
          <a:prstGeom prst="rect">
            <a:avLst/>
          </a:prstGeom>
        </p:spPr>
      </p:pic>
    </p:spTree>
    <p:extLst>
      <p:ext uri="{BB962C8B-B14F-4D97-AF65-F5344CB8AC3E}">
        <p14:creationId xmlns:p14="http://schemas.microsoft.com/office/powerpoint/2010/main" val="39427079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72">
          <a:extLst>
            <a:ext uri="{FF2B5EF4-FFF2-40B4-BE49-F238E27FC236}">
              <a16:creationId xmlns:a16="http://schemas.microsoft.com/office/drawing/2014/main" id="{F66FBEC8-8107-5E05-86E0-8F4702195E8C}"/>
            </a:ext>
          </a:extLst>
        </p:cNvPr>
        <p:cNvGrpSpPr/>
        <p:nvPr/>
      </p:nvGrpSpPr>
      <p:grpSpPr>
        <a:xfrm>
          <a:off x="0" y="0"/>
          <a:ext cx="0" cy="0"/>
          <a:chOff x="0" y="0"/>
          <a:chExt cx="0" cy="0"/>
        </a:xfrm>
      </p:grpSpPr>
      <p:sp>
        <p:nvSpPr>
          <p:cNvPr id="1275" name="Google Shape;1275;p57">
            <a:extLst>
              <a:ext uri="{FF2B5EF4-FFF2-40B4-BE49-F238E27FC236}">
                <a16:creationId xmlns:a16="http://schemas.microsoft.com/office/drawing/2014/main" id="{C73DAFC2-EBA4-A169-6280-E44E607E7D97}"/>
              </a:ext>
            </a:extLst>
          </p:cNvPr>
          <p:cNvSpPr txBox="1">
            <a:spLocks noGrp="1"/>
          </p:cNvSpPr>
          <p:nvPr>
            <p:ph type="title"/>
          </p:nvPr>
        </p:nvSpPr>
        <p:spPr>
          <a:xfrm>
            <a:off x="2892738" y="1048421"/>
            <a:ext cx="335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2" name="Rounded Rectangle 1">
            <a:extLst>
              <a:ext uri="{FF2B5EF4-FFF2-40B4-BE49-F238E27FC236}">
                <a16:creationId xmlns:a16="http://schemas.microsoft.com/office/drawing/2014/main" id="{B1AFBD04-BF0B-B27E-BAA3-EC02EEE55206}"/>
              </a:ext>
            </a:extLst>
          </p:cNvPr>
          <p:cNvSpPr/>
          <p:nvPr/>
        </p:nvSpPr>
        <p:spPr>
          <a:xfrm>
            <a:off x="3048000" y="3668486"/>
            <a:ext cx="3048000" cy="598714"/>
          </a:xfrm>
          <a:prstGeom prst="roundRect">
            <a:avLst/>
          </a:prstGeom>
          <a:solidFill>
            <a:srgbClr val="27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330B2E8E-AC9C-8488-6EDE-6298FFF5A5C0}"/>
              </a:ext>
            </a:extLst>
          </p:cNvPr>
          <p:cNvSpPr txBox="1">
            <a:spLocks/>
          </p:cNvSpPr>
          <p:nvPr/>
        </p:nvSpPr>
        <p:spPr>
          <a:xfrm>
            <a:off x="3831727" y="3755418"/>
            <a:ext cx="2016225" cy="1023564"/>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4" name="Google Shape;1274;p57">
            <a:extLst>
              <a:ext uri="{FF2B5EF4-FFF2-40B4-BE49-F238E27FC236}">
                <a16:creationId xmlns:a16="http://schemas.microsoft.com/office/drawing/2014/main" id="{13BEA168-F613-D6AB-9B9A-DA4454F400A8}"/>
              </a:ext>
            </a:extLst>
          </p:cNvPr>
          <p:cNvSpPr txBox="1">
            <a:spLocks noGrp="1"/>
          </p:cNvSpPr>
          <p:nvPr>
            <p:ph type="subTitle" idx="1"/>
          </p:nvPr>
        </p:nvSpPr>
        <p:spPr>
          <a:xfrm>
            <a:off x="2892738" y="2017890"/>
            <a:ext cx="3358500" cy="13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Do you have any questions?</a:t>
            </a:r>
            <a:endParaRPr sz="2800" dirty="0"/>
          </a:p>
          <a:p>
            <a:pPr marL="0" lvl="0" indent="0" algn="ctr" rtl="0">
              <a:spcBef>
                <a:spcPts val="0"/>
              </a:spcBef>
              <a:spcAft>
                <a:spcPts val="0"/>
              </a:spcAft>
              <a:buNone/>
            </a:pPr>
            <a:endParaRPr sz="200" dirty="0"/>
          </a:p>
          <a:p>
            <a:pPr marL="0" lvl="0" indent="0" algn="ctr" rtl="0">
              <a:spcBef>
                <a:spcPts val="0"/>
              </a:spcBef>
              <a:spcAft>
                <a:spcPts val="0"/>
              </a:spcAft>
              <a:buNone/>
            </a:pPr>
            <a:endParaRPr dirty="0"/>
          </a:p>
          <a:p>
            <a:pPr marL="0" lvl="0" indent="0" algn="ctr" rtl="0">
              <a:spcBef>
                <a:spcPts val="0"/>
              </a:spcBef>
              <a:spcAft>
                <a:spcPts val="0"/>
              </a:spcAft>
              <a:buNone/>
            </a:pPr>
            <a:r>
              <a:rPr lang="en" dirty="0"/>
              <a:t>UKNEQASHandI@Wales.NHS.UK</a:t>
            </a:r>
            <a:endParaRPr dirty="0"/>
          </a:p>
          <a:p>
            <a:pPr marL="0" lvl="0" indent="0" algn="ctr" rtl="0">
              <a:spcBef>
                <a:spcPts val="0"/>
              </a:spcBef>
              <a:spcAft>
                <a:spcPts val="0"/>
              </a:spcAft>
              <a:buNone/>
            </a:pPr>
            <a:r>
              <a:rPr lang="en" dirty="0"/>
              <a:t>+44(0)1443 622185</a:t>
            </a:r>
          </a:p>
          <a:p>
            <a:pPr marL="0" lvl="0" indent="0" algn="ctr" rtl="0">
              <a:spcBef>
                <a:spcPts val="0"/>
              </a:spcBef>
              <a:spcAft>
                <a:spcPts val="0"/>
              </a:spcAft>
              <a:buNone/>
            </a:pPr>
            <a:r>
              <a:rPr lang="en-GB" u="sng" dirty="0">
                <a:hlinkClick r:id="rId3"/>
              </a:rPr>
              <a:t>www.ukneqashandi.org.uk</a:t>
            </a:r>
            <a:endParaRPr dirty="0"/>
          </a:p>
        </p:txBody>
      </p:sp>
      <p:sp>
        <p:nvSpPr>
          <p:cNvPr id="5" name="Google Shape;387;p24">
            <a:extLst>
              <a:ext uri="{FF2B5EF4-FFF2-40B4-BE49-F238E27FC236}">
                <a16:creationId xmlns:a16="http://schemas.microsoft.com/office/drawing/2014/main" id="{EB2963A0-9D86-A7B9-41B0-5096620AA2BA}"/>
              </a:ext>
            </a:extLst>
          </p:cNvPr>
          <p:cNvSpPr/>
          <p:nvPr/>
        </p:nvSpPr>
        <p:spPr>
          <a:xfrm flipH="1">
            <a:off x="3867424" y="3820770"/>
            <a:ext cx="844898" cy="892860"/>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D77AD7F-2D23-DB8D-CDE6-A8D8149BA69E}"/>
              </a:ext>
            </a:extLst>
          </p:cNvPr>
          <p:cNvPicPr>
            <a:picLocks noChangeAspect="1"/>
          </p:cNvPicPr>
          <p:nvPr/>
        </p:nvPicPr>
        <p:blipFill>
          <a:blip r:embed="rId4"/>
          <a:stretch>
            <a:fillRect/>
          </a:stretch>
        </p:blipFill>
        <p:spPr>
          <a:xfrm>
            <a:off x="4013261" y="3967843"/>
            <a:ext cx="591554" cy="570237"/>
          </a:xfrm>
          <a:prstGeom prst="rect">
            <a:avLst/>
          </a:prstGeom>
        </p:spPr>
      </p:pic>
      <p:pic>
        <p:nvPicPr>
          <p:cNvPr id="8" name="Picture 7">
            <a:extLst>
              <a:ext uri="{FF2B5EF4-FFF2-40B4-BE49-F238E27FC236}">
                <a16:creationId xmlns:a16="http://schemas.microsoft.com/office/drawing/2014/main" id="{77D048F9-8A9C-70D8-000C-D751363EFCAC}"/>
              </a:ext>
            </a:extLst>
          </p:cNvPr>
          <p:cNvPicPr>
            <a:picLocks noChangeAspect="1"/>
          </p:cNvPicPr>
          <p:nvPr/>
        </p:nvPicPr>
        <p:blipFill>
          <a:blip r:embed="rId5"/>
          <a:stretch>
            <a:fillRect/>
          </a:stretch>
        </p:blipFill>
        <p:spPr>
          <a:xfrm>
            <a:off x="4812538" y="3923759"/>
            <a:ext cx="686881" cy="686881"/>
          </a:xfrm>
          <a:prstGeom prst="rect">
            <a:avLst/>
          </a:prstGeom>
        </p:spPr>
      </p:pic>
    </p:spTree>
    <p:extLst>
      <p:ext uri="{BB962C8B-B14F-4D97-AF65-F5344CB8AC3E}">
        <p14:creationId xmlns:p14="http://schemas.microsoft.com/office/powerpoint/2010/main" val="3568483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8"/>
          <p:cNvSpPr txBox="1">
            <a:spLocks noGrp="1"/>
          </p:cNvSpPr>
          <p:nvPr>
            <p:ph type="title"/>
          </p:nvPr>
        </p:nvSpPr>
        <p:spPr>
          <a:xfrm>
            <a:off x="257175" y="1565100"/>
            <a:ext cx="6644389" cy="2013300"/>
          </a:xfrm>
          <a:prstGeom prst="rect">
            <a:avLst/>
          </a:prstGeom>
        </p:spPr>
        <p:txBody>
          <a:bodyPr spcFirstLastPara="1" wrap="square" lIns="91425" tIns="91425" rIns="91425" bIns="91425" anchor="ctr" anchorCtr="0">
            <a:noAutofit/>
          </a:bodyPr>
          <a:lstStyle/>
          <a:p>
            <a:r>
              <a:rPr lang="en-GB" sz="2800" dirty="0">
                <a:effectLst>
                  <a:outerShdw blurRad="38100" dist="38100" dir="2700000" algn="tl">
                    <a:srgbClr val="000000">
                      <a:alpha val="43137"/>
                    </a:srgbClr>
                  </a:outerShdw>
                </a:effectLst>
                <a:latin typeface="Abel" panose="020B0604020202020204" charset="0"/>
              </a:rPr>
              <a:t>UK NEQAS for H&amp;I</a:t>
            </a:r>
            <a:br>
              <a:rPr lang="en-GB" sz="2800" dirty="0">
                <a:effectLst>
                  <a:outerShdw blurRad="38100" dist="38100" dir="2700000" algn="tl">
                    <a:srgbClr val="000000">
                      <a:alpha val="43137"/>
                    </a:srgbClr>
                  </a:outerShdw>
                </a:effectLst>
                <a:latin typeface="Abel" panose="020B0604020202020204" charset="0"/>
              </a:rPr>
            </a:br>
            <a:r>
              <a:rPr lang="en-GB" sz="2800" dirty="0">
                <a:effectLst>
                  <a:outerShdw blurRad="38100" dist="38100" dir="2700000" algn="tl">
                    <a:srgbClr val="000000">
                      <a:alpha val="43137"/>
                    </a:srgbClr>
                  </a:outerShdw>
                </a:effectLst>
                <a:latin typeface="Abel" panose="020B0604020202020204" charset="0"/>
              </a:rPr>
              <a:t>Educational Crossmatch Scenario (EDXM) </a:t>
            </a:r>
            <a:br>
              <a:rPr lang="en-GB" sz="2800" dirty="0">
                <a:effectLst>
                  <a:outerShdw blurRad="38100" dist="38100" dir="2700000" algn="tl">
                    <a:srgbClr val="000000">
                      <a:alpha val="43137"/>
                    </a:srgbClr>
                  </a:outerShdw>
                </a:effectLst>
                <a:latin typeface="Abel" panose="020B0604020202020204" charset="0"/>
              </a:rPr>
            </a:br>
            <a:r>
              <a:rPr lang="en" sz="2800" b="1" dirty="0">
                <a:effectLst>
                  <a:outerShdw blurRad="38100" dist="38100" dir="2700000" algn="tl">
                    <a:srgbClr val="000000">
                      <a:alpha val="43137"/>
                    </a:srgbClr>
                  </a:outerShdw>
                </a:effectLst>
                <a:latin typeface="Abel" panose="020B0604020202020204" charset="0"/>
              </a:rPr>
              <a:t>Amy De’Ath</a:t>
            </a:r>
            <a:br>
              <a:rPr lang="en" sz="2800" b="1" dirty="0">
                <a:effectLst>
                  <a:outerShdw blurRad="38100" dist="38100" dir="2700000" algn="tl">
                    <a:srgbClr val="000000">
                      <a:alpha val="43137"/>
                    </a:srgbClr>
                  </a:outerShdw>
                </a:effectLst>
                <a:latin typeface="Abel" panose="020B0604020202020204" charset="0"/>
              </a:rPr>
            </a:br>
            <a:r>
              <a:rPr lang="en" sz="2800" dirty="0">
                <a:effectLst>
                  <a:outerShdw blurRad="38100" dist="38100" dir="2700000" algn="tl">
                    <a:srgbClr val="000000">
                      <a:alpha val="43137"/>
                    </a:srgbClr>
                  </a:outerShdw>
                </a:effectLst>
                <a:latin typeface="Abel" panose="020B0604020202020204" charset="0"/>
              </a:rPr>
              <a:t>UK NEQAS for H&amp;I Manager</a:t>
            </a:r>
            <a:endParaRPr sz="2800" dirty="0">
              <a:effectLst>
                <a:outerShdw blurRad="38100" dist="38100" dir="2700000" algn="tl">
                  <a:srgbClr val="000000">
                    <a:alpha val="43137"/>
                  </a:srgbClr>
                </a:outerShdw>
              </a:effectLst>
              <a:latin typeface="Abel" panose="020B0604020202020204" charset="0"/>
            </a:endParaRPr>
          </a:p>
        </p:txBody>
      </p:sp>
      <p:grpSp>
        <p:nvGrpSpPr>
          <p:cNvPr id="3" name="Group 2"/>
          <p:cNvGrpSpPr/>
          <p:nvPr/>
        </p:nvGrpSpPr>
        <p:grpSpPr>
          <a:xfrm>
            <a:off x="8257026" y="4128656"/>
            <a:ext cx="886975" cy="1014845"/>
            <a:chOff x="8115796" y="32077"/>
            <a:chExt cx="886975" cy="1014845"/>
          </a:xfrm>
        </p:grpSpPr>
        <p:sp>
          <p:nvSpPr>
            <p:cNvPr id="4"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89008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8"/>
          <p:cNvSpPr/>
          <p:nvPr/>
        </p:nvSpPr>
        <p:spPr>
          <a:xfrm>
            <a:off x="4047542" y="1142871"/>
            <a:ext cx="1048975" cy="1184981"/>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479" name="Google Shape;479;p28"/>
          <p:cNvSpPr txBox="1">
            <a:spLocks noGrp="1"/>
          </p:cNvSpPr>
          <p:nvPr>
            <p:ph type="title"/>
          </p:nvPr>
        </p:nvSpPr>
        <p:spPr>
          <a:xfrm>
            <a:off x="2533650" y="2433486"/>
            <a:ext cx="4076700" cy="1061100"/>
          </a:xfrm>
          <a:prstGeom prst="rect">
            <a:avLst/>
          </a:prstGeom>
        </p:spPr>
        <p:txBody>
          <a:bodyPr spcFirstLastPara="1" wrap="square" lIns="91425" tIns="91425" rIns="91425" bIns="91425" anchor="ctr" anchorCtr="0">
            <a:normAutofit fontScale="90000"/>
          </a:bodyPr>
          <a:lstStyle/>
          <a:p>
            <a:r>
              <a:rPr lang="en" dirty="0"/>
              <a:t>“Schemes should relate more closely to clinical scenarios rather than testing individual test assays.”</a:t>
            </a:r>
            <a:endParaRPr dirty="0"/>
          </a:p>
        </p:txBody>
      </p:sp>
      <p:sp>
        <p:nvSpPr>
          <p:cNvPr id="480" name="Google Shape;480;p28"/>
          <p:cNvSpPr txBox="1">
            <a:spLocks noGrp="1"/>
          </p:cNvSpPr>
          <p:nvPr>
            <p:ph type="title" idx="2"/>
          </p:nvPr>
        </p:nvSpPr>
        <p:spPr>
          <a:xfrm>
            <a:off x="4023475" y="1768496"/>
            <a:ext cx="1097100" cy="309000"/>
          </a:xfrm>
          <a:prstGeom prst="rect">
            <a:avLst/>
          </a:prstGeom>
        </p:spPr>
        <p:txBody>
          <a:bodyPr spcFirstLastPara="1" wrap="square" lIns="91425" tIns="91425" rIns="91425" bIns="91425" anchor="ctr" anchorCtr="0">
            <a:normAutofit fontScale="90000"/>
          </a:bodyPr>
          <a:lstStyle/>
          <a:p>
            <a:pPr algn="ctr"/>
            <a:r>
              <a:rPr lang="en" sz="7200"/>
              <a:t>“”</a:t>
            </a:r>
            <a:endParaRPr sz="72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35" y="1231185"/>
            <a:ext cx="393938" cy="373546"/>
          </a:xfrm>
          <a:prstGeom prst="rect">
            <a:avLst/>
          </a:prstGeom>
          <a:solidFill>
            <a:schemeClr val="bg1">
              <a:lumMod val="75000"/>
            </a:schemeClr>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388" y="3431"/>
            <a:ext cx="2384612" cy="1029949"/>
          </a:xfrm>
          <a:prstGeom prst="rect">
            <a:avLst/>
          </a:prstGeom>
        </p:spPr>
      </p:pic>
    </p:spTree>
    <p:extLst>
      <p:ext uri="{BB962C8B-B14F-4D97-AF65-F5344CB8AC3E}">
        <p14:creationId xmlns:p14="http://schemas.microsoft.com/office/powerpoint/2010/main" val="20947331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4"/>
          <p:cNvSpPr/>
          <p:nvPr/>
        </p:nvSpPr>
        <p:spPr>
          <a:xfrm>
            <a:off x="6294888" y="1238941"/>
            <a:ext cx="1038432" cy="905736"/>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dk2"/>
          </a:solidFill>
          <a:ln>
            <a:noFill/>
          </a:ln>
        </p:spPr>
        <p:txBody>
          <a:bodyPr spcFirstLastPara="1" wrap="square" lIns="91425" tIns="91425" rIns="91425" bIns="91425" anchor="ctr" anchorCtr="0">
            <a:noAutofit/>
          </a:bodyPr>
          <a:lstStyle/>
          <a:p>
            <a:pPr defTabSz="914378"/>
            <a:endParaRPr/>
          </a:p>
        </p:txBody>
      </p:sp>
      <p:sp>
        <p:nvSpPr>
          <p:cNvPr id="619" name="Google Shape;619;p34"/>
          <p:cNvSpPr/>
          <p:nvPr/>
        </p:nvSpPr>
        <p:spPr>
          <a:xfrm>
            <a:off x="2033650" y="1256375"/>
            <a:ext cx="1038432" cy="905736"/>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620" name="Google Shape;620;p34"/>
          <p:cNvSpPr txBox="1">
            <a:spLocks noGrp="1"/>
          </p:cNvSpPr>
          <p:nvPr>
            <p:ph type="subTitle" idx="1"/>
          </p:nvPr>
        </p:nvSpPr>
        <p:spPr>
          <a:xfrm>
            <a:off x="5084377" y="3351542"/>
            <a:ext cx="3617100" cy="1425300"/>
          </a:xfrm>
          <a:prstGeom prst="rect">
            <a:avLst/>
          </a:prstGeom>
        </p:spPr>
        <p:txBody>
          <a:bodyPr spcFirstLastPara="1" wrap="square" lIns="91425" tIns="91425" rIns="91425" bIns="91425" anchor="ctr" anchorCtr="0">
            <a:noAutofit/>
          </a:bodyPr>
          <a:lstStyle/>
          <a:p>
            <a:pPr marL="457189" indent="-304793"/>
            <a:r>
              <a:rPr lang="en-GB" dirty="0"/>
              <a:t>EDXM mirrors:</a:t>
            </a:r>
          </a:p>
          <a:p>
            <a:pPr marL="495296">
              <a:buFont typeface="Courier New" panose="02070309020205020404" pitchFamily="49" charset="0"/>
              <a:buChar char="o"/>
            </a:pPr>
            <a:r>
              <a:rPr lang="en-GB" dirty="0"/>
              <a:t>1A, 4A1, 4A2 – HLA Typing</a:t>
            </a:r>
          </a:p>
          <a:p>
            <a:pPr marL="495296">
              <a:buFont typeface="Courier New" panose="02070309020205020404" pitchFamily="49" charset="0"/>
              <a:buChar char="o"/>
            </a:pPr>
            <a:r>
              <a:rPr lang="en-GB" dirty="0"/>
              <a:t>6 – HLA Antibody Detection</a:t>
            </a:r>
          </a:p>
          <a:p>
            <a:pPr marL="495296">
              <a:buFont typeface="Courier New" panose="02070309020205020404" pitchFamily="49" charset="0"/>
              <a:buChar char="o"/>
            </a:pPr>
            <a:r>
              <a:rPr lang="en-GB" dirty="0"/>
              <a:t>3 – HLA Antibody Specification</a:t>
            </a:r>
          </a:p>
          <a:p>
            <a:pPr marL="495296">
              <a:buFont typeface="Courier New" panose="02070309020205020404" pitchFamily="49" charset="0"/>
              <a:buChar char="o"/>
            </a:pPr>
            <a:r>
              <a:rPr lang="en-GB" dirty="0"/>
              <a:t>2A, 2B – Crossmatching</a:t>
            </a:r>
          </a:p>
          <a:p>
            <a:pPr marL="152396" indent="0">
              <a:buNone/>
            </a:pPr>
            <a:endParaRPr dirty="0"/>
          </a:p>
        </p:txBody>
      </p:sp>
      <p:sp>
        <p:nvSpPr>
          <p:cNvPr id="621" name="Google Shape;621;p34"/>
          <p:cNvSpPr txBox="1">
            <a:spLocks noGrp="1"/>
          </p:cNvSpPr>
          <p:nvPr>
            <p:ph type="title"/>
          </p:nvPr>
        </p:nvSpPr>
        <p:spPr>
          <a:xfrm>
            <a:off x="773800" y="539500"/>
            <a:ext cx="7596600" cy="292800"/>
          </a:xfrm>
          <a:prstGeom prst="rect">
            <a:avLst/>
          </a:prstGeom>
        </p:spPr>
        <p:txBody>
          <a:bodyPr spcFirstLastPara="1" wrap="square" lIns="91425" tIns="91425" rIns="91425" bIns="91425" anchor="ctr" anchorCtr="0">
            <a:noAutofit/>
          </a:bodyPr>
          <a:lstStyle/>
          <a:p>
            <a:r>
              <a:rPr lang="en" dirty="0"/>
              <a:t>Whole Process ‘EQA’</a:t>
            </a:r>
            <a:endParaRPr dirty="0"/>
          </a:p>
        </p:txBody>
      </p:sp>
      <p:sp>
        <p:nvSpPr>
          <p:cNvPr id="622" name="Google Shape;622;p34"/>
          <p:cNvSpPr txBox="1">
            <a:spLocks noGrp="1"/>
          </p:cNvSpPr>
          <p:nvPr>
            <p:ph type="subTitle" idx="2"/>
          </p:nvPr>
        </p:nvSpPr>
        <p:spPr>
          <a:xfrm>
            <a:off x="0" y="3078575"/>
            <a:ext cx="4741179" cy="1425300"/>
          </a:xfrm>
          <a:prstGeom prst="rect">
            <a:avLst/>
          </a:prstGeom>
        </p:spPr>
        <p:txBody>
          <a:bodyPr spcFirstLastPara="1" wrap="square" lIns="91425" tIns="91425" rIns="91425" bIns="91425" anchor="ctr" anchorCtr="0">
            <a:noAutofit/>
          </a:bodyPr>
          <a:lstStyle/>
          <a:p>
            <a:pPr marL="495296">
              <a:buFont typeface="+mj-lt"/>
              <a:buAutoNum type="arabicPeriod"/>
            </a:pPr>
            <a:r>
              <a:rPr lang="en-GB" sz="1400" dirty="0"/>
              <a:t>Educational HLA Typing (ED) – 4 samples</a:t>
            </a:r>
          </a:p>
          <a:p>
            <a:pPr marL="495296">
              <a:buFont typeface="+mj-lt"/>
              <a:buAutoNum type="arabicPeriod"/>
            </a:pPr>
            <a:r>
              <a:rPr lang="en-GB" sz="1400" dirty="0"/>
              <a:t>Interpretative Educational Scenarios (</a:t>
            </a:r>
            <a:r>
              <a:rPr lang="en-GB" sz="1400" dirty="0" err="1"/>
              <a:t>iED</a:t>
            </a:r>
            <a:r>
              <a:rPr lang="en-GB" sz="1400" dirty="0"/>
              <a:t>) – 3 scenarios</a:t>
            </a:r>
          </a:p>
          <a:p>
            <a:pPr marL="495296">
              <a:buFont typeface="+mj-lt"/>
              <a:buAutoNum type="arabicPeriod"/>
            </a:pPr>
            <a:r>
              <a:rPr lang="en-GB" sz="1400" dirty="0"/>
              <a:t>Educational Crossmatch Scheme (EDXM)</a:t>
            </a:r>
          </a:p>
          <a:p>
            <a:pPr lvl="1" indent="-304793" algn="l">
              <a:buSzPts val="1200"/>
              <a:buChar char="⬣"/>
            </a:pPr>
            <a:r>
              <a:rPr lang="en-GB" sz="1400" dirty="0"/>
              <a:t>Clinical decision making based on results from multiple assays</a:t>
            </a:r>
          </a:p>
          <a:p>
            <a:pPr lvl="1" indent="-304793" algn="l">
              <a:buSzPts val="1200"/>
              <a:buChar char="⬣"/>
            </a:pPr>
            <a:r>
              <a:rPr lang="en-GB" sz="1400" dirty="0"/>
              <a:t>Each assay only gives part of the picture</a:t>
            </a:r>
          </a:p>
          <a:p>
            <a:pPr lvl="1" indent="-304793" algn="l">
              <a:buSzPts val="1200"/>
              <a:buChar char="⬣"/>
            </a:pPr>
            <a:r>
              <a:rPr lang="en-GB" sz="1400" dirty="0"/>
              <a:t>Results from one assay can influence the interpretation of another</a:t>
            </a:r>
          </a:p>
          <a:p>
            <a:pPr lvl="1" indent="-304793" algn="l">
              <a:buSzPts val="1200"/>
              <a:buChar char="⬣"/>
            </a:pPr>
            <a:r>
              <a:rPr lang="en-GB" sz="1400" dirty="0"/>
              <a:t>Variation between centres (repertoires, cut-offs)</a:t>
            </a:r>
            <a:endParaRPr sz="1400" dirty="0"/>
          </a:p>
        </p:txBody>
      </p:sp>
      <p:sp>
        <p:nvSpPr>
          <p:cNvPr id="623" name="Google Shape;623;p34"/>
          <p:cNvSpPr txBox="1">
            <a:spLocks noGrp="1"/>
          </p:cNvSpPr>
          <p:nvPr>
            <p:ph type="subTitle" idx="3"/>
          </p:nvPr>
        </p:nvSpPr>
        <p:spPr>
          <a:xfrm>
            <a:off x="5375677" y="2365925"/>
            <a:ext cx="3034500" cy="292500"/>
          </a:xfrm>
          <a:prstGeom prst="rect">
            <a:avLst/>
          </a:prstGeom>
        </p:spPr>
        <p:txBody>
          <a:bodyPr spcFirstLastPara="1" wrap="square" lIns="91425" tIns="91425" rIns="91425" bIns="91425" anchor="ctr" anchorCtr="0">
            <a:noAutofit/>
          </a:bodyPr>
          <a:lstStyle/>
          <a:p>
            <a:pPr marL="0" indent="0"/>
            <a:r>
              <a:rPr lang="en" dirty="0"/>
              <a:t>Assessed Schemes</a:t>
            </a:r>
            <a:endParaRPr dirty="0"/>
          </a:p>
        </p:txBody>
      </p:sp>
      <p:sp>
        <p:nvSpPr>
          <p:cNvPr id="624" name="Google Shape;624;p34"/>
          <p:cNvSpPr txBox="1">
            <a:spLocks noGrp="1"/>
          </p:cNvSpPr>
          <p:nvPr>
            <p:ph type="subTitle" idx="4"/>
          </p:nvPr>
        </p:nvSpPr>
        <p:spPr>
          <a:xfrm>
            <a:off x="853339" y="2370487"/>
            <a:ext cx="3034500" cy="292500"/>
          </a:xfrm>
          <a:prstGeom prst="rect">
            <a:avLst/>
          </a:prstGeom>
        </p:spPr>
        <p:txBody>
          <a:bodyPr spcFirstLastPara="1" wrap="square" lIns="91425" tIns="91425" rIns="91425" bIns="91425" anchor="ctr" anchorCtr="0">
            <a:noAutofit/>
          </a:bodyPr>
          <a:lstStyle/>
          <a:p>
            <a:pPr marL="0" indent="0"/>
            <a:r>
              <a:rPr lang="en" dirty="0"/>
              <a:t>Educational Schemes</a:t>
            </a:r>
            <a:endParaRPr dirty="0"/>
          </a:p>
        </p:txBody>
      </p:sp>
      <p:grpSp>
        <p:nvGrpSpPr>
          <p:cNvPr id="13" name="Group 12"/>
          <p:cNvGrpSpPr/>
          <p:nvPr/>
        </p:nvGrpSpPr>
        <p:grpSpPr>
          <a:xfrm>
            <a:off x="8108347" y="347256"/>
            <a:ext cx="603661" cy="709465"/>
            <a:chOff x="8115796" y="32077"/>
            <a:chExt cx="886975" cy="1014845"/>
          </a:xfrm>
        </p:grpSpPr>
        <p:sp>
          <p:nvSpPr>
            <p:cNvPr id="14"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grpSp>
        <p:nvGrpSpPr>
          <p:cNvPr id="24" name="Google Shape;12146;p74"/>
          <p:cNvGrpSpPr/>
          <p:nvPr/>
        </p:nvGrpSpPr>
        <p:grpSpPr>
          <a:xfrm>
            <a:off x="2326280" y="1474092"/>
            <a:ext cx="453171" cy="470301"/>
            <a:chOff x="-49786250" y="2316650"/>
            <a:chExt cx="300900" cy="299450"/>
          </a:xfrm>
          <a:solidFill>
            <a:srgbClr val="FFFEFD"/>
          </a:solidFill>
        </p:grpSpPr>
        <p:sp>
          <p:nvSpPr>
            <p:cNvPr id="25" name="Google Shape;12147;p74"/>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26" name="Google Shape;12148;p74"/>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27" name="Google Shape;12149;p74"/>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28" name="Google Shape;12150;p74"/>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29" name="Google Shape;12151;p74"/>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30" name="Google Shape;12152;p74"/>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grpFill/>
            <a:ln>
              <a:noFill/>
            </a:ln>
          </p:spPr>
          <p:txBody>
            <a:bodyPr spcFirstLastPara="1" wrap="square" lIns="91425" tIns="91425" rIns="91425" bIns="91425" anchor="ctr" anchorCtr="0">
              <a:noAutofit/>
            </a:bodyPr>
            <a:lstStyle/>
            <a:p>
              <a:pPr defTabSz="914378"/>
              <a:endParaRPr/>
            </a:p>
          </p:txBody>
        </p:sp>
        <p:sp>
          <p:nvSpPr>
            <p:cNvPr id="31" name="Google Shape;12153;p74"/>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defTabSz="914378"/>
              <a:endParaRPr/>
            </a:p>
          </p:txBody>
        </p:sp>
      </p:grpSp>
      <p:sp>
        <p:nvSpPr>
          <p:cNvPr id="32" name="Google Shape;11308;p72"/>
          <p:cNvSpPr/>
          <p:nvPr/>
        </p:nvSpPr>
        <p:spPr>
          <a:xfrm>
            <a:off x="6593030" y="1495073"/>
            <a:ext cx="442147" cy="428337"/>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rgbClr val="FCFCFC"/>
          </a:solidFill>
          <a:ln>
            <a:noFill/>
          </a:ln>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6487707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1"/>
          <p:cNvSpPr txBox="1">
            <a:spLocks noGrp="1"/>
          </p:cNvSpPr>
          <p:nvPr>
            <p:ph type="title"/>
          </p:nvPr>
        </p:nvSpPr>
        <p:spPr>
          <a:xfrm>
            <a:off x="773800" y="539500"/>
            <a:ext cx="7596600" cy="292800"/>
          </a:xfrm>
          <a:prstGeom prst="rect">
            <a:avLst/>
          </a:prstGeom>
        </p:spPr>
        <p:txBody>
          <a:bodyPr spcFirstLastPara="1" wrap="square" lIns="91425" tIns="91425" rIns="91425" bIns="91425" anchor="ctr" anchorCtr="0">
            <a:noAutofit/>
          </a:bodyPr>
          <a:lstStyle/>
          <a:p>
            <a:r>
              <a:rPr lang="en" dirty="0"/>
              <a:t>Educational Scheme Distribution</a:t>
            </a:r>
            <a:endParaRPr dirty="0"/>
          </a:p>
        </p:txBody>
      </p:sp>
      <p:sp>
        <p:nvSpPr>
          <p:cNvPr id="531" name="Google Shape;531;p31"/>
          <p:cNvSpPr/>
          <p:nvPr/>
        </p:nvSpPr>
        <p:spPr>
          <a:xfrm rot="-899960">
            <a:off x="8464830" y="4413682"/>
            <a:ext cx="255630" cy="28935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2" name="Google Shape;532;p31"/>
          <p:cNvSpPr/>
          <p:nvPr/>
        </p:nvSpPr>
        <p:spPr>
          <a:xfrm rot="-899960">
            <a:off x="8441242" y="3826717"/>
            <a:ext cx="516803" cy="584151"/>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nvGrpSpPr>
          <p:cNvPr id="533" name="Google Shape;533;p31"/>
          <p:cNvGrpSpPr/>
          <p:nvPr/>
        </p:nvGrpSpPr>
        <p:grpSpPr>
          <a:xfrm>
            <a:off x="-256583" y="361741"/>
            <a:ext cx="1136246" cy="988118"/>
            <a:chOff x="-348190" y="591175"/>
            <a:chExt cx="1136246" cy="988118"/>
          </a:xfrm>
        </p:grpSpPr>
        <p:sp>
          <p:nvSpPr>
            <p:cNvPr id="534" name="Google Shape;534;p31"/>
            <p:cNvSpPr/>
            <p:nvPr/>
          </p:nvSpPr>
          <p:spPr>
            <a:xfrm rot="160010">
              <a:off x="307861" y="601778"/>
              <a:ext cx="468109" cy="530451"/>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5" name="Google Shape;535;p31"/>
            <p:cNvSpPr/>
            <p:nvPr/>
          </p:nvSpPr>
          <p:spPr>
            <a:xfrm rot="160010">
              <a:off x="53141" y="845893"/>
              <a:ext cx="154781" cy="176861"/>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6" name="Google Shape;536;p31"/>
            <p:cNvSpPr/>
            <p:nvPr/>
          </p:nvSpPr>
          <p:spPr>
            <a:xfrm rot="160010">
              <a:off x="231998" y="1176631"/>
              <a:ext cx="265215" cy="301378"/>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7" name="Google Shape;537;p31"/>
            <p:cNvSpPr/>
            <p:nvPr/>
          </p:nvSpPr>
          <p:spPr>
            <a:xfrm rot="160010">
              <a:off x="-338346" y="1138718"/>
              <a:ext cx="379748" cy="431975"/>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30" name="Google Shape;387;p24"/>
          <p:cNvSpPr/>
          <p:nvPr/>
        </p:nvSpPr>
        <p:spPr>
          <a:xfrm rot="3667715" flipH="1">
            <a:off x="8260768" y="110562"/>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851" y="267493"/>
            <a:ext cx="524024" cy="496898"/>
          </a:xfrm>
          <a:prstGeom prst="rect">
            <a:avLst/>
          </a:prstGeom>
          <a:solidFill>
            <a:schemeClr val="bg1">
              <a:lumMod val="75000"/>
            </a:schemeClr>
          </a:solidFill>
        </p:spPr>
      </p:pic>
      <p:graphicFrame>
        <p:nvGraphicFramePr>
          <p:cNvPr id="8" name="Diagram 7"/>
          <p:cNvGraphicFramePr/>
          <p:nvPr>
            <p:extLst>
              <p:ext uri="{D42A27DB-BD31-4B8C-83A1-F6EECF244321}">
                <p14:modId xmlns:p14="http://schemas.microsoft.com/office/powerpoint/2010/main" val="1812026523"/>
              </p:ext>
            </p:extLst>
          </p:nvPr>
        </p:nvGraphicFramePr>
        <p:xfrm>
          <a:off x="1211300" y="49435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9"/>
          <p:cNvSpPr/>
          <p:nvPr/>
        </p:nvSpPr>
        <p:spPr>
          <a:xfrm>
            <a:off x="1960073" y="4118793"/>
            <a:ext cx="3901440" cy="629824"/>
          </a:xfrm>
          <a:prstGeom prst="round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8"/>
            <a:endParaRPr lang="en-GB">
              <a:ln>
                <a:solidFill>
                  <a:srgbClr val="FFFFFF"/>
                </a:solidFill>
              </a:ln>
              <a:solidFill>
                <a:srgbClr val="FFFEFD"/>
              </a:solidFill>
              <a:latin typeface="Arial"/>
            </a:endParaRPr>
          </a:p>
        </p:txBody>
      </p:sp>
      <p:sp>
        <p:nvSpPr>
          <p:cNvPr id="11" name="TextBox 10"/>
          <p:cNvSpPr txBox="1"/>
          <p:nvPr/>
        </p:nvSpPr>
        <p:spPr>
          <a:xfrm>
            <a:off x="2282052" y="4151154"/>
            <a:ext cx="3318933" cy="523220"/>
          </a:xfrm>
          <a:prstGeom prst="rect">
            <a:avLst/>
          </a:prstGeom>
          <a:noFill/>
        </p:spPr>
        <p:txBody>
          <a:bodyPr wrap="square" rtlCol="0">
            <a:spAutoFit/>
          </a:bodyPr>
          <a:lstStyle/>
          <a:p>
            <a:pPr algn="ctr" defTabSz="914378"/>
            <a:r>
              <a:rPr lang="en-GB" dirty="0">
                <a:solidFill>
                  <a:srgbClr val="FCFCFC"/>
                </a:solidFill>
              </a:rPr>
              <a:t>Clinical Interpretation</a:t>
            </a:r>
          </a:p>
          <a:p>
            <a:pPr algn="ctr" defTabSz="914378"/>
            <a:r>
              <a:rPr lang="en-GB" dirty="0">
                <a:solidFill>
                  <a:srgbClr val="FCFCFC"/>
                </a:solidFill>
              </a:rPr>
              <a:t>Transplant Risk Stratification</a:t>
            </a:r>
          </a:p>
        </p:txBody>
      </p:sp>
      <p:cxnSp>
        <p:nvCxnSpPr>
          <p:cNvPr id="59" name="Straight Arrow Connector 58"/>
          <p:cNvCxnSpPr/>
          <p:nvPr/>
        </p:nvCxnSpPr>
        <p:spPr>
          <a:xfrm>
            <a:off x="1832914" y="3844880"/>
            <a:ext cx="449138" cy="257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5600985" y="3892444"/>
            <a:ext cx="105550" cy="209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3700820" y="3928533"/>
            <a:ext cx="0" cy="190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3755007" y="3010315"/>
            <a:ext cx="2092960" cy="677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058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8" y="1635327"/>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6" name="Google Shape;866;p42"/>
          <p:cNvSpPr txBox="1">
            <a:spLocks noGrp="1"/>
          </p:cNvSpPr>
          <p:nvPr>
            <p:ph type="title" idx="2"/>
          </p:nvPr>
        </p:nvSpPr>
        <p:spPr>
          <a:xfrm>
            <a:off x="638175" y="3185571"/>
            <a:ext cx="7086600" cy="5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effectLst>
                  <a:outerShdw blurRad="38100" dist="38100" dir="2700000" algn="tl">
                    <a:srgbClr val="000000">
                      <a:alpha val="43137"/>
                    </a:srgbClr>
                  </a:outerShdw>
                </a:effectLst>
              </a:rPr>
              <a:t>Cytotoxic Crossmatching</a:t>
            </a:r>
            <a:endParaRPr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2A</a:t>
            </a:r>
            <a:endParaRPr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497581" y="2121347"/>
            <a:ext cx="2082628" cy="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6" y="1048688"/>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70" name="Google Shape;870;p42"/>
          <p:cNvSpPr/>
          <p:nvPr/>
        </p:nvSpPr>
        <p:spPr>
          <a:xfrm rot="1800030" flipH="1">
            <a:off x="6845608"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8" name="Group 7"/>
          <p:cNvGrpSpPr/>
          <p:nvPr/>
        </p:nvGrpSpPr>
        <p:grpSpPr>
          <a:xfrm>
            <a:off x="691739" y="698563"/>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8">
                                            <p:txEl>
                                              <p:pRg st="0" end="0"/>
                                            </p:txEl>
                                          </p:spTgt>
                                        </p:tgtEl>
                                        <p:attrNameLst>
                                          <p:attrName>style.visibility</p:attrName>
                                        </p:attrNameLst>
                                      </p:cBhvr>
                                      <p:to>
                                        <p:strVal val="visible"/>
                                      </p:to>
                                    </p:set>
                                    <p:animEffect transition="in" filter="wipe(left)">
                                      <p:cBhvr>
                                        <p:cTn id="7" dur="1000"/>
                                        <p:tgtEl>
                                          <p:spTgt spid="86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wipe(left)">
                                      <p:cBhvr>
                                        <p:cTn id="10" dur="1000"/>
                                        <p:tgtEl>
                                          <p:spTgt spid="8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7"/>
                                        </p:tgtEl>
                                        <p:attrNameLst>
                                          <p:attrName>style.visibility</p:attrName>
                                        </p:attrNameLst>
                                      </p:cBhvr>
                                      <p:to>
                                        <p:strVal val="visible"/>
                                      </p:to>
                                    </p:set>
                                    <p:animEffect transition="in" filter="wipe(left)">
                                      <p:cBhvr>
                                        <p:cTn id="13"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6" name="Google Shape;546;p32"/>
          <p:cNvSpPr txBox="1">
            <a:spLocks noGrp="1"/>
          </p:cNvSpPr>
          <p:nvPr>
            <p:ph type="title" idx="9"/>
          </p:nvPr>
        </p:nvSpPr>
        <p:spPr>
          <a:xfrm>
            <a:off x="773800" y="539500"/>
            <a:ext cx="7596600" cy="292800"/>
          </a:xfrm>
          <a:prstGeom prst="rect">
            <a:avLst/>
          </a:prstGeom>
        </p:spPr>
        <p:txBody>
          <a:bodyPr spcFirstLastPara="1" wrap="square" lIns="91425" tIns="91425" rIns="91425" bIns="91425" anchor="ctr" anchorCtr="0">
            <a:noAutofit/>
          </a:bodyPr>
          <a:lstStyle/>
          <a:p>
            <a:r>
              <a:rPr lang="en" dirty="0">
                <a:solidFill>
                  <a:schemeClr val="tx1"/>
                </a:solidFill>
              </a:rPr>
              <a:t>2025 Submissions</a:t>
            </a:r>
            <a:endParaRPr dirty="0">
              <a:solidFill>
                <a:schemeClr val="tx1"/>
              </a:solidFill>
            </a:endParaRPr>
          </a:p>
        </p:txBody>
      </p:sp>
      <p:sp>
        <p:nvSpPr>
          <p:cNvPr id="34" name="Google Shape;387;p24"/>
          <p:cNvSpPr/>
          <p:nvPr/>
        </p:nvSpPr>
        <p:spPr>
          <a:xfrm rot="1758346" flipH="1">
            <a:off x="200887" y="173748"/>
            <a:ext cx="912129"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7F7F7"/>
          </a:solidFill>
          <a:ln>
            <a:noFill/>
          </a:ln>
        </p:spPr>
        <p:txBody>
          <a:bodyPr spcFirstLastPara="1" wrap="square" lIns="91425" tIns="91425" rIns="91425" bIns="91425" anchor="ctr" anchorCtr="0">
            <a:noAutofit/>
          </a:bodyPr>
          <a:lstStyle/>
          <a:p>
            <a:pPr defTabSz="914378"/>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80" y="392877"/>
            <a:ext cx="618036" cy="586044"/>
          </a:xfrm>
          <a:prstGeom prst="rect">
            <a:avLst/>
          </a:prstGeom>
          <a:solidFill>
            <a:schemeClr val="bg1">
              <a:lumMod val="75000"/>
            </a:schemeClr>
          </a:solidFill>
        </p:spPr>
      </p:pic>
      <p:sp>
        <p:nvSpPr>
          <p:cNvPr id="44" name="Google Shape;502;p30"/>
          <p:cNvSpPr txBox="1">
            <a:spLocks/>
          </p:cNvSpPr>
          <p:nvPr/>
        </p:nvSpPr>
        <p:spPr>
          <a:xfrm>
            <a:off x="1370750" y="1051544"/>
            <a:ext cx="5937677" cy="142072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43" indent="-285743" defTabSz="914378">
              <a:buFont typeface="Arial" panose="020B0604020202020204" pitchFamily="34" charset="0"/>
              <a:buChar char="•"/>
            </a:pPr>
            <a:r>
              <a:rPr lang="en-GB" sz="1600" dirty="0">
                <a:solidFill>
                  <a:srgbClr val="FFFFFF"/>
                </a:solidFill>
              </a:rPr>
              <a:t>32 participants submitted results</a:t>
            </a:r>
          </a:p>
          <a:p>
            <a:pPr marL="285743" indent="-285743" defTabSz="914378">
              <a:buFont typeface="Arial" panose="020B0604020202020204" pitchFamily="34" charset="0"/>
              <a:buChar char="•"/>
            </a:pPr>
            <a:r>
              <a:rPr lang="en-GB" sz="1600" dirty="0">
                <a:solidFill>
                  <a:srgbClr val="FFFFFF"/>
                </a:solidFill>
              </a:rPr>
              <a:t>Not all labs reported results for all tests</a:t>
            </a:r>
          </a:p>
          <a:p>
            <a:pPr marL="285743" indent="-285743" defTabSz="914378">
              <a:buFont typeface="Arial" panose="020B0604020202020204" pitchFamily="34" charset="0"/>
              <a:buChar char="•"/>
            </a:pPr>
            <a:endParaRPr lang="en-GB" sz="1600" dirty="0">
              <a:solidFill>
                <a:srgbClr val="FFFFFF"/>
              </a:solidFill>
            </a:endParaRPr>
          </a:p>
          <a:p>
            <a:pPr marL="285743" indent="-285743" defTabSz="914378">
              <a:buFont typeface="Arial" panose="020B0604020202020204" pitchFamily="34" charset="0"/>
              <a:buChar char="•"/>
            </a:pPr>
            <a:r>
              <a:rPr lang="en-GB" sz="1600" dirty="0">
                <a:solidFill>
                  <a:srgbClr val="FFFFFF"/>
                </a:solidFill>
              </a:rPr>
              <a:t>HLA genotype:</a:t>
            </a:r>
          </a:p>
          <a:p>
            <a:pPr defTabSz="914378"/>
            <a:endParaRPr lang="en-GB" sz="1600" dirty="0">
              <a:solidFill>
                <a:srgbClr val="FFFFFF"/>
              </a:solidFill>
            </a:endParaRPr>
          </a:p>
          <a:p>
            <a:pPr marL="285743" indent="-285743" defTabSz="914378">
              <a:buFont typeface="Arial" panose="020B0604020202020204" pitchFamily="34" charset="0"/>
              <a:buChar char="•"/>
            </a:pPr>
            <a:endParaRPr lang="en-GB" sz="1600" dirty="0">
              <a:solidFill>
                <a:srgbClr val="FFFFFF"/>
              </a:solidFill>
            </a:endParaRPr>
          </a:p>
          <a:p>
            <a:pPr marL="285743" indent="-285743" defTabSz="914378">
              <a:buFont typeface="Arial" panose="020B0604020202020204" pitchFamily="34" charset="0"/>
              <a:buChar char="•"/>
            </a:pPr>
            <a:endParaRPr lang="en-GB" sz="1600" dirty="0">
              <a:solidFill>
                <a:srgbClr val="FFFFFF"/>
              </a:solidFill>
            </a:endParaRPr>
          </a:p>
          <a:p>
            <a:pPr marL="285743" indent="-285743" defTabSz="914378">
              <a:buFont typeface="Arial" panose="020B0604020202020204" pitchFamily="34" charset="0"/>
              <a:buChar char="•"/>
            </a:pPr>
            <a:endParaRPr lang="en-GB" sz="1600" dirty="0">
              <a:solidFill>
                <a:srgbClr val="FFFFFF"/>
              </a:solidFill>
            </a:endParaRPr>
          </a:p>
        </p:txBody>
      </p:sp>
      <p:graphicFrame>
        <p:nvGraphicFramePr>
          <p:cNvPr id="2" name="Table 1"/>
          <p:cNvGraphicFramePr>
            <a:graphicFrameLocks noGrp="1"/>
          </p:cNvGraphicFramePr>
          <p:nvPr/>
        </p:nvGraphicFramePr>
        <p:xfrm>
          <a:off x="577268" y="2168287"/>
          <a:ext cx="8066217" cy="1584960"/>
        </p:xfrm>
        <a:graphic>
          <a:graphicData uri="http://schemas.openxmlformats.org/drawingml/2006/table">
            <a:tbl>
              <a:tblPr firstRow="1" firstCol="1" bandRow="1">
                <a:tableStyleId>{35758FB7-9AC5-4552-8A53-C91805E547FA}</a:tableStyleId>
              </a:tblPr>
              <a:tblGrid>
                <a:gridCol w="943334">
                  <a:extLst>
                    <a:ext uri="{9D8B030D-6E8A-4147-A177-3AD203B41FA5}">
                      <a16:colId xmlns:a16="http://schemas.microsoft.com/office/drawing/2014/main" val="3602552318"/>
                    </a:ext>
                  </a:extLst>
                </a:gridCol>
                <a:gridCol w="671207">
                  <a:extLst>
                    <a:ext uri="{9D8B030D-6E8A-4147-A177-3AD203B41FA5}">
                      <a16:colId xmlns:a16="http://schemas.microsoft.com/office/drawing/2014/main" val="989848057"/>
                    </a:ext>
                  </a:extLst>
                </a:gridCol>
                <a:gridCol w="626460">
                  <a:extLst>
                    <a:ext uri="{9D8B030D-6E8A-4147-A177-3AD203B41FA5}">
                      <a16:colId xmlns:a16="http://schemas.microsoft.com/office/drawing/2014/main" val="1073193948"/>
                    </a:ext>
                  </a:extLst>
                </a:gridCol>
                <a:gridCol w="644358">
                  <a:extLst>
                    <a:ext uri="{9D8B030D-6E8A-4147-A177-3AD203B41FA5}">
                      <a16:colId xmlns:a16="http://schemas.microsoft.com/office/drawing/2014/main" val="133349706"/>
                    </a:ext>
                  </a:extLst>
                </a:gridCol>
                <a:gridCol w="847371">
                  <a:extLst>
                    <a:ext uri="{9D8B030D-6E8A-4147-A177-3AD203B41FA5}">
                      <a16:colId xmlns:a16="http://schemas.microsoft.com/office/drawing/2014/main" val="2421764537"/>
                    </a:ext>
                  </a:extLst>
                </a:gridCol>
                <a:gridCol w="717832">
                  <a:extLst>
                    <a:ext uri="{9D8B030D-6E8A-4147-A177-3AD203B41FA5}">
                      <a16:colId xmlns:a16="http://schemas.microsoft.com/office/drawing/2014/main" val="4271669818"/>
                    </a:ext>
                  </a:extLst>
                </a:gridCol>
                <a:gridCol w="717832">
                  <a:extLst>
                    <a:ext uri="{9D8B030D-6E8A-4147-A177-3AD203B41FA5}">
                      <a16:colId xmlns:a16="http://schemas.microsoft.com/office/drawing/2014/main" val="2002035581"/>
                    </a:ext>
                  </a:extLst>
                </a:gridCol>
                <a:gridCol w="726379">
                  <a:extLst>
                    <a:ext uri="{9D8B030D-6E8A-4147-A177-3AD203B41FA5}">
                      <a16:colId xmlns:a16="http://schemas.microsoft.com/office/drawing/2014/main" val="1965761633"/>
                    </a:ext>
                  </a:extLst>
                </a:gridCol>
                <a:gridCol w="726379">
                  <a:extLst>
                    <a:ext uri="{9D8B030D-6E8A-4147-A177-3AD203B41FA5}">
                      <a16:colId xmlns:a16="http://schemas.microsoft.com/office/drawing/2014/main" val="3771421971"/>
                    </a:ext>
                  </a:extLst>
                </a:gridCol>
                <a:gridCol w="710142">
                  <a:extLst>
                    <a:ext uri="{9D8B030D-6E8A-4147-A177-3AD203B41FA5}">
                      <a16:colId xmlns:a16="http://schemas.microsoft.com/office/drawing/2014/main" val="3877863948"/>
                    </a:ext>
                  </a:extLst>
                </a:gridCol>
                <a:gridCol w="734923">
                  <a:extLst>
                    <a:ext uri="{9D8B030D-6E8A-4147-A177-3AD203B41FA5}">
                      <a16:colId xmlns:a16="http://schemas.microsoft.com/office/drawing/2014/main" val="2697445176"/>
                    </a:ext>
                  </a:extLst>
                </a:gridCol>
              </a:tblGrid>
              <a:tr h="0">
                <a:tc rowSpan="3">
                  <a:txBody>
                    <a:bodyPr/>
                    <a:lstStyle/>
                    <a:p>
                      <a:pPr algn="ctr">
                        <a:spcAft>
                          <a:spcPts val="0"/>
                        </a:spcAft>
                      </a:pPr>
                      <a:r>
                        <a:rPr lang="en-GB" sz="1100" dirty="0">
                          <a:solidFill>
                            <a:schemeClr val="tx2">
                              <a:lumMod val="75000"/>
                            </a:schemeClr>
                          </a:solidFill>
                          <a:effectLst/>
                        </a:rPr>
                        <a:t> Consensus</a:t>
                      </a:r>
                      <a:r>
                        <a:rPr lang="en-GB" sz="1100" baseline="0" dirty="0">
                          <a:solidFill>
                            <a:schemeClr val="tx2">
                              <a:lumMod val="75000"/>
                            </a:schemeClr>
                          </a:solidFill>
                          <a:effectLst/>
                        </a:rPr>
                        <a:t> HLA Type</a:t>
                      </a:r>
                      <a:endParaRPr lang="en-GB" sz="2000" dirty="0">
                        <a:effectLst/>
                        <a:latin typeface="Times New Roman" panose="02020603050405020304" pitchFamily="18" charset="0"/>
                        <a:ea typeface="Times New Roman" panose="02020603050405020304" pitchFamily="18" charset="0"/>
                      </a:endParaRPr>
                    </a:p>
                    <a:p>
                      <a:pPr algn="ctr">
                        <a:spcAft>
                          <a:spcPts val="0"/>
                        </a:spcAft>
                      </a:pPr>
                      <a:r>
                        <a:rPr lang="en-GB" sz="1400" dirty="0">
                          <a:effectLst/>
                        </a:rPr>
                        <a:t> </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A*</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B*</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C*</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DRB1*</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DRB3*</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i="0" u="none" strike="noStrike" cap="none" dirty="0">
                          <a:solidFill>
                            <a:schemeClr val="tx2">
                              <a:lumMod val="75000"/>
                            </a:schemeClr>
                          </a:solidFill>
                          <a:effectLst/>
                          <a:latin typeface="+mn-lt"/>
                          <a:ea typeface="+mn-ea"/>
                          <a:cs typeface="+mn-cs"/>
                          <a:sym typeface="Arial"/>
                        </a:rPr>
                        <a:t>DRB5*</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DQA1*</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DQB1*</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DPA1*</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dirty="0">
                          <a:solidFill>
                            <a:schemeClr val="tx2">
                              <a:lumMod val="75000"/>
                            </a:schemeClr>
                          </a:solidFill>
                          <a:effectLst/>
                        </a:rPr>
                        <a:t>DPB1*</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02346943"/>
                  </a:ext>
                </a:extLst>
              </a:tr>
              <a:tr h="0">
                <a:tc vMerge="1">
                  <a:txBody>
                    <a:bodyPr/>
                    <a:lstStyle/>
                    <a:p>
                      <a:pPr algn="ctr">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03:01</a:t>
                      </a:r>
                    </a:p>
                  </a:txBody>
                  <a:tcPr marL="68580" marR="68580" marT="0" marB="0" anchor="ctr"/>
                </a:tc>
                <a:tc>
                  <a:txBody>
                    <a:bodyPr/>
                    <a:lstStyle/>
                    <a:p>
                      <a:pPr marR="0" algn="ctr" rtl="0" eaLnBrk="1" hangingPunct="1">
                        <a:lnSpc>
                          <a:spcPct val="100000"/>
                        </a:lnSpc>
                        <a:spcBef>
                          <a:spcPts val="0"/>
                        </a:spcBef>
                        <a:spcAft>
                          <a:spcPts val="0"/>
                        </a:spcAft>
                        <a:buClr>
                          <a:srgbClr val="000000"/>
                        </a:buClr>
                        <a:buFont typeface="Arial"/>
                      </a:pPr>
                      <a:r>
                        <a:rPr lang="en-GB" sz="1400" b="0" i="0" u="none" strike="noStrike" cap="none" dirty="0">
                          <a:solidFill>
                            <a:schemeClr val="tx2">
                              <a:lumMod val="75000"/>
                            </a:schemeClr>
                          </a:solidFill>
                          <a:effectLst/>
                          <a:latin typeface="+mn-lt"/>
                          <a:ea typeface="+mn-ea"/>
                          <a:cs typeface="+mn-cs"/>
                          <a:sym typeface="Arial"/>
                        </a:rPr>
                        <a:t>07:02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07:02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13:01</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01:01</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chemeClr val="tx2">
                              <a:lumMod val="75000"/>
                            </a:schemeClr>
                          </a:solidFill>
                          <a:effectLst/>
                          <a:latin typeface="+mn-lt"/>
                          <a:ea typeface="+mn-ea"/>
                          <a:cs typeface="+mn-cs"/>
                          <a:sym typeface="Arial"/>
                        </a:rPr>
                        <a:t>01:01</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01:02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06:02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01:03</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02:01</a:t>
                      </a:r>
                    </a:p>
                  </a:txBody>
                  <a:tcPr marL="68580" marR="68580" marT="0" marB="0" anchor="ctr"/>
                </a:tc>
                <a:extLst>
                  <a:ext uri="{0D108BD9-81ED-4DB2-BD59-A6C34878D82A}">
                    <a16:rowId xmlns:a16="http://schemas.microsoft.com/office/drawing/2014/main" val="460143255"/>
                  </a:ext>
                </a:extLst>
              </a:tr>
              <a:tr h="0">
                <a:tc vMerge="1">
                  <a:txBody>
                    <a:bodyPr/>
                    <a:lstStyle/>
                    <a:p>
                      <a:pPr algn="ctr">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03:01</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15:18</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07:04</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15:01</a:t>
                      </a:r>
                    </a:p>
                  </a:txBody>
                  <a:tcPr marL="68580" marR="68580" marT="0" marB="0" anchor="ctr"/>
                </a:tc>
                <a:tc>
                  <a:txBody>
                    <a:bodyPr/>
                    <a:lstStyle/>
                    <a:p>
                      <a:pPr algn="ctr">
                        <a:spcAft>
                          <a:spcPts val="0"/>
                        </a:spcAft>
                      </a:pPr>
                      <a:endParaRPr lang="en-GB" sz="1400" b="0" i="0" u="none" strike="noStrike" cap="none" dirty="0">
                        <a:solidFill>
                          <a:schemeClr val="tx2">
                            <a:lumMod val="75000"/>
                          </a:schemeClr>
                        </a:solidFill>
                        <a:effectLst/>
                        <a:latin typeface="+mn-lt"/>
                        <a:ea typeface="+mn-ea"/>
                        <a:cs typeface="+mn-cs"/>
                        <a:sym typeface="Arial"/>
                      </a:endParaRPr>
                    </a:p>
                  </a:txBody>
                  <a:tcPr marL="68580" marR="68580" marT="0" marB="0" anchor="ctr"/>
                </a:tc>
                <a:tc>
                  <a:txBody>
                    <a:bodyPr/>
                    <a:lstStyle/>
                    <a:p>
                      <a:pPr algn="ctr">
                        <a:spcAft>
                          <a:spcPts val="0"/>
                        </a:spcAft>
                      </a:pPr>
                      <a:endParaRPr lang="en-GB" sz="1400" b="0" i="0" u="none" strike="noStrike" cap="none" dirty="0">
                        <a:solidFill>
                          <a:schemeClr val="tx2">
                            <a:lumMod val="75000"/>
                          </a:schemeClr>
                        </a:solidFill>
                        <a:effectLst/>
                        <a:latin typeface="+mn-lt"/>
                        <a:ea typeface="+mn-ea"/>
                        <a:cs typeface="+mn-cs"/>
                        <a:sym typeface="Arial"/>
                      </a:endParaRP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01:03</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06:03</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01:03</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04:01</a:t>
                      </a:r>
                    </a:p>
                  </a:txBody>
                  <a:tcPr marL="68580" marR="68580" marT="0" marB="0" anchor="ctr"/>
                </a:tc>
                <a:extLst>
                  <a:ext uri="{0D108BD9-81ED-4DB2-BD59-A6C34878D82A}">
                    <a16:rowId xmlns:a16="http://schemas.microsoft.com/office/drawing/2014/main" val="3359880304"/>
                  </a:ext>
                </a:extLst>
              </a:tr>
              <a:tr h="0">
                <a:tc>
                  <a:txBody>
                    <a:bodyPr/>
                    <a:lstStyle/>
                    <a:p>
                      <a:pPr algn="r">
                        <a:spcAft>
                          <a:spcPts val="0"/>
                        </a:spcAft>
                      </a:pPr>
                      <a:r>
                        <a:rPr lang="en-GB" sz="5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b">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endParaRPr lang="en-GB" sz="1400" b="0" i="0" u="none" strike="noStrike" cap="none" dirty="0">
                        <a:solidFill>
                          <a:schemeClr val="tx2">
                            <a:lumMod val="75000"/>
                          </a:schemeClr>
                        </a:solidFill>
                        <a:effectLst/>
                        <a:latin typeface="+mn-lt"/>
                        <a:ea typeface="+mn-ea"/>
                        <a:cs typeface="+mn-cs"/>
                        <a:sym typeface="Arial"/>
                      </a:endParaRP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 </a:t>
                      </a:r>
                    </a:p>
                  </a:txBody>
                  <a:tcPr marL="68580" marR="68580" marT="0" marB="0">
                    <a:solidFill>
                      <a:schemeClr val="accent2">
                        <a:alpha val="40000"/>
                      </a:schemeClr>
                    </a:solidFill>
                  </a:tcPr>
                </a:tc>
                <a:extLst>
                  <a:ext uri="{0D108BD9-81ED-4DB2-BD59-A6C34878D82A}">
                    <a16:rowId xmlns:a16="http://schemas.microsoft.com/office/drawing/2014/main" val="764770281"/>
                  </a:ext>
                </a:extLst>
              </a:tr>
              <a:tr h="142875">
                <a:tc>
                  <a:txBody>
                    <a:bodyPr/>
                    <a:lstStyle/>
                    <a:p>
                      <a:pPr algn="ctr">
                        <a:spcAft>
                          <a:spcPts val="0"/>
                        </a:spcAft>
                      </a:pPr>
                      <a:r>
                        <a:rPr lang="en-GB" sz="1200" dirty="0">
                          <a:solidFill>
                            <a:schemeClr val="tx2">
                              <a:lumMod val="75000"/>
                            </a:schemeClr>
                          </a:solidFill>
                          <a:effectLst/>
                        </a:rPr>
                        <a:t>Number of reports</a:t>
                      </a:r>
                      <a:endParaRPr lang="en-GB" sz="2000" dirty="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26</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25</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29</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32</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25</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30</a:t>
                      </a:r>
                    </a:p>
                  </a:txBody>
                  <a:tcPr marL="68580" marR="68580" marT="0" marB="0" anchor="ctr"/>
                </a:tc>
                <a:extLst>
                  <a:ext uri="{0D108BD9-81ED-4DB2-BD59-A6C34878D82A}">
                    <a16:rowId xmlns:a16="http://schemas.microsoft.com/office/drawing/2014/main" val="1050474639"/>
                  </a:ext>
                </a:extLst>
              </a:tr>
              <a:tr h="26035">
                <a:tc>
                  <a:txBody>
                    <a:bodyPr/>
                    <a:lstStyle/>
                    <a:p>
                      <a:pPr algn="ctr">
                        <a:spcAft>
                          <a:spcPts val="0"/>
                        </a:spcAft>
                      </a:pPr>
                      <a:r>
                        <a:rPr lang="en-GB" sz="1200">
                          <a:solidFill>
                            <a:schemeClr val="tx2">
                              <a:lumMod val="75000"/>
                            </a:schemeClr>
                          </a:solidFill>
                          <a:effectLst/>
                        </a:rPr>
                        <a:t>% Labs in consensus</a:t>
                      </a:r>
                      <a:endParaRPr lang="en-GB" sz="2000">
                        <a:solidFill>
                          <a:schemeClr val="tx2">
                            <a:lumMod val="7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tc>
                  <a:txBody>
                    <a:bodyPr/>
                    <a:lstStyle/>
                    <a:p>
                      <a:pPr algn="ctr">
                        <a:spcAft>
                          <a:spcPts val="0"/>
                        </a:spcAft>
                      </a:pPr>
                      <a:r>
                        <a:rPr lang="en-GB" sz="1400" b="0" i="0" u="none" strike="noStrike" cap="none" dirty="0">
                          <a:solidFill>
                            <a:schemeClr val="tx2">
                              <a:lumMod val="75000"/>
                            </a:schemeClr>
                          </a:solidFill>
                          <a:effectLst/>
                          <a:latin typeface="+mn-lt"/>
                          <a:ea typeface="+mn-ea"/>
                          <a:cs typeface="+mn-cs"/>
                          <a:sym typeface="Arial"/>
                        </a:rPr>
                        <a:t>100%</a:t>
                      </a:r>
                    </a:p>
                  </a:txBody>
                  <a:tcPr marL="68580" marR="68580" marT="0" marB="0" anchor="ctr"/>
                </a:tc>
                <a:extLst>
                  <a:ext uri="{0D108BD9-81ED-4DB2-BD59-A6C34878D82A}">
                    <a16:rowId xmlns:a16="http://schemas.microsoft.com/office/drawing/2014/main" val="3687958118"/>
                  </a:ext>
                </a:extLst>
              </a:tr>
            </a:tbl>
          </a:graphicData>
        </a:graphic>
      </p:graphicFrame>
      <p:sp>
        <p:nvSpPr>
          <p:cNvPr id="4" name="TextBox 3">
            <a:extLst>
              <a:ext uri="{FF2B5EF4-FFF2-40B4-BE49-F238E27FC236}">
                <a16:creationId xmlns:a16="http://schemas.microsoft.com/office/drawing/2014/main" id="{C907A4BA-6FA6-F108-AC4E-AB6842DDD6E0}"/>
              </a:ext>
            </a:extLst>
          </p:cNvPr>
          <p:cNvSpPr txBox="1"/>
          <p:nvPr/>
        </p:nvSpPr>
        <p:spPr>
          <a:xfrm>
            <a:off x="10885" y="4205318"/>
            <a:ext cx="6428416" cy="738664"/>
          </a:xfrm>
          <a:prstGeom prst="rect">
            <a:avLst/>
          </a:prstGeom>
          <a:noFill/>
        </p:spPr>
        <p:txBody>
          <a:bodyPr wrap="square">
            <a:spAutoFit/>
          </a:bodyPr>
          <a:lstStyle/>
          <a:p>
            <a:pPr marL="228600" algn="just">
              <a:buNone/>
            </a:pPr>
            <a:r>
              <a:rPr lang="en-GB" sz="1400" dirty="0">
                <a:solidFill>
                  <a:srgbClr val="FFFF00"/>
                </a:solidFill>
                <a:effectLst/>
                <a:latin typeface="Arial" panose="020B0604020202020204" pitchFamily="34" charset="0"/>
                <a:ea typeface="Times New Roman" panose="02020603050405020304" pitchFamily="18" charset="0"/>
              </a:rPr>
              <a:t>34% (n=11/32) of participants reported a phenotype or at the first field only </a:t>
            </a:r>
          </a:p>
          <a:p>
            <a:pPr marL="228600" algn="just">
              <a:buNone/>
            </a:pPr>
            <a:r>
              <a:rPr lang="en-GB" sz="1400" dirty="0">
                <a:solidFill>
                  <a:srgbClr val="FFFF00"/>
                </a:solidFill>
                <a:effectLst/>
                <a:latin typeface="Arial" panose="020B0604020202020204" pitchFamily="34" charset="0"/>
                <a:ea typeface="Times New Roman" panose="02020603050405020304" pitchFamily="18" charset="0"/>
              </a:rPr>
              <a:t>50% (n=16/32) reported to the 2</a:t>
            </a:r>
            <a:r>
              <a:rPr lang="en-GB" sz="1400" baseline="30000" dirty="0">
                <a:solidFill>
                  <a:srgbClr val="FFFF00"/>
                </a:solidFill>
                <a:effectLst/>
                <a:latin typeface="Arial" panose="020B0604020202020204" pitchFamily="34" charset="0"/>
                <a:ea typeface="Times New Roman" panose="02020603050405020304" pitchFamily="18" charset="0"/>
              </a:rPr>
              <a:t>nd</a:t>
            </a:r>
            <a:r>
              <a:rPr lang="en-GB" sz="1400" dirty="0">
                <a:solidFill>
                  <a:srgbClr val="FFFF00"/>
                </a:solidFill>
                <a:effectLst/>
                <a:latin typeface="Arial" panose="020B0604020202020204" pitchFamily="34" charset="0"/>
                <a:ea typeface="Times New Roman" panose="02020603050405020304" pitchFamily="18" charset="0"/>
              </a:rPr>
              <a:t> field</a:t>
            </a:r>
          </a:p>
          <a:p>
            <a:pPr marL="228600" algn="just">
              <a:buNone/>
            </a:pPr>
            <a:r>
              <a:rPr lang="en-GB" sz="1400" dirty="0">
                <a:solidFill>
                  <a:srgbClr val="FFFF00"/>
                </a:solidFill>
                <a:effectLst/>
                <a:latin typeface="Arial" panose="020B0604020202020204" pitchFamily="34" charset="0"/>
                <a:ea typeface="Times New Roman" panose="02020603050405020304" pitchFamily="18" charset="0"/>
              </a:rPr>
              <a:t>16% (n=5/32) reported to the 3</a:t>
            </a:r>
            <a:r>
              <a:rPr lang="en-GB" sz="1400" baseline="30000" dirty="0">
                <a:solidFill>
                  <a:srgbClr val="FFFF00"/>
                </a:solidFill>
                <a:effectLst/>
                <a:latin typeface="Arial" panose="020B0604020202020204" pitchFamily="34" charset="0"/>
                <a:ea typeface="Times New Roman" panose="02020603050405020304" pitchFamily="18" charset="0"/>
              </a:rPr>
              <a:t>rd</a:t>
            </a:r>
            <a:r>
              <a:rPr lang="en-GB" sz="1400" dirty="0">
                <a:solidFill>
                  <a:srgbClr val="FFFF00"/>
                </a:solidFill>
                <a:effectLst/>
                <a:latin typeface="Arial" panose="020B0604020202020204" pitchFamily="34" charset="0"/>
                <a:ea typeface="Times New Roman" panose="02020603050405020304" pitchFamily="18" charset="0"/>
              </a:rPr>
              <a:t> field</a:t>
            </a:r>
            <a:endParaRPr lang="en-GB" sz="20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7695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p:nvPr/>
        </p:nvSpPr>
        <p:spPr>
          <a:xfrm>
            <a:off x="2008836" y="1936940"/>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486" name="Google Shape;486;p29"/>
          <p:cNvSpPr txBox="1">
            <a:spLocks noGrp="1"/>
          </p:cNvSpPr>
          <p:nvPr>
            <p:ph type="title"/>
          </p:nvPr>
        </p:nvSpPr>
        <p:spPr>
          <a:xfrm>
            <a:off x="2087038" y="2150850"/>
            <a:ext cx="1333800" cy="841800"/>
          </a:xfrm>
          <a:prstGeom prst="rect">
            <a:avLst/>
          </a:prstGeom>
        </p:spPr>
        <p:txBody>
          <a:bodyPr spcFirstLastPara="1" wrap="square" lIns="91425" tIns="91425" rIns="91425" bIns="91425" anchor="ctr" anchorCtr="0">
            <a:noAutofit/>
          </a:bodyPr>
          <a:lstStyle/>
          <a:p>
            <a:r>
              <a:rPr lang="en"/>
              <a:t>01</a:t>
            </a:r>
            <a:endParaRPr/>
          </a:p>
        </p:txBody>
      </p:sp>
      <p:sp>
        <p:nvSpPr>
          <p:cNvPr id="487" name="Google Shape;487;p29"/>
          <p:cNvSpPr txBox="1">
            <a:spLocks noGrp="1"/>
          </p:cNvSpPr>
          <p:nvPr>
            <p:ph type="title" idx="2"/>
          </p:nvPr>
        </p:nvSpPr>
        <p:spPr>
          <a:xfrm>
            <a:off x="3639262" y="2038050"/>
            <a:ext cx="4773203" cy="575100"/>
          </a:xfrm>
          <a:prstGeom prst="rect">
            <a:avLst/>
          </a:prstGeom>
        </p:spPr>
        <p:txBody>
          <a:bodyPr spcFirstLastPara="1" wrap="square" lIns="91425" tIns="91425" rIns="91425" bIns="91425" anchor="ctr" anchorCtr="0">
            <a:noAutofit/>
          </a:bodyPr>
          <a:lstStyle/>
          <a:p>
            <a:r>
              <a:rPr lang="en" dirty="0"/>
              <a:t>Serum 1 </a:t>
            </a:r>
            <a:endParaRPr dirty="0"/>
          </a:p>
        </p:txBody>
      </p:sp>
      <p:sp>
        <p:nvSpPr>
          <p:cNvPr id="488" name="Google Shape;488;p29"/>
          <p:cNvSpPr txBox="1">
            <a:spLocks noGrp="1"/>
          </p:cNvSpPr>
          <p:nvPr>
            <p:ph type="subTitle" idx="1"/>
          </p:nvPr>
        </p:nvSpPr>
        <p:spPr>
          <a:xfrm>
            <a:off x="3639262" y="2765550"/>
            <a:ext cx="4217700" cy="339900"/>
          </a:xfrm>
          <a:prstGeom prst="rect">
            <a:avLst/>
          </a:prstGeom>
        </p:spPr>
        <p:txBody>
          <a:bodyPr spcFirstLastPara="1" wrap="square" lIns="91425" tIns="91425" rIns="91425" bIns="91425" anchor="ctr" anchorCtr="0">
            <a:noAutofit/>
          </a:bodyPr>
          <a:lstStyle/>
          <a:p>
            <a:pPr marL="0" indent="0"/>
            <a:r>
              <a:rPr lang="en" dirty="0"/>
              <a:t>Results</a:t>
            </a:r>
            <a:endParaRPr dirty="0"/>
          </a:p>
        </p:txBody>
      </p:sp>
      <p:grpSp>
        <p:nvGrpSpPr>
          <p:cNvPr id="489" name="Google Shape;489;p29"/>
          <p:cNvGrpSpPr/>
          <p:nvPr/>
        </p:nvGrpSpPr>
        <p:grpSpPr>
          <a:xfrm>
            <a:off x="-343875" y="4090889"/>
            <a:ext cx="1128924" cy="1035360"/>
            <a:chOff x="-336175" y="3934214"/>
            <a:chExt cx="1128924" cy="1035360"/>
          </a:xfrm>
        </p:grpSpPr>
        <p:sp>
          <p:nvSpPr>
            <p:cNvPr id="490" name="Google Shape;490;p29"/>
            <p:cNvSpPr/>
            <p:nvPr/>
          </p:nvSpPr>
          <p:spPr>
            <a:xfrm>
              <a:off x="308307" y="3934214"/>
              <a:ext cx="484442" cy="548938"/>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1" name="Google Shape;491;p29"/>
            <p:cNvSpPr/>
            <p:nvPr/>
          </p:nvSpPr>
          <p:spPr>
            <a:xfrm>
              <a:off x="-336175" y="4522544"/>
              <a:ext cx="392998" cy="447030"/>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2" name="Google Shape;492;p29"/>
            <p:cNvSpPr/>
            <p:nvPr/>
          </p:nvSpPr>
          <p:spPr>
            <a:xfrm>
              <a:off x="48408" y="4206561"/>
              <a:ext cx="160181" cy="183025"/>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3" name="Google Shape;493;p29"/>
            <p:cNvSpPr/>
            <p:nvPr/>
          </p:nvSpPr>
          <p:spPr>
            <a:xfrm>
              <a:off x="252155" y="4537112"/>
              <a:ext cx="274469" cy="311881"/>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494" name="Google Shape;494;p29"/>
          <p:cNvSpPr/>
          <p:nvPr/>
        </p:nvSpPr>
        <p:spPr>
          <a:xfrm>
            <a:off x="2008833" y="1693664"/>
            <a:ext cx="243281" cy="24328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a:p>
        </p:txBody>
      </p:sp>
      <p:sp>
        <p:nvSpPr>
          <p:cNvPr id="495" name="Google Shape;495;p29"/>
          <p:cNvSpPr/>
          <p:nvPr/>
        </p:nvSpPr>
        <p:spPr>
          <a:xfrm>
            <a:off x="-164100" y="3573189"/>
            <a:ext cx="490019" cy="553552"/>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1"/>
          </a:solidFill>
          <a:ln>
            <a:noFill/>
          </a:ln>
        </p:spPr>
        <p:txBody>
          <a:bodyPr spcFirstLastPara="1" wrap="square" lIns="91425" tIns="91425" rIns="91425" bIns="91425" anchor="ctr" anchorCtr="0">
            <a:noAutofit/>
          </a:bodyPr>
          <a:lstStyle/>
          <a:p>
            <a:pPr defTabSz="914378"/>
            <a:endParaRPr/>
          </a:p>
        </p:txBody>
      </p:sp>
      <p:sp>
        <p:nvSpPr>
          <p:cNvPr id="496" name="Google Shape;496;p29"/>
          <p:cNvSpPr/>
          <p:nvPr/>
        </p:nvSpPr>
        <p:spPr>
          <a:xfrm rot="-1604629">
            <a:off x="1407433" y="1852087"/>
            <a:ext cx="601415" cy="677999"/>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15" name="Google Shape;387;p24"/>
          <p:cNvSpPr/>
          <p:nvPr/>
        </p:nvSpPr>
        <p:spPr>
          <a:xfrm rot="3667715" flipH="1">
            <a:off x="8306192" y="379505"/>
            <a:ext cx="736573" cy="832054"/>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466" y="547083"/>
            <a:ext cx="524024" cy="496898"/>
          </a:xfrm>
          <a:prstGeom prst="rect">
            <a:avLst/>
          </a:prstGeom>
          <a:solidFill>
            <a:schemeClr val="bg1">
              <a:lumMod val="75000"/>
            </a:schemeClr>
          </a:solidFill>
        </p:spPr>
      </p:pic>
    </p:spTree>
    <p:extLst>
      <p:ext uri="{BB962C8B-B14F-4D97-AF65-F5344CB8AC3E}">
        <p14:creationId xmlns:p14="http://schemas.microsoft.com/office/powerpoint/2010/main" val="1316780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6" name="Google Shape;546;p32"/>
          <p:cNvSpPr txBox="1">
            <a:spLocks noGrp="1"/>
          </p:cNvSpPr>
          <p:nvPr>
            <p:ph type="title" idx="9"/>
          </p:nvPr>
        </p:nvSpPr>
        <p:spPr>
          <a:xfrm>
            <a:off x="773800" y="539500"/>
            <a:ext cx="7596600" cy="292800"/>
          </a:xfrm>
          <a:prstGeom prst="rect">
            <a:avLst/>
          </a:prstGeom>
        </p:spPr>
        <p:txBody>
          <a:bodyPr spcFirstLastPara="1" wrap="square" lIns="91425" tIns="91425" rIns="91425" bIns="91425" anchor="ctr" anchorCtr="0">
            <a:noAutofit/>
          </a:bodyPr>
          <a:lstStyle/>
          <a:p>
            <a:r>
              <a:rPr lang="en" dirty="0">
                <a:solidFill>
                  <a:schemeClr val="tx1"/>
                </a:solidFill>
              </a:rPr>
              <a:t>Serum 1 Results</a:t>
            </a:r>
            <a:endParaRPr dirty="0">
              <a:solidFill>
                <a:schemeClr val="tx1"/>
              </a:solidFill>
            </a:endParaRPr>
          </a:p>
        </p:txBody>
      </p:sp>
      <p:sp>
        <p:nvSpPr>
          <p:cNvPr id="34" name="Google Shape;387;p24"/>
          <p:cNvSpPr/>
          <p:nvPr/>
        </p:nvSpPr>
        <p:spPr>
          <a:xfrm rot="1758346" flipH="1">
            <a:off x="200887" y="173748"/>
            <a:ext cx="912129"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7F7F7"/>
          </a:solidFill>
          <a:ln>
            <a:noFill/>
          </a:ln>
        </p:spPr>
        <p:txBody>
          <a:bodyPr spcFirstLastPara="1" wrap="square" lIns="91425" tIns="91425" rIns="91425" bIns="91425" anchor="ctr" anchorCtr="0">
            <a:noAutofit/>
          </a:bodyPr>
          <a:lstStyle/>
          <a:p>
            <a:pPr defTabSz="914378"/>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80" y="392877"/>
            <a:ext cx="618036" cy="586044"/>
          </a:xfrm>
          <a:prstGeom prst="rect">
            <a:avLst/>
          </a:prstGeom>
          <a:solidFill>
            <a:schemeClr val="bg1">
              <a:lumMod val="75000"/>
            </a:schemeClr>
          </a:solidFill>
        </p:spPr>
      </p:pic>
      <p:graphicFrame>
        <p:nvGraphicFramePr>
          <p:cNvPr id="8" name="Content Placeholder 3"/>
          <p:cNvGraphicFramePr>
            <a:graphicFrameLocks/>
          </p:cNvGraphicFramePr>
          <p:nvPr/>
        </p:nvGraphicFramePr>
        <p:xfrm>
          <a:off x="497076" y="1203182"/>
          <a:ext cx="8020937" cy="3789446"/>
        </p:xfrm>
        <a:graphic>
          <a:graphicData uri="http://schemas.openxmlformats.org/drawingml/2006/table">
            <a:tbl>
              <a:tblPr firstRow="1" bandRow="1">
                <a:tableStyleId>{F5AB1C69-6EDB-4FF4-983F-18BD219EF322}</a:tableStyleId>
              </a:tblPr>
              <a:tblGrid>
                <a:gridCol w="1871552">
                  <a:extLst>
                    <a:ext uri="{9D8B030D-6E8A-4147-A177-3AD203B41FA5}">
                      <a16:colId xmlns:a16="http://schemas.microsoft.com/office/drawing/2014/main" val="3271847147"/>
                    </a:ext>
                  </a:extLst>
                </a:gridCol>
                <a:gridCol w="1572193">
                  <a:extLst>
                    <a:ext uri="{9D8B030D-6E8A-4147-A177-3AD203B41FA5}">
                      <a16:colId xmlns:a16="http://schemas.microsoft.com/office/drawing/2014/main" val="1396243671"/>
                    </a:ext>
                  </a:extLst>
                </a:gridCol>
                <a:gridCol w="1251471">
                  <a:extLst>
                    <a:ext uri="{9D8B030D-6E8A-4147-A177-3AD203B41FA5}">
                      <a16:colId xmlns:a16="http://schemas.microsoft.com/office/drawing/2014/main" val="1743891571"/>
                    </a:ext>
                  </a:extLst>
                </a:gridCol>
                <a:gridCol w="3325721">
                  <a:extLst>
                    <a:ext uri="{9D8B030D-6E8A-4147-A177-3AD203B41FA5}">
                      <a16:colId xmlns:a16="http://schemas.microsoft.com/office/drawing/2014/main" val="2259356074"/>
                    </a:ext>
                  </a:extLst>
                </a:gridCol>
              </a:tblGrid>
              <a:tr h="274146">
                <a:tc>
                  <a:txBody>
                    <a:bodyPr/>
                    <a:lstStyle/>
                    <a:p>
                      <a:endParaRPr lang="en-GB" sz="1000" dirty="0"/>
                    </a:p>
                  </a:txBody>
                  <a:tcPr/>
                </a:tc>
                <a:tc>
                  <a:txBody>
                    <a:bodyPr/>
                    <a:lstStyle/>
                    <a:p>
                      <a:pPr algn="ctr"/>
                      <a:r>
                        <a:rPr lang="en-GB" sz="1100" dirty="0">
                          <a:solidFill>
                            <a:schemeClr val="tx1"/>
                          </a:solidFill>
                        </a:rPr>
                        <a:t>Result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 Consensus</a:t>
                      </a:r>
                    </a:p>
                  </a:txBody>
                  <a:tcPr/>
                </a:tc>
                <a:tc>
                  <a:txBody>
                    <a:bodyPr/>
                    <a:lstStyle/>
                    <a:p>
                      <a:pPr algn="ctr"/>
                      <a:r>
                        <a:rPr lang="en-GB" sz="1100" dirty="0">
                          <a:solidFill>
                            <a:schemeClr val="tx1"/>
                          </a:solidFill>
                        </a:rPr>
                        <a:t>Comments</a:t>
                      </a:r>
                    </a:p>
                  </a:txBody>
                  <a:tcPr/>
                </a:tc>
                <a:extLst>
                  <a:ext uri="{0D108BD9-81ED-4DB2-BD59-A6C34878D82A}">
                    <a16:rowId xmlns:a16="http://schemas.microsoft.com/office/drawing/2014/main" val="1024147616"/>
                  </a:ext>
                </a:extLst>
              </a:tr>
              <a:tr h="322060">
                <a:tc>
                  <a:txBody>
                    <a:bodyPr/>
                    <a:lstStyle/>
                    <a:p>
                      <a:r>
                        <a:rPr lang="en-GB" sz="1100" b="1" dirty="0">
                          <a:solidFill>
                            <a:schemeClr val="tx2">
                              <a:lumMod val="75000"/>
                            </a:schemeClr>
                          </a:solidFill>
                        </a:rPr>
                        <a:t>HLA Class I Antibodies</a:t>
                      </a:r>
                    </a:p>
                  </a:txBody>
                  <a:tcPr/>
                </a:tc>
                <a:tc>
                  <a:txBody>
                    <a:bodyPr/>
                    <a:lstStyle/>
                    <a:p>
                      <a:pPr algn="ctr"/>
                      <a:r>
                        <a:rPr lang="en-GB" sz="1100" dirty="0">
                          <a:solidFill>
                            <a:schemeClr val="tx2">
                              <a:lumMod val="75000"/>
                            </a:schemeClr>
                          </a:solidFill>
                        </a:rPr>
                        <a:t>Positive</a:t>
                      </a:r>
                    </a:p>
                  </a:txBody>
                  <a:tcPr/>
                </a:tc>
                <a:tc>
                  <a:txBody>
                    <a:bodyPr/>
                    <a:lstStyle/>
                    <a:p>
                      <a:pPr algn="ctr"/>
                      <a:r>
                        <a:rPr lang="en-GB" sz="1100" dirty="0">
                          <a:solidFill>
                            <a:schemeClr val="tx2">
                              <a:lumMod val="75000"/>
                            </a:schemeClr>
                          </a:solidFill>
                        </a:rPr>
                        <a:t>100% (32/32)</a:t>
                      </a:r>
                    </a:p>
                  </a:txBody>
                  <a:tcPr/>
                </a:tc>
                <a:tc>
                  <a:txBody>
                    <a:bodyPr/>
                    <a:lstStyle/>
                    <a:p>
                      <a:endParaRPr lang="en-GB" sz="900" kern="1200" baseline="0" dirty="0">
                        <a:solidFill>
                          <a:schemeClr val="tx2">
                            <a:lumMod val="75000"/>
                          </a:schemeClr>
                        </a:solidFill>
                        <a:latin typeface="+mn-lt"/>
                        <a:ea typeface="+mn-ea"/>
                        <a:cs typeface="+mn-cs"/>
                      </a:endParaRPr>
                    </a:p>
                  </a:txBody>
                  <a:tcPr/>
                </a:tc>
                <a:extLst>
                  <a:ext uri="{0D108BD9-81ED-4DB2-BD59-A6C34878D82A}">
                    <a16:rowId xmlns:a16="http://schemas.microsoft.com/office/drawing/2014/main" val="2994155268"/>
                  </a:ext>
                </a:extLst>
              </a:tr>
              <a:tr h="322060">
                <a:tc>
                  <a:txBody>
                    <a:bodyPr/>
                    <a:lstStyle/>
                    <a:p>
                      <a:r>
                        <a:rPr lang="en-GB" sz="1100" b="1" dirty="0">
                          <a:solidFill>
                            <a:schemeClr val="tx2">
                              <a:lumMod val="75000"/>
                            </a:schemeClr>
                          </a:solidFill>
                        </a:rPr>
                        <a:t>HLA Class II Antibodies</a:t>
                      </a:r>
                    </a:p>
                  </a:txBody>
                  <a:tcPr/>
                </a:tc>
                <a:tc>
                  <a:txBody>
                    <a:bodyPr/>
                    <a:lstStyle/>
                    <a:p>
                      <a:pPr algn="ctr"/>
                      <a:r>
                        <a:rPr lang="en-GB" sz="1100" dirty="0">
                          <a:solidFill>
                            <a:schemeClr val="tx2">
                              <a:lumMod val="75000"/>
                            </a:schemeClr>
                          </a:solidFill>
                        </a:rPr>
                        <a:t>Positive</a:t>
                      </a:r>
                    </a:p>
                  </a:txBody>
                  <a:tcPr/>
                </a:tc>
                <a:tc>
                  <a:txBody>
                    <a:bodyPr/>
                    <a:lstStyle/>
                    <a:p>
                      <a:pPr algn="ctr"/>
                      <a:r>
                        <a:rPr lang="en-GB" sz="1100" dirty="0">
                          <a:solidFill>
                            <a:schemeClr val="tx2">
                              <a:lumMod val="75000"/>
                            </a:schemeClr>
                          </a:solidFill>
                        </a:rPr>
                        <a:t>100% (32/32)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kern="1200" baseline="0" dirty="0">
                        <a:solidFill>
                          <a:schemeClr val="tx2">
                            <a:lumMod val="75000"/>
                          </a:schemeClr>
                        </a:solidFill>
                        <a:latin typeface="+mn-lt"/>
                        <a:ea typeface="+mn-ea"/>
                        <a:cs typeface="+mn-cs"/>
                      </a:endParaRPr>
                    </a:p>
                  </a:txBody>
                  <a:tcPr/>
                </a:tc>
                <a:extLst>
                  <a:ext uri="{0D108BD9-81ED-4DB2-BD59-A6C34878D82A}">
                    <a16:rowId xmlns:a16="http://schemas.microsoft.com/office/drawing/2014/main" val="1908242965"/>
                  </a:ext>
                </a:extLst>
              </a:tr>
              <a:tr h="365760">
                <a:tc>
                  <a:txBody>
                    <a:bodyPr/>
                    <a:lstStyle/>
                    <a:p>
                      <a:r>
                        <a:rPr lang="en-GB" sz="1100" b="1" dirty="0">
                          <a:solidFill>
                            <a:schemeClr val="tx2">
                              <a:lumMod val="75000"/>
                            </a:schemeClr>
                          </a:solidFill>
                        </a:rPr>
                        <a:t>DSA</a:t>
                      </a:r>
                    </a:p>
                  </a:txBody>
                  <a:tcPr anchor="ctr"/>
                </a:tc>
                <a:tc>
                  <a:txBody>
                    <a:bodyPr/>
                    <a:lstStyle/>
                    <a:p>
                      <a:pPr algn="ctr"/>
                      <a:r>
                        <a:rPr lang="en-GB" sz="1100" dirty="0">
                          <a:solidFill>
                            <a:schemeClr val="tx2">
                              <a:lumMod val="75000"/>
                            </a:schemeClr>
                          </a:solidFill>
                        </a:rPr>
                        <a:t>Present</a:t>
                      </a:r>
                    </a:p>
                  </a:txBody>
                  <a:tcPr anchor="ctr"/>
                </a:tc>
                <a:tc>
                  <a:txBody>
                    <a:bodyPr/>
                    <a:lstStyle/>
                    <a:p>
                      <a:pPr algn="ctr"/>
                      <a:r>
                        <a:rPr lang="en-GB" sz="1100" dirty="0">
                          <a:solidFill>
                            <a:schemeClr val="tx2">
                              <a:lumMod val="75000"/>
                            </a:schemeClr>
                          </a:solidFill>
                        </a:rPr>
                        <a:t>100% (31/31)</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kern="1200" baseline="0" dirty="0">
                          <a:solidFill>
                            <a:schemeClr val="tx2">
                              <a:lumMod val="75000"/>
                            </a:schemeClr>
                          </a:solidFill>
                          <a:latin typeface="+mn-lt"/>
                          <a:ea typeface="+mn-ea"/>
                          <a:cs typeface="+mn-cs"/>
                        </a:rPr>
                        <a:t>MFI &gt;20,000 for CI and CII</a:t>
                      </a:r>
                    </a:p>
                  </a:txBody>
                  <a:tcPr anchor="ctr"/>
                </a:tc>
                <a:extLst>
                  <a:ext uri="{0D108BD9-81ED-4DB2-BD59-A6C34878D82A}">
                    <a16:rowId xmlns:a16="http://schemas.microsoft.com/office/drawing/2014/main" val="3382523541"/>
                  </a:ext>
                </a:extLst>
              </a:tr>
              <a:tr h="571500">
                <a:tc>
                  <a:txBody>
                    <a:bodyPr/>
                    <a:lstStyle/>
                    <a:p>
                      <a:r>
                        <a:rPr lang="en-GB" sz="1100" b="1" dirty="0">
                          <a:solidFill>
                            <a:schemeClr val="tx2">
                              <a:lumMod val="75000"/>
                            </a:schemeClr>
                          </a:solidFill>
                        </a:rPr>
                        <a:t>CDC XM </a:t>
                      </a:r>
                    </a:p>
                  </a:txBody>
                  <a:tcPr anchor="ctr"/>
                </a:tc>
                <a:tc>
                  <a:txBody>
                    <a:bodyPr/>
                    <a:lstStyle/>
                    <a:p>
                      <a:pPr algn="ctr"/>
                      <a:r>
                        <a:rPr lang="en-GB" sz="1100" dirty="0">
                          <a:solidFill>
                            <a:schemeClr val="tx2">
                              <a:lumMod val="75000"/>
                            </a:schemeClr>
                          </a:solidFill>
                        </a:rPr>
                        <a:t>PBL Positive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i="1" dirty="0">
                          <a:solidFill>
                            <a:schemeClr val="tx2">
                              <a:lumMod val="75000"/>
                            </a:schemeClr>
                          </a:solidFill>
                        </a:rPr>
                        <a:t>T cell No Consensus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i="0" baseline="0" dirty="0">
                          <a:solidFill>
                            <a:schemeClr val="tx2">
                              <a:lumMod val="75000"/>
                            </a:schemeClr>
                          </a:solidFill>
                        </a:rPr>
                        <a:t>B cell </a:t>
                      </a:r>
                      <a:r>
                        <a:rPr lang="en-GB" sz="1100" dirty="0">
                          <a:solidFill>
                            <a:schemeClr val="tx2">
                              <a:lumMod val="75000"/>
                            </a:schemeClr>
                          </a:solidFill>
                        </a:rPr>
                        <a:t>Positive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solidFill>
                            <a:schemeClr val="tx2">
                              <a:lumMod val="75000"/>
                            </a:schemeClr>
                          </a:solidFill>
                        </a:rPr>
                        <a:t>70% (7/10 Pos)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dirty="0">
                          <a:solidFill>
                            <a:schemeClr val="tx2">
                              <a:lumMod val="75000"/>
                            </a:schemeClr>
                          </a:solidFill>
                        </a:rPr>
                        <a:t>100% (8/8)</a:t>
                      </a:r>
                    </a:p>
                  </a:txBody>
                  <a:tcPr anchor="ctr"/>
                </a:tc>
                <a:tc rowSpan="3">
                  <a:txBody>
                    <a:bodyPr/>
                    <a:lstStyle/>
                    <a:p>
                      <a:endParaRPr lang="en-GB" sz="900" dirty="0">
                        <a:solidFill>
                          <a:schemeClr val="tx2">
                            <a:lumMod val="75000"/>
                          </a:schemeClr>
                        </a:solidFill>
                      </a:endParaRPr>
                    </a:p>
                  </a:txBody>
                  <a:tcPr anchor="ctr"/>
                </a:tc>
                <a:extLst>
                  <a:ext uri="{0D108BD9-81ED-4DB2-BD59-A6C34878D82A}">
                    <a16:rowId xmlns:a16="http://schemas.microsoft.com/office/drawing/2014/main" val="2398148372"/>
                  </a:ext>
                </a:extLst>
              </a:tr>
              <a:tr h="322060">
                <a:tc>
                  <a:txBody>
                    <a:bodyPr/>
                    <a:lstStyle/>
                    <a:p>
                      <a:r>
                        <a:rPr lang="en-GB" sz="1100" b="1" dirty="0">
                          <a:solidFill>
                            <a:schemeClr val="tx2">
                              <a:lumMod val="75000"/>
                            </a:schemeClr>
                          </a:solidFill>
                        </a:rPr>
                        <a:t>FCXM T Cell</a:t>
                      </a:r>
                    </a:p>
                  </a:txBody>
                  <a:tcPr anchor="ctr"/>
                </a:tc>
                <a:tc>
                  <a:txBody>
                    <a:bodyPr/>
                    <a:lstStyle/>
                    <a:p>
                      <a:pPr algn="ctr"/>
                      <a:r>
                        <a:rPr lang="en-GB" sz="1100" dirty="0">
                          <a:solidFill>
                            <a:schemeClr val="tx2">
                              <a:lumMod val="75000"/>
                            </a:schemeClr>
                          </a:solidFill>
                        </a:rPr>
                        <a:t>Positive</a:t>
                      </a:r>
                    </a:p>
                  </a:txBody>
                  <a:tcPr anchor="ctr"/>
                </a:tc>
                <a:tc>
                  <a:txBody>
                    <a:bodyPr/>
                    <a:lstStyle/>
                    <a:p>
                      <a:pPr algn="ctr"/>
                      <a:r>
                        <a:rPr lang="en-GB" sz="1100" dirty="0">
                          <a:solidFill>
                            <a:schemeClr val="tx2">
                              <a:lumMod val="75000"/>
                            </a:schemeClr>
                          </a:solidFill>
                        </a:rPr>
                        <a:t>100% (27/27)</a:t>
                      </a:r>
                    </a:p>
                  </a:txBody>
                  <a:tcPr anchor="ctr"/>
                </a:tc>
                <a:tc vMerge="1">
                  <a:txBody>
                    <a:bodyPr/>
                    <a:lstStyle/>
                    <a:p>
                      <a:endParaRPr lang="en-GB" sz="900" dirty="0">
                        <a:solidFill>
                          <a:schemeClr val="tx2">
                            <a:lumMod val="75000"/>
                          </a:schemeClr>
                        </a:solidFill>
                      </a:endParaRPr>
                    </a:p>
                  </a:txBody>
                  <a:tcPr anchor="ctr"/>
                </a:tc>
                <a:extLst>
                  <a:ext uri="{0D108BD9-81ED-4DB2-BD59-A6C34878D82A}">
                    <a16:rowId xmlns:a16="http://schemas.microsoft.com/office/drawing/2014/main" val="255090319"/>
                  </a:ext>
                </a:extLst>
              </a:tr>
              <a:tr h="322060">
                <a:tc>
                  <a:txBody>
                    <a:bodyPr/>
                    <a:lstStyle/>
                    <a:p>
                      <a:r>
                        <a:rPr lang="en-GB" sz="1100" b="1" dirty="0">
                          <a:solidFill>
                            <a:schemeClr val="tx2">
                              <a:lumMod val="75000"/>
                            </a:schemeClr>
                          </a:solidFill>
                        </a:rPr>
                        <a:t>FCXM B Cell</a:t>
                      </a:r>
                    </a:p>
                  </a:txBody>
                  <a:tcPr anchor="ctr"/>
                </a:tc>
                <a:tc>
                  <a:txBody>
                    <a:bodyPr/>
                    <a:lstStyle/>
                    <a:p>
                      <a:pPr algn="ctr"/>
                      <a:r>
                        <a:rPr lang="en-GB" sz="1100" dirty="0">
                          <a:solidFill>
                            <a:schemeClr val="tx2">
                              <a:lumMod val="75000"/>
                            </a:schemeClr>
                          </a:solidFill>
                        </a:rPr>
                        <a:t>Positive</a:t>
                      </a:r>
                    </a:p>
                  </a:txBody>
                  <a:tcPr anchor="ctr"/>
                </a:tc>
                <a:tc>
                  <a:txBody>
                    <a:bodyPr/>
                    <a:lstStyle/>
                    <a:p>
                      <a:pPr algn="ctr"/>
                      <a:r>
                        <a:rPr lang="en-GB" sz="1100" dirty="0">
                          <a:solidFill>
                            <a:schemeClr val="tx2">
                              <a:lumMod val="75000"/>
                            </a:schemeClr>
                          </a:solidFill>
                        </a:rPr>
                        <a:t>100% (25/2)</a:t>
                      </a:r>
                    </a:p>
                  </a:txBody>
                  <a:tcPr anchor="ctr"/>
                </a:tc>
                <a:tc vMerge="1">
                  <a:txBody>
                    <a:bodyPr/>
                    <a:lstStyle/>
                    <a:p>
                      <a:endParaRPr lang="en-GB" sz="900" dirty="0">
                        <a:solidFill>
                          <a:schemeClr val="tx2">
                            <a:lumMod val="75000"/>
                          </a:schemeClr>
                        </a:solidFill>
                      </a:endParaRPr>
                    </a:p>
                  </a:txBody>
                  <a:tcPr anchor="ctr"/>
                </a:tc>
                <a:extLst>
                  <a:ext uri="{0D108BD9-81ED-4DB2-BD59-A6C34878D82A}">
                    <a16:rowId xmlns:a16="http://schemas.microsoft.com/office/drawing/2014/main" val="3704510890"/>
                  </a:ext>
                </a:extLst>
              </a:tr>
              <a:tr h="322060">
                <a:tc>
                  <a:txBody>
                    <a:bodyPr/>
                    <a:lstStyle/>
                    <a:p>
                      <a:r>
                        <a:rPr lang="en-GB" sz="1100" b="1" dirty="0">
                          <a:solidFill>
                            <a:schemeClr val="tx2">
                              <a:lumMod val="75000"/>
                            </a:schemeClr>
                          </a:solidFill>
                        </a:rPr>
                        <a:t>Transplant Risk</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tx2">
                              <a:lumMod val="75000"/>
                            </a:schemeClr>
                          </a:solidFill>
                        </a:rPr>
                        <a:t>High/Contraindication</a:t>
                      </a:r>
                    </a:p>
                  </a:txBody>
                  <a:tcPr anchor="ctr"/>
                </a:tc>
                <a:tc>
                  <a:txBody>
                    <a:bodyPr/>
                    <a:lstStyle/>
                    <a:p>
                      <a:pPr algn="ctr"/>
                      <a:r>
                        <a:rPr lang="en-GB" sz="1100" dirty="0">
                          <a:solidFill>
                            <a:schemeClr val="tx2">
                              <a:lumMod val="75000"/>
                            </a:schemeClr>
                          </a:solidFill>
                        </a:rPr>
                        <a:t>100% (31/31)</a:t>
                      </a:r>
                    </a:p>
                  </a:txBody>
                  <a:tcPr anchor="ctr"/>
                </a:tc>
                <a:tc>
                  <a:txBody>
                    <a:bodyPr/>
                    <a:lstStyle/>
                    <a:p>
                      <a:endParaRPr lang="en-GB" sz="900" dirty="0">
                        <a:solidFill>
                          <a:schemeClr val="tx2">
                            <a:lumMod val="75000"/>
                          </a:schemeClr>
                        </a:solidFill>
                      </a:endParaRPr>
                    </a:p>
                  </a:txBody>
                  <a:tcPr anchor="ctr"/>
                </a:tc>
                <a:extLst>
                  <a:ext uri="{0D108BD9-81ED-4DB2-BD59-A6C34878D82A}">
                    <a16:rowId xmlns:a16="http://schemas.microsoft.com/office/drawing/2014/main" val="2073053199"/>
                  </a:ext>
                </a:extLst>
              </a:tr>
              <a:tr h="365760">
                <a:tc>
                  <a:txBody>
                    <a:bodyPr/>
                    <a:lstStyle/>
                    <a:p>
                      <a:r>
                        <a:rPr lang="en-GB" sz="1100" b="1" dirty="0">
                          <a:solidFill>
                            <a:schemeClr val="tx2">
                              <a:lumMod val="75000"/>
                            </a:schemeClr>
                          </a:solidFill>
                        </a:rPr>
                        <a:t>Immunological Advice</a:t>
                      </a:r>
                    </a:p>
                  </a:txBody>
                  <a:tcPr anchor="ctr"/>
                </a:tc>
                <a:tc gridSpan="3">
                  <a:txBody>
                    <a:bodyPr/>
                    <a:lstStyle/>
                    <a:p>
                      <a:r>
                        <a:rPr lang="en-GB" sz="1000" dirty="0">
                          <a:solidFill>
                            <a:schemeClr val="tx2">
                              <a:lumMod val="75000"/>
                            </a:schemeClr>
                          </a:solidFill>
                        </a:rPr>
                        <a:t>Not suitable</a:t>
                      </a:r>
                      <a:r>
                        <a:rPr lang="en-GB" sz="1000" baseline="0" dirty="0">
                          <a:solidFill>
                            <a:schemeClr val="tx2">
                              <a:lumMod val="75000"/>
                            </a:schemeClr>
                          </a:solidFill>
                        </a:rPr>
                        <a:t> for direct transplantation. </a:t>
                      </a:r>
                    </a:p>
                    <a:p>
                      <a:r>
                        <a:rPr lang="en-GB" sz="1000" baseline="0" dirty="0">
                          <a:solidFill>
                            <a:schemeClr val="tx2">
                              <a:lumMod val="75000"/>
                            </a:schemeClr>
                          </a:solidFill>
                        </a:rPr>
                        <a:t>High risk of hyperacute rejection.</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solidFill>
                          <a:schemeClr val="tx2">
                            <a:lumMod val="75000"/>
                          </a:schemeClr>
                        </a:solidFill>
                      </a:endParaRPr>
                    </a:p>
                  </a:txBody>
                  <a:tcPr anchor="ctr"/>
                </a:tc>
                <a:tc h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20700273"/>
                  </a:ext>
                </a:extLst>
              </a:tr>
              <a:tr h="3657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solidFill>
                            <a:schemeClr val="tx2">
                              <a:lumMod val="75000"/>
                            </a:schemeClr>
                          </a:solidFill>
                        </a:rPr>
                        <a:t>Recommendations</a:t>
                      </a:r>
                    </a:p>
                    <a:p>
                      <a:endParaRPr lang="en-GB" sz="1100" b="1" dirty="0">
                        <a:solidFill>
                          <a:schemeClr val="tx2">
                            <a:lumMod val="75000"/>
                          </a:schemeClr>
                        </a:solidFill>
                      </a:endParaRPr>
                    </a:p>
                  </a:txBody>
                  <a:tcPr anchor="ctr"/>
                </a:tc>
                <a:tc gridSpan="3">
                  <a:txBody>
                    <a:bodyPr/>
                    <a:lstStyle/>
                    <a:p>
                      <a:r>
                        <a:rPr lang="en-GB" sz="1000" baseline="0" dirty="0">
                          <a:solidFill>
                            <a:schemeClr val="tx2">
                              <a:lumMod val="75000"/>
                            </a:schemeClr>
                          </a:solidFill>
                        </a:rPr>
                        <a:t>Seek alternative donor.</a:t>
                      </a:r>
                    </a:p>
                    <a:p>
                      <a:r>
                        <a:rPr lang="en-GB" sz="1000" baseline="0" dirty="0">
                          <a:solidFill>
                            <a:schemeClr val="tx2">
                              <a:lumMod val="75000"/>
                            </a:schemeClr>
                          </a:solidFill>
                        </a:rPr>
                        <a:t>Consider de-sensitisation (assess with dilution testing). </a:t>
                      </a:r>
                    </a:p>
                    <a:p>
                      <a:r>
                        <a:rPr lang="en-GB" sz="1000" baseline="0" dirty="0">
                          <a:solidFill>
                            <a:schemeClr val="tx2">
                              <a:lumMod val="75000"/>
                            </a:schemeClr>
                          </a:solidFill>
                        </a:rPr>
                        <a:t>Discuss risk with patient.</a:t>
                      </a:r>
                      <a:endParaRPr lang="en-GB" sz="1000" dirty="0">
                        <a:solidFill>
                          <a:schemeClr val="tx2">
                            <a:lumMod val="75000"/>
                          </a:schemeClr>
                        </a:solidFill>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106868"/>
                  </a:ext>
                </a:extLst>
              </a:tr>
            </a:tbl>
          </a:graphicData>
        </a:graphic>
      </p:graphicFrame>
    </p:spTree>
    <p:extLst>
      <p:ext uri="{BB962C8B-B14F-4D97-AF65-F5344CB8AC3E}">
        <p14:creationId xmlns:p14="http://schemas.microsoft.com/office/powerpoint/2010/main" val="641329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p:nvPr/>
        </p:nvSpPr>
        <p:spPr>
          <a:xfrm>
            <a:off x="2008836" y="1936940"/>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486" name="Google Shape;486;p29"/>
          <p:cNvSpPr txBox="1">
            <a:spLocks noGrp="1"/>
          </p:cNvSpPr>
          <p:nvPr>
            <p:ph type="title"/>
          </p:nvPr>
        </p:nvSpPr>
        <p:spPr>
          <a:xfrm>
            <a:off x="2087038" y="2150850"/>
            <a:ext cx="1333800" cy="841800"/>
          </a:xfrm>
          <a:prstGeom prst="rect">
            <a:avLst/>
          </a:prstGeom>
        </p:spPr>
        <p:txBody>
          <a:bodyPr spcFirstLastPara="1" wrap="square" lIns="91425" tIns="91425" rIns="91425" bIns="91425" anchor="ctr" anchorCtr="0">
            <a:noAutofit/>
          </a:bodyPr>
          <a:lstStyle/>
          <a:p>
            <a:r>
              <a:rPr lang="en" dirty="0"/>
              <a:t>02</a:t>
            </a:r>
            <a:endParaRPr dirty="0"/>
          </a:p>
        </p:txBody>
      </p:sp>
      <p:sp>
        <p:nvSpPr>
          <p:cNvPr id="487" name="Google Shape;487;p29"/>
          <p:cNvSpPr txBox="1">
            <a:spLocks noGrp="1"/>
          </p:cNvSpPr>
          <p:nvPr>
            <p:ph type="title" idx="2"/>
          </p:nvPr>
        </p:nvSpPr>
        <p:spPr>
          <a:xfrm>
            <a:off x="3639262" y="2038050"/>
            <a:ext cx="4773203" cy="575100"/>
          </a:xfrm>
          <a:prstGeom prst="rect">
            <a:avLst/>
          </a:prstGeom>
        </p:spPr>
        <p:txBody>
          <a:bodyPr spcFirstLastPara="1" wrap="square" lIns="91425" tIns="91425" rIns="91425" bIns="91425" anchor="ctr" anchorCtr="0">
            <a:noAutofit/>
          </a:bodyPr>
          <a:lstStyle/>
          <a:p>
            <a:r>
              <a:rPr lang="en" dirty="0"/>
              <a:t>Serum 2 </a:t>
            </a:r>
            <a:endParaRPr dirty="0"/>
          </a:p>
        </p:txBody>
      </p:sp>
      <p:sp>
        <p:nvSpPr>
          <p:cNvPr id="488" name="Google Shape;488;p29"/>
          <p:cNvSpPr txBox="1">
            <a:spLocks noGrp="1"/>
          </p:cNvSpPr>
          <p:nvPr>
            <p:ph type="subTitle" idx="1"/>
          </p:nvPr>
        </p:nvSpPr>
        <p:spPr>
          <a:xfrm>
            <a:off x="3639262" y="2765550"/>
            <a:ext cx="4217700" cy="339900"/>
          </a:xfrm>
          <a:prstGeom prst="rect">
            <a:avLst/>
          </a:prstGeom>
        </p:spPr>
        <p:txBody>
          <a:bodyPr spcFirstLastPara="1" wrap="square" lIns="91425" tIns="91425" rIns="91425" bIns="91425" anchor="ctr" anchorCtr="0">
            <a:noAutofit/>
          </a:bodyPr>
          <a:lstStyle/>
          <a:p>
            <a:pPr marL="0" indent="0"/>
            <a:r>
              <a:rPr lang="en" dirty="0"/>
              <a:t>Results</a:t>
            </a:r>
            <a:endParaRPr dirty="0"/>
          </a:p>
        </p:txBody>
      </p:sp>
      <p:grpSp>
        <p:nvGrpSpPr>
          <p:cNvPr id="489" name="Google Shape;489;p29"/>
          <p:cNvGrpSpPr/>
          <p:nvPr/>
        </p:nvGrpSpPr>
        <p:grpSpPr>
          <a:xfrm>
            <a:off x="-343875" y="4090889"/>
            <a:ext cx="1128924" cy="1035360"/>
            <a:chOff x="-336175" y="3934214"/>
            <a:chExt cx="1128924" cy="1035360"/>
          </a:xfrm>
        </p:grpSpPr>
        <p:sp>
          <p:nvSpPr>
            <p:cNvPr id="490" name="Google Shape;490;p29"/>
            <p:cNvSpPr/>
            <p:nvPr/>
          </p:nvSpPr>
          <p:spPr>
            <a:xfrm>
              <a:off x="308307" y="3934214"/>
              <a:ext cx="484442" cy="548938"/>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1" name="Google Shape;491;p29"/>
            <p:cNvSpPr/>
            <p:nvPr/>
          </p:nvSpPr>
          <p:spPr>
            <a:xfrm>
              <a:off x="-336175" y="4522544"/>
              <a:ext cx="392998" cy="447030"/>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2" name="Google Shape;492;p29"/>
            <p:cNvSpPr/>
            <p:nvPr/>
          </p:nvSpPr>
          <p:spPr>
            <a:xfrm>
              <a:off x="48408" y="4206561"/>
              <a:ext cx="160181" cy="183025"/>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3" name="Google Shape;493;p29"/>
            <p:cNvSpPr/>
            <p:nvPr/>
          </p:nvSpPr>
          <p:spPr>
            <a:xfrm>
              <a:off x="252155" y="4537112"/>
              <a:ext cx="274469" cy="311881"/>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494" name="Google Shape;494;p29"/>
          <p:cNvSpPr/>
          <p:nvPr/>
        </p:nvSpPr>
        <p:spPr>
          <a:xfrm>
            <a:off x="2008833" y="1693664"/>
            <a:ext cx="243281" cy="24328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a:p>
        </p:txBody>
      </p:sp>
      <p:sp>
        <p:nvSpPr>
          <p:cNvPr id="495" name="Google Shape;495;p29"/>
          <p:cNvSpPr/>
          <p:nvPr/>
        </p:nvSpPr>
        <p:spPr>
          <a:xfrm>
            <a:off x="-164100" y="3573189"/>
            <a:ext cx="490019" cy="553552"/>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1"/>
          </a:solidFill>
          <a:ln>
            <a:noFill/>
          </a:ln>
        </p:spPr>
        <p:txBody>
          <a:bodyPr spcFirstLastPara="1" wrap="square" lIns="91425" tIns="91425" rIns="91425" bIns="91425" anchor="ctr" anchorCtr="0">
            <a:noAutofit/>
          </a:bodyPr>
          <a:lstStyle/>
          <a:p>
            <a:pPr defTabSz="914378"/>
            <a:endParaRPr/>
          </a:p>
        </p:txBody>
      </p:sp>
      <p:sp>
        <p:nvSpPr>
          <p:cNvPr id="496" name="Google Shape;496;p29"/>
          <p:cNvSpPr/>
          <p:nvPr/>
        </p:nvSpPr>
        <p:spPr>
          <a:xfrm rot="-1604629">
            <a:off x="1407433" y="1852087"/>
            <a:ext cx="601415" cy="677999"/>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15" name="Google Shape;387;p24"/>
          <p:cNvSpPr/>
          <p:nvPr/>
        </p:nvSpPr>
        <p:spPr>
          <a:xfrm rot="3667715" flipH="1">
            <a:off x="8306192" y="379505"/>
            <a:ext cx="736573" cy="832054"/>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466" y="547083"/>
            <a:ext cx="524024" cy="496898"/>
          </a:xfrm>
          <a:prstGeom prst="rect">
            <a:avLst/>
          </a:prstGeom>
          <a:solidFill>
            <a:schemeClr val="bg1">
              <a:lumMod val="75000"/>
            </a:schemeClr>
          </a:solidFill>
        </p:spPr>
      </p:pic>
    </p:spTree>
    <p:extLst>
      <p:ext uri="{BB962C8B-B14F-4D97-AF65-F5344CB8AC3E}">
        <p14:creationId xmlns:p14="http://schemas.microsoft.com/office/powerpoint/2010/main" val="9917385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6" name="Google Shape;546;p32"/>
          <p:cNvSpPr txBox="1">
            <a:spLocks noGrp="1"/>
          </p:cNvSpPr>
          <p:nvPr>
            <p:ph type="title" idx="9"/>
          </p:nvPr>
        </p:nvSpPr>
        <p:spPr>
          <a:xfrm>
            <a:off x="773700" y="350789"/>
            <a:ext cx="7596600" cy="292800"/>
          </a:xfrm>
          <a:prstGeom prst="rect">
            <a:avLst/>
          </a:prstGeom>
        </p:spPr>
        <p:txBody>
          <a:bodyPr spcFirstLastPara="1" wrap="square" lIns="91425" tIns="91425" rIns="91425" bIns="91425" anchor="ctr" anchorCtr="0">
            <a:noAutofit/>
          </a:bodyPr>
          <a:lstStyle/>
          <a:p>
            <a:r>
              <a:rPr lang="en" dirty="0">
                <a:solidFill>
                  <a:schemeClr val="tx1"/>
                </a:solidFill>
              </a:rPr>
              <a:t>Serum 2 Results</a:t>
            </a:r>
            <a:endParaRPr dirty="0">
              <a:solidFill>
                <a:schemeClr val="tx1"/>
              </a:solidFill>
            </a:endParaRPr>
          </a:p>
        </p:txBody>
      </p:sp>
      <p:sp>
        <p:nvSpPr>
          <p:cNvPr id="34" name="Google Shape;387;p24"/>
          <p:cNvSpPr/>
          <p:nvPr/>
        </p:nvSpPr>
        <p:spPr>
          <a:xfrm rot="1758346" flipH="1">
            <a:off x="200887" y="173748"/>
            <a:ext cx="912129"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7F7F7"/>
          </a:solidFill>
          <a:ln>
            <a:noFill/>
          </a:ln>
        </p:spPr>
        <p:txBody>
          <a:bodyPr spcFirstLastPara="1" wrap="square" lIns="91425" tIns="91425" rIns="91425" bIns="91425" anchor="ctr" anchorCtr="0">
            <a:noAutofit/>
          </a:bodyPr>
          <a:lstStyle/>
          <a:p>
            <a:pPr defTabSz="914378"/>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80" y="392877"/>
            <a:ext cx="618036" cy="586044"/>
          </a:xfrm>
          <a:prstGeom prst="rect">
            <a:avLst/>
          </a:prstGeom>
          <a:solidFill>
            <a:schemeClr val="bg1">
              <a:lumMod val="75000"/>
            </a:schemeClr>
          </a:solidFill>
        </p:spPr>
      </p:pic>
      <p:graphicFrame>
        <p:nvGraphicFramePr>
          <p:cNvPr id="8" name="Content Placeholder 3"/>
          <p:cNvGraphicFramePr>
            <a:graphicFrameLocks/>
          </p:cNvGraphicFramePr>
          <p:nvPr/>
        </p:nvGraphicFramePr>
        <p:xfrm>
          <a:off x="561531" y="978921"/>
          <a:ext cx="8020937" cy="4052377"/>
        </p:xfrm>
        <a:graphic>
          <a:graphicData uri="http://schemas.openxmlformats.org/drawingml/2006/table">
            <a:tbl>
              <a:tblPr firstRow="1" bandRow="1">
                <a:tableStyleId>{F5AB1C69-6EDB-4FF4-983F-18BD219EF322}</a:tableStyleId>
              </a:tblPr>
              <a:tblGrid>
                <a:gridCol w="1871552">
                  <a:extLst>
                    <a:ext uri="{9D8B030D-6E8A-4147-A177-3AD203B41FA5}">
                      <a16:colId xmlns:a16="http://schemas.microsoft.com/office/drawing/2014/main" val="3271847147"/>
                    </a:ext>
                  </a:extLst>
                </a:gridCol>
                <a:gridCol w="1534968">
                  <a:extLst>
                    <a:ext uri="{9D8B030D-6E8A-4147-A177-3AD203B41FA5}">
                      <a16:colId xmlns:a16="http://schemas.microsoft.com/office/drawing/2014/main" val="1396243671"/>
                    </a:ext>
                  </a:extLst>
                </a:gridCol>
                <a:gridCol w="1288696">
                  <a:extLst>
                    <a:ext uri="{9D8B030D-6E8A-4147-A177-3AD203B41FA5}">
                      <a16:colId xmlns:a16="http://schemas.microsoft.com/office/drawing/2014/main" val="1743891571"/>
                    </a:ext>
                  </a:extLst>
                </a:gridCol>
                <a:gridCol w="3325721">
                  <a:extLst>
                    <a:ext uri="{9D8B030D-6E8A-4147-A177-3AD203B41FA5}">
                      <a16:colId xmlns:a16="http://schemas.microsoft.com/office/drawing/2014/main" val="2259356074"/>
                    </a:ext>
                  </a:extLst>
                </a:gridCol>
              </a:tblGrid>
              <a:tr h="264532">
                <a:tc>
                  <a:txBody>
                    <a:bodyPr/>
                    <a:lstStyle/>
                    <a:p>
                      <a:endParaRPr lang="en-GB" sz="1000" dirty="0"/>
                    </a:p>
                  </a:txBody>
                  <a:tcPr/>
                </a:tc>
                <a:tc>
                  <a:txBody>
                    <a:bodyPr/>
                    <a:lstStyle/>
                    <a:p>
                      <a:pPr algn="ctr"/>
                      <a:r>
                        <a:rPr lang="en-GB" sz="1100" dirty="0">
                          <a:solidFill>
                            <a:schemeClr val="tx1"/>
                          </a:solidFill>
                        </a:rPr>
                        <a:t>Result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 Consensus</a:t>
                      </a:r>
                    </a:p>
                  </a:txBody>
                  <a:tcPr/>
                </a:tc>
                <a:tc>
                  <a:txBody>
                    <a:bodyPr/>
                    <a:lstStyle/>
                    <a:p>
                      <a:pPr algn="ctr"/>
                      <a:r>
                        <a:rPr lang="en-GB" sz="1100" dirty="0">
                          <a:solidFill>
                            <a:schemeClr val="tx1"/>
                          </a:solidFill>
                        </a:rPr>
                        <a:t>Comments</a:t>
                      </a:r>
                    </a:p>
                  </a:txBody>
                  <a:tcPr/>
                </a:tc>
                <a:extLst>
                  <a:ext uri="{0D108BD9-81ED-4DB2-BD59-A6C34878D82A}">
                    <a16:rowId xmlns:a16="http://schemas.microsoft.com/office/drawing/2014/main" val="1024147616"/>
                  </a:ext>
                </a:extLst>
              </a:tr>
              <a:tr h="322060">
                <a:tc>
                  <a:txBody>
                    <a:bodyPr/>
                    <a:lstStyle/>
                    <a:p>
                      <a:r>
                        <a:rPr lang="en-GB" sz="1100" b="1" dirty="0">
                          <a:solidFill>
                            <a:schemeClr val="tx2">
                              <a:lumMod val="75000"/>
                            </a:schemeClr>
                          </a:solidFill>
                        </a:rPr>
                        <a:t>HLA Class I Antibodies</a:t>
                      </a:r>
                    </a:p>
                  </a:txBody>
                  <a:tcPr/>
                </a:tc>
                <a:tc>
                  <a:txBody>
                    <a:bodyPr/>
                    <a:lstStyle/>
                    <a:p>
                      <a:pPr algn="ctr"/>
                      <a:r>
                        <a:rPr lang="en-GB" sz="1100" dirty="0">
                          <a:solidFill>
                            <a:schemeClr val="tx2">
                              <a:lumMod val="75000"/>
                            </a:schemeClr>
                          </a:solidFill>
                        </a:rPr>
                        <a:t>Positive</a:t>
                      </a:r>
                    </a:p>
                  </a:txBody>
                  <a:tcPr/>
                </a:tc>
                <a:tc>
                  <a:txBody>
                    <a:bodyPr/>
                    <a:lstStyle/>
                    <a:p>
                      <a:pPr algn="ctr"/>
                      <a:r>
                        <a:rPr lang="en-GB" sz="1100" dirty="0">
                          <a:solidFill>
                            <a:schemeClr val="tx2">
                              <a:lumMod val="75000"/>
                            </a:schemeClr>
                          </a:solidFill>
                        </a:rPr>
                        <a:t>97% (31/32)</a:t>
                      </a:r>
                    </a:p>
                  </a:txBody>
                  <a:tcPr/>
                </a:tc>
                <a:tc>
                  <a:txBody>
                    <a:bodyPr/>
                    <a:lstStyle/>
                    <a:p>
                      <a:endParaRPr lang="en-GB" sz="1000" kern="1200" baseline="0" dirty="0">
                        <a:solidFill>
                          <a:schemeClr val="tx2">
                            <a:lumMod val="75000"/>
                          </a:schemeClr>
                        </a:solidFill>
                        <a:latin typeface="+mn-lt"/>
                        <a:ea typeface="+mn-ea"/>
                        <a:cs typeface="+mn-cs"/>
                      </a:endParaRPr>
                    </a:p>
                  </a:txBody>
                  <a:tcPr/>
                </a:tc>
                <a:extLst>
                  <a:ext uri="{0D108BD9-81ED-4DB2-BD59-A6C34878D82A}">
                    <a16:rowId xmlns:a16="http://schemas.microsoft.com/office/drawing/2014/main" val="2994155268"/>
                  </a:ext>
                </a:extLst>
              </a:tr>
              <a:tr h="322060">
                <a:tc>
                  <a:txBody>
                    <a:bodyPr/>
                    <a:lstStyle/>
                    <a:p>
                      <a:r>
                        <a:rPr lang="en-GB" sz="1100" b="1" dirty="0">
                          <a:solidFill>
                            <a:schemeClr val="tx2">
                              <a:lumMod val="75000"/>
                            </a:schemeClr>
                          </a:solidFill>
                        </a:rPr>
                        <a:t>HLA Class II Antibodies</a:t>
                      </a:r>
                    </a:p>
                  </a:txBody>
                  <a:tcPr/>
                </a:tc>
                <a:tc>
                  <a:txBody>
                    <a:bodyPr/>
                    <a:lstStyle/>
                    <a:p>
                      <a:pPr algn="ctr"/>
                      <a:r>
                        <a:rPr lang="en-GB" sz="1100" dirty="0">
                          <a:solidFill>
                            <a:schemeClr val="tx2">
                              <a:lumMod val="75000"/>
                            </a:schemeClr>
                          </a:solidFill>
                        </a:rPr>
                        <a:t>Positive</a:t>
                      </a:r>
                    </a:p>
                  </a:txBody>
                  <a:tcPr/>
                </a:tc>
                <a:tc>
                  <a:txBody>
                    <a:bodyPr/>
                    <a:lstStyle/>
                    <a:p>
                      <a:pPr algn="ctr"/>
                      <a:r>
                        <a:rPr lang="en-GB" sz="1100" dirty="0">
                          <a:solidFill>
                            <a:schemeClr val="tx2">
                              <a:lumMod val="75000"/>
                            </a:schemeClr>
                          </a:solidFill>
                        </a:rPr>
                        <a:t>97% (31/32)</a:t>
                      </a:r>
                    </a:p>
                  </a:txBody>
                  <a:tcPr/>
                </a:tc>
                <a:tc>
                  <a:txBody>
                    <a:bodyPr/>
                    <a:lstStyle/>
                    <a:p>
                      <a:endParaRPr lang="en-GB" sz="1000" dirty="0">
                        <a:solidFill>
                          <a:schemeClr val="tx2">
                            <a:lumMod val="75000"/>
                          </a:schemeClr>
                        </a:solidFill>
                      </a:endParaRPr>
                    </a:p>
                  </a:txBody>
                  <a:tcPr/>
                </a:tc>
                <a:extLst>
                  <a:ext uri="{0D108BD9-81ED-4DB2-BD59-A6C34878D82A}">
                    <a16:rowId xmlns:a16="http://schemas.microsoft.com/office/drawing/2014/main" val="1908242965"/>
                  </a:ext>
                </a:extLst>
              </a:tr>
              <a:tr h="381245">
                <a:tc>
                  <a:txBody>
                    <a:bodyPr/>
                    <a:lstStyle/>
                    <a:p>
                      <a:r>
                        <a:rPr lang="en-GB" sz="1100" b="1" dirty="0">
                          <a:solidFill>
                            <a:schemeClr val="tx2">
                              <a:lumMod val="75000"/>
                            </a:schemeClr>
                          </a:solidFill>
                        </a:rPr>
                        <a:t>DSA</a:t>
                      </a:r>
                    </a:p>
                  </a:txBody>
                  <a:tcPr anchor="ctr"/>
                </a:tc>
                <a:tc>
                  <a:txBody>
                    <a:bodyPr/>
                    <a:lstStyle/>
                    <a:p>
                      <a:pPr algn="ctr"/>
                      <a:r>
                        <a:rPr lang="en-GB" sz="1100" dirty="0">
                          <a:solidFill>
                            <a:schemeClr val="tx2">
                              <a:lumMod val="75000"/>
                            </a:schemeClr>
                          </a:solidFill>
                        </a:rPr>
                        <a:t>Present</a:t>
                      </a:r>
                    </a:p>
                  </a:txBody>
                  <a:tcPr anchor="ctr"/>
                </a:tc>
                <a:tc>
                  <a:txBody>
                    <a:bodyPr/>
                    <a:lstStyle/>
                    <a:p>
                      <a:pPr algn="ctr"/>
                      <a:r>
                        <a:rPr lang="en-GB" sz="1100" dirty="0">
                          <a:solidFill>
                            <a:schemeClr val="tx2">
                              <a:lumMod val="75000"/>
                            </a:schemeClr>
                          </a:solidFill>
                        </a:rPr>
                        <a:t>100% (31/31)</a:t>
                      </a:r>
                    </a:p>
                  </a:txBody>
                  <a:tcPr anchor="ctr"/>
                </a:tc>
                <a:tc>
                  <a:txBody>
                    <a:bodyPr/>
                    <a:lstStyle/>
                    <a:p>
                      <a:r>
                        <a:rPr lang="en-GB" sz="1000" dirty="0">
                          <a:solidFill>
                            <a:schemeClr val="tx2">
                              <a:lumMod val="75000"/>
                            </a:schemeClr>
                          </a:solidFill>
                        </a:rPr>
                        <a:t>CI MFI &lt;10,000; CII MFI &lt;15,000</a:t>
                      </a:r>
                    </a:p>
                  </a:txBody>
                  <a:tcPr anchor="ctr"/>
                </a:tc>
                <a:extLst>
                  <a:ext uri="{0D108BD9-81ED-4DB2-BD59-A6C34878D82A}">
                    <a16:rowId xmlns:a16="http://schemas.microsoft.com/office/drawing/2014/main" val="3382523541"/>
                  </a:ext>
                </a:extLst>
              </a:tr>
              <a:tr h="571500">
                <a:tc>
                  <a:txBody>
                    <a:bodyPr/>
                    <a:lstStyle/>
                    <a:p>
                      <a:r>
                        <a:rPr lang="en-GB" sz="1100" b="1" dirty="0">
                          <a:solidFill>
                            <a:schemeClr val="tx2">
                              <a:lumMod val="75000"/>
                            </a:schemeClr>
                          </a:solidFill>
                        </a:rPr>
                        <a:t>CDC XM </a:t>
                      </a:r>
                    </a:p>
                  </a:txBody>
                  <a:tcPr anchor="ctr"/>
                </a:tc>
                <a:tc>
                  <a:txBody>
                    <a:bodyPr/>
                    <a:lstStyle/>
                    <a:p>
                      <a:pPr algn="ctr"/>
                      <a:r>
                        <a:rPr lang="en-GB" sz="1100" dirty="0">
                          <a:solidFill>
                            <a:schemeClr val="tx2">
                              <a:lumMod val="75000"/>
                            </a:schemeClr>
                          </a:solidFill>
                        </a:rPr>
                        <a:t>PBL Negative</a:t>
                      </a:r>
                    </a:p>
                    <a:p>
                      <a:pPr algn="ctr"/>
                      <a:r>
                        <a:rPr lang="en-GB" sz="1100" dirty="0">
                          <a:solidFill>
                            <a:schemeClr val="tx2">
                              <a:lumMod val="75000"/>
                            </a:schemeClr>
                          </a:solidFill>
                        </a:rPr>
                        <a:t>T cell Negative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aseline="0" dirty="0">
                          <a:solidFill>
                            <a:schemeClr val="tx2">
                              <a:lumMod val="75000"/>
                            </a:schemeClr>
                          </a:solidFill>
                        </a:rPr>
                        <a:t>B cell </a:t>
                      </a:r>
                      <a:r>
                        <a:rPr lang="en-GB" sz="1100" dirty="0">
                          <a:solidFill>
                            <a:schemeClr val="tx2">
                              <a:lumMod val="75000"/>
                            </a:schemeClr>
                          </a:solidFill>
                        </a:rPr>
                        <a:t>Negative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(10/10)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87.5% (7/8)</a:t>
                      </a:r>
                    </a:p>
                  </a:txBody>
                  <a:tcPr anchor="ctr"/>
                </a:tc>
                <a:tc rowSpan="3">
                  <a:txBody>
                    <a:bodyPr/>
                    <a:lstStyle/>
                    <a:p>
                      <a:r>
                        <a:rPr lang="en-GB" sz="1000" dirty="0">
                          <a:solidFill>
                            <a:schemeClr val="tx2">
                              <a:lumMod val="75000"/>
                            </a:schemeClr>
                          </a:solidFill>
                        </a:rPr>
                        <a:t>CDCXM Negative</a:t>
                      </a:r>
                    </a:p>
                    <a:p>
                      <a:r>
                        <a:rPr lang="en-GB" sz="1000" dirty="0">
                          <a:solidFill>
                            <a:schemeClr val="tx2">
                              <a:lumMod val="75000"/>
                            </a:schemeClr>
                          </a:solidFill>
                        </a:rPr>
                        <a:t>FCXM Positive</a:t>
                      </a:r>
                    </a:p>
                  </a:txBody>
                  <a:tcPr anchor="ctr"/>
                </a:tc>
                <a:extLst>
                  <a:ext uri="{0D108BD9-81ED-4DB2-BD59-A6C34878D82A}">
                    <a16:rowId xmlns:a16="http://schemas.microsoft.com/office/drawing/2014/main" val="2398148372"/>
                  </a:ext>
                </a:extLst>
              </a:tr>
              <a:tr h="322060">
                <a:tc>
                  <a:txBody>
                    <a:bodyPr/>
                    <a:lstStyle/>
                    <a:p>
                      <a:r>
                        <a:rPr lang="en-GB" sz="1100" b="1" dirty="0">
                          <a:solidFill>
                            <a:schemeClr val="tx2">
                              <a:lumMod val="75000"/>
                            </a:schemeClr>
                          </a:solidFill>
                        </a:rPr>
                        <a:t>FCXM T Cell</a:t>
                      </a:r>
                    </a:p>
                  </a:txBody>
                  <a:tcPr anchor="ctr"/>
                </a:tc>
                <a:tc>
                  <a:txBody>
                    <a:bodyPr/>
                    <a:lstStyle/>
                    <a:p>
                      <a:pPr algn="ctr"/>
                      <a:r>
                        <a:rPr lang="en-GB" sz="1100" dirty="0">
                          <a:solidFill>
                            <a:schemeClr val="tx2">
                              <a:lumMod val="75000"/>
                            </a:schemeClr>
                          </a:solidFill>
                        </a:rPr>
                        <a:t>Positive</a:t>
                      </a:r>
                    </a:p>
                  </a:txBody>
                  <a:tcPr anchor="ctr"/>
                </a:tc>
                <a:tc>
                  <a:txBody>
                    <a:bodyPr/>
                    <a:lstStyle/>
                    <a:p>
                      <a:pPr algn="ctr"/>
                      <a:r>
                        <a:rPr lang="en-GB" sz="1100" dirty="0">
                          <a:solidFill>
                            <a:schemeClr val="tx2">
                              <a:lumMod val="75000"/>
                            </a:schemeClr>
                          </a:solidFill>
                        </a:rPr>
                        <a:t>78% (21/27)</a:t>
                      </a:r>
                    </a:p>
                  </a:txBody>
                  <a:tcPr anchor="ctr"/>
                </a:tc>
                <a:tc v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55090319"/>
                  </a:ext>
                </a:extLst>
              </a:tr>
              <a:tr h="322060">
                <a:tc>
                  <a:txBody>
                    <a:bodyPr/>
                    <a:lstStyle/>
                    <a:p>
                      <a:r>
                        <a:rPr lang="en-GB" sz="1100" b="1" dirty="0">
                          <a:solidFill>
                            <a:schemeClr val="tx2">
                              <a:lumMod val="75000"/>
                            </a:schemeClr>
                          </a:solidFill>
                        </a:rPr>
                        <a:t>FCXM B Cell</a:t>
                      </a:r>
                    </a:p>
                  </a:txBody>
                  <a:tcPr anchor="ctr"/>
                </a:tc>
                <a:tc>
                  <a:txBody>
                    <a:bodyPr/>
                    <a:lstStyle/>
                    <a:p>
                      <a:pPr algn="ctr"/>
                      <a:r>
                        <a:rPr lang="en-GB" sz="1100" dirty="0">
                          <a:solidFill>
                            <a:schemeClr val="tx2">
                              <a:lumMod val="75000"/>
                            </a:schemeClr>
                          </a:solidFill>
                        </a:rPr>
                        <a:t>Positive</a:t>
                      </a:r>
                    </a:p>
                  </a:txBody>
                  <a:tcPr anchor="ctr"/>
                </a:tc>
                <a:tc>
                  <a:txBody>
                    <a:bodyPr/>
                    <a:lstStyle/>
                    <a:p>
                      <a:pPr algn="ctr"/>
                      <a:r>
                        <a:rPr lang="en-GB" sz="1100" dirty="0">
                          <a:solidFill>
                            <a:schemeClr val="tx2">
                              <a:lumMod val="75000"/>
                            </a:schemeClr>
                          </a:solidFill>
                        </a:rPr>
                        <a:t>88% (22/25)</a:t>
                      </a:r>
                    </a:p>
                  </a:txBody>
                  <a:tcPr anchor="ctr"/>
                </a:tc>
                <a:tc v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3704510890"/>
                  </a:ext>
                </a:extLst>
              </a:tr>
              <a:tr h="365760">
                <a:tc>
                  <a:txBody>
                    <a:bodyPr/>
                    <a:lstStyle/>
                    <a:p>
                      <a:r>
                        <a:rPr lang="en-GB" sz="1100" b="1" dirty="0">
                          <a:solidFill>
                            <a:schemeClr val="tx2">
                              <a:lumMod val="75000"/>
                            </a:schemeClr>
                          </a:solidFill>
                        </a:rPr>
                        <a:t>Transplant Risk</a:t>
                      </a:r>
                    </a:p>
                  </a:txBody>
                  <a:tcPr anchor="ctr"/>
                </a:tc>
                <a:tc>
                  <a:txBody>
                    <a:bodyPr/>
                    <a:lstStyle/>
                    <a:p>
                      <a:pPr algn="ctr"/>
                      <a:r>
                        <a:rPr lang="en-GB" sz="1100" dirty="0">
                          <a:solidFill>
                            <a:schemeClr val="tx2">
                              <a:lumMod val="75000"/>
                            </a:schemeClr>
                          </a:solidFill>
                        </a:rPr>
                        <a:t>Intermediate</a:t>
                      </a:r>
                    </a:p>
                    <a:p>
                      <a:pPr algn="ctr"/>
                      <a:r>
                        <a:rPr lang="en-GB" sz="1100" dirty="0">
                          <a:solidFill>
                            <a:schemeClr val="tx2">
                              <a:lumMod val="75000"/>
                            </a:schemeClr>
                          </a:solidFill>
                        </a:rPr>
                        <a:t>High/Contraindication</a:t>
                      </a:r>
                    </a:p>
                  </a:txBody>
                  <a:tcPr anchor="ctr"/>
                </a:tc>
                <a:tc>
                  <a:txBody>
                    <a:bodyPr/>
                    <a:lstStyle/>
                    <a:p>
                      <a:pPr algn="ctr"/>
                      <a:r>
                        <a:rPr lang="en-GB" sz="1100" dirty="0">
                          <a:solidFill>
                            <a:schemeClr val="tx2">
                              <a:lumMod val="75000"/>
                            </a:schemeClr>
                          </a:solidFill>
                        </a:rPr>
                        <a:t>19% (6/31)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tx2">
                              <a:lumMod val="75000"/>
                            </a:schemeClr>
                          </a:solidFill>
                        </a:rPr>
                        <a:t>81% (25/31)</a:t>
                      </a:r>
                    </a:p>
                  </a:txBody>
                  <a:tcPr anchor="ctr"/>
                </a:tc>
                <a:tc>
                  <a:txBody>
                    <a:bodyPr/>
                    <a:lstStyle/>
                    <a:p>
                      <a:endParaRPr lang="en-GB" sz="1000" baseline="0" dirty="0">
                        <a:solidFill>
                          <a:schemeClr val="tx2">
                            <a:lumMod val="75000"/>
                          </a:schemeClr>
                        </a:solidFill>
                      </a:endParaRPr>
                    </a:p>
                  </a:txBody>
                  <a:tcPr anchor="ctr"/>
                </a:tc>
                <a:extLst>
                  <a:ext uri="{0D108BD9-81ED-4DB2-BD59-A6C34878D82A}">
                    <a16:rowId xmlns:a16="http://schemas.microsoft.com/office/drawing/2014/main" val="2073053199"/>
                  </a:ext>
                </a:extLst>
              </a:tr>
              <a:tr h="5029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solidFill>
                            <a:schemeClr val="tx2">
                              <a:lumMod val="75000"/>
                            </a:schemeClr>
                          </a:solidFill>
                        </a:rPr>
                        <a:t>Immunological Advice</a:t>
                      </a:r>
                    </a:p>
                  </a:txBody>
                  <a:tcPr anchor="ctr"/>
                </a:tc>
                <a:tc gridSpan="3">
                  <a:txBody>
                    <a:bodyPr/>
                    <a:lstStyle/>
                    <a:p>
                      <a:r>
                        <a:rPr lang="en-GB" sz="1000" dirty="0">
                          <a:solidFill>
                            <a:schemeClr val="tx2">
                              <a:lumMod val="75000"/>
                            </a:schemeClr>
                          </a:solidFill>
                        </a:rPr>
                        <a:t>Not suitable</a:t>
                      </a:r>
                      <a:r>
                        <a:rPr lang="en-GB" sz="1000" baseline="0" dirty="0">
                          <a:solidFill>
                            <a:schemeClr val="tx2">
                              <a:lumMod val="75000"/>
                            </a:schemeClr>
                          </a:solidFill>
                        </a:rPr>
                        <a:t> for direct transplantation. High risk of AMR.</a:t>
                      </a:r>
                    </a:p>
                    <a:p>
                      <a:r>
                        <a:rPr lang="en-GB" sz="1000" baseline="0" dirty="0">
                          <a:solidFill>
                            <a:schemeClr val="tx2">
                              <a:lumMod val="75000"/>
                            </a:schemeClr>
                          </a:solidFill>
                        </a:rPr>
                        <a:t>If transplant proceeds use enhanced immunosuppression and post-transplant monitoring.</a:t>
                      </a:r>
                    </a:p>
                    <a:p>
                      <a:r>
                        <a:rPr lang="en-GB" sz="1000" baseline="0" dirty="0">
                          <a:solidFill>
                            <a:schemeClr val="tx2">
                              <a:lumMod val="75000"/>
                            </a:schemeClr>
                          </a:solidFill>
                        </a:rPr>
                        <a:t>Test for non-HLA and autologous antibodies.</a:t>
                      </a:r>
                      <a:endParaRPr lang="en-GB" sz="1000" dirty="0">
                        <a:solidFill>
                          <a:schemeClr val="tx2">
                            <a:lumMod val="7500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solidFill>
                          <a:schemeClr val="tx2">
                            <a:lumMod val="75000"/>
                          </a:schemeClr>
                        </a:solidFill>
                      </a:endParaRPr>
                    </a:p>
                  </a:txBody>
                  <a:tcPr anchor="ctr"/>
                </a:tc>
                <a:tc h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592729073"/>
                  </a:ext>
                </a:extLst>
              </a:tr>
              <a:tr h="502920">
                <a:tc>
                  <a:txBody>
                    <a:bodyPr/>
                    <a:lstStyle/>
                    <a:p>
                      <a:r>
                        <a:rPr lang="en-GB" sz="1100" b="1" dirty="0">
                          <a:solidFill>
                            <a:schemeClr val="tx2">
                              <a:lumMod val="75000"/>
                            </a:schemeClr>
                          </a:solidFill>
                        </a:rPr>
                        <a:t>Recommendations</a:t>
                      </a:r>
                    </a:p>
                  </a:txBody>
                  <a:tcPr anchor="ctr"/>
                </a:tc>
                <a:tc gridSpan="3">
                  <a:txBody>
                    <a:bodyPr/>
                    <a:lstStyle/>
                    <a:p>
                      <a:r>
                        <a:rPr lang="en-GB" sz="1000" baseline="0" dirty="0">
                          <a:solidFill>
                            <a:schemeClr val="tx2">
                              <a:lumMod val="75000"/>
                            </a:schemeClr>
                          </a:solidFill>
                        </a:rPr>
                        <a:t>Seek alternative donor.</a:t>
                      </a:r>
                    </a:p>
                    <a:p>
                      <a:r>
                        <a:rPr lang="en-GB" sz="1000" baseline="0" dirty="0">
                          <a:solidFill>
                            <a:schemeClr val="tx2">
                              <a:lumMod val="75000"/>
                            </a:schemeClr>
                          </a:solidFill>
                        </a:rPr>
                        <a:t>Consider de-sensitisation. Monitor antibodies over time to consider de-listing.</a:t>
                      </a:r>
                    </a:p>
                    <a:p>
                      <a:r>
                        <a:rPr lang="en-GB" sz="1000" baseline="0" dirty="0">
                          <a:solidFill>
                            <a:schemeClr val="tx2">
                              <a:lumMod val="75000"/>
                            </a:schemeClr>
                          </a:solidFill>
                        </a:rPr>
                        <a:t>Discuss risk with patient.</a:t>
                      </a:r>
                      <a:endParaRPr lang="en-GB" sz="1000" dirty="0">
                        <a:solidFill>
                          <a:schemeClr val="tx2">
                            <a:lumMod val="75000"/>
                          </a:schemeClr>
                        </a:solidFill>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700273"/>
                  </a:ext>
                </a:extLst>
              </a:tr>
            </a:tbl>
          </a:graphicData>
        </a:graphic>
      </p:graphicFrame>
    </p:spTree>
    <p:extLst>
      <p:ext uri="{BB962C8B-B14F-4D97-AF65-F5344CB8AC3E}">
        <p14:creationId xmlns:p14="http://schemas.microsoft.com/office/powerpoint/2010/main" val="2732398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p:nvPr/>
        </p:nvSpPr>
        <p:spPr>
          <a:xfrm>
            <a:off x="2008836" y="1936940"/>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486" name="Google Shape;486;p29"/>
          <p:cNvSpPr txBox="1">
            <a:spLocks noGrp="1"/>
          </p:cNvSpPr>
          <p:nvPr>
            <p:ph type="title"/>
          </p:nvPr>
        </p:nvSpPr>
        <p:spPr>
          <a:xfrm>
            <a:off x="2087038" y="2150850"/>
            <a:ext cx="1333800" cy="841800"/>
          </a:xfrm>
          <a:prstGeom prst="rect">
            <a:avLst/>
          </a:prstGeom>
        </p:spPr>
        <p:txBody>
          <a:bodyPr spcFirstLastPara="1" wrap="square" lIns="91425" tIns="91425" rIns="91425" bIns="91425" anchor="ctr" anchorCtr="0">
            <a:noAutofit/>
          </a:bodyPr>
          <a:lstStyle/>
          <a:p>
            <a:r>
              <a:rPr lang="en" dirty="0"/>
              <a:t>03</a:t>
            </a:r>
            <a:endParaRPr dirty="0"/>
          </a:p>
        </p:txBody>
      </p:sp>
      <p:sp>
        <p:nvSpPr>
          <p:cNvPr id="487" name="Google Shape;487;p29"/>
          <p:cNvSpPr txBox="1">
            <a:spLocks noGrp="1"/>
          </p:cNvSpPr>
          <p:nvPr>
            <p:ph type="title" idx="2"/>
          </p:nvPr>
        </p:nvSpPr>
        <p:spPr>
          <a:xfrm>
            <a:off x="3639262" y="2038050"/>
            <a:ext cx="4773203" cy="575100"/>
          </a:xfrm>
          <a:prstGeom prst="rect">
            <a:avLst/>
          </a:prstGeom>
        </p:spPr>
        <p:txBody>
          <a:bodyPr spcFirstLastPara="1" wrap="square" lIns="91425" tIns="91425" rIns="91425" bIns="91425" anchor="ctr" anchorCtr="0">
            <a:noAutofit/>
          </a:bodyPr>
          <a:lstStyle/>
          <a:p>
            <a:r>
              <a:rPr lang="en" dirty="0"/>
              <a:t>Serum 3 </a:t>
            </a:r>
            <a:endParaRPr dirty="0"/>
          </a:p>
        </p:txBody>
      </p:sp>
      <p:sp>
        <p:nvSpPr>
          <p:cNvPr id="488" name="Google Shape;488;p29"/>
          <p:cNvSpPr txBox="1">
            <a:spLocks noGrp="1"/>
          </p:cNvSpPr>
          <p:nvPr>
            <p:ph type="subTitle" idx="1"/>
          </p:nvPr>
        </p:nvSpPr>
        <p:spPr>
          <a:xfrm>
            <a:off x="3639262" y="2765550"/>
            <a:ext cx="4217700" cy="339900"/>
          </a:xfrm>
          <a:prstGeom prst="rect">
            <a:avLst/>
          </a:prstGeom>
        </p:spPr>
        <p:txBody>
          <a:bodyPr spcFirstLastPara="1" wrap="square" lIns="91425" tIns="91425" rIns="91425" bIns="91425" anchor="ctr" anchorCtr="0">
            <a:noAutofit/>
          </a:bodyPr>
          <a:lstStyle/>
          <a:p>
            <a:pPr marL="0" indent="0"/>
            <a:r>
              <a:rPr lang="en" dirty="0"/>
              <a:t>Results</a:t>
            </a:r>
            <a:endParaRPr dirty="0"/>
          </a:p>
        </p:txBody>
      </p:sp>
      <p:grpSp>
        <p:nvGrpSpPr>
          <p:cNvPr id="489" name="Google Shape;489;p29"/>
          <p:cNvGrpSpPr/>
          <p:nvPr/>
        </p:nvGrpSpPr>
        <p:grpSpPr>
          <a:xfrm>
            <a:off x="-343875" y="4090889"/>
            <a:ext cx="1128924" cy="1035360"/>
            <a:chOff x="-336175" y="3934214"/>
            <a:chExt cx="1128924" cy="1035360"/>
          </a:xfrm>
        </p:grpSpPr>
        <p:sp>
          <p:nvSpPr>
            <p:cNvPr id="490" name="Google Shape;490;p29"/>
            <p:cNvSpPr/>
            <p:nvPr/>
          </p:nvSpPr>
          <p:spPr>
            <a:xfrm>
              <a:off x="308307" y="3934214"/>
              <a:ext cx="484442" cy="548938"/>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1" name="Google Shape;491;p29"/>
            <p:cNvSpPr/>
            <p:nvPr/>
          </p:nvSpPr>
          <p:spPr>
            <a:xfrm>
              <a:off x="-336175" y="4522544"/>
              <a:ext cx="392998" cy="447030"/>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2" name="Google Shape;492;p29"/>
            <p:cNvSpPr/>
            <p:nvPr/>
          </p:nvSpPr>
          <p:spPr>
            <a:xfrm>
              <a:off x="48408" y="4206561"/>
              <a:ext cx="160181" cy="183025"/>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493" name="Google Shape;493;p29"/>
            <p:cNvSpPr/>
            <p:nvPr/>
          </p:nvSpPr>
          <p:spPr>
            <a:xfrm>
              <a:off x="252155" y="4537112"/>
              <a:ext cx="274469" cy="311881"/>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494" name="Google Shape;494;p29"/>
          <p:cNvSpPr/>
          <p:nvPr/>
        </p:nvSpPr>
        <p:spPr>
          <a:xfrm>
            <a:off x="2008833" y="1693664"/>
            <a:ext cx="243281" cy="24328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a:p>
        </p:txBody>
      </p:sp>
      <p:sp>
        <p:nvSpPr>
          <p:cNvPr id="495" name="Google Shape;495;p29"/>
          <p:cNvSpPr/>
          <p:nvPr/>
        </p:nvSpPr>
        <p:spPr>
          <a:xfrm>
            <a:off x="-164100" y="3573189"/>
            <a:ext cx="490019" cy="553552"/>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1"/>
          </a:solidFill>
          <a:ln>
            <a:noFill/>
          </a:ln>
        </p:spPr>
        <p:txBody>
          <a:bodyPr spcFirstLastPara="1" wrap="square" lIns="91425" tIns="91425" rIns="91425" bIns="91425" anchor="ctr" anchorCtr="0">
            <a:noAutofit/>
          </a:bodyPr>
          <a:lstStyle/>
          <a:p>
            <a:pPr defTabSz="914378"/>
            <a:endParaRPr/>
          </a:p>
        </p:txBody>
      </p:sp>
      <p:sp>
        <p:nvSpPr>
          <p:cNvPr id="496" name="Google Shape;496;p29"/>
          <p:cNvSpPr/>
          <p:nvPr/>
        </p:nvSpPr>
        <p:spPr>
          <a:xfrm rot="-1604629">
            <a:off x="1407433" y="1852087"/>
            <a:ext cx="601415" cy="677999"/>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15" name="Google Shape;387;p24"/>
          <p:cNvSpPr/>
          <p:nvPr/>
        </p:nvSpPr>
        <p:spPr>
          <a:xfrm rot="3667715" flipH="1">
            <a:off x="8306192" y="379505"/>
            <a:ext cx="736573" cy="832054"/>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466" y="547083"/>
            <a:ext cx="524024" cy="496898"/>
          </a:xfrm>
          <a:prstGeom prst="rect">
            <a:avLst/>
          </a:prstGeom>
          <a:solidFill>
            <a:schemeClr val="bg1">
              <a:lumMod val="75000"/>
            </a:schemeClr>
          </a:solidFill>
        </p:spPr>
      </p:pic>
    </p:spTree>
    <p:extLst>
      <p:ext uri="{BB962C8B-B14F-4D97-AF65-F5344CB8AC3E}">
        <p14:creationId xmlns:p14="http://schemas.microsoft.com/office/powerpoint/2010/main" val="27948130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6" name="Google Shape;546;p32"/>
          <p:cNvSpPr txBox="1">
            <a:spLocks noGrp="1"/>
          </p:cNvSpPr>
          <p:nvPr>
            <p:ph type="title" idx="9"/>
          </p:nvPr>
        </p:nvSpPr>
        <p:spPr>
          <a:xfrm>
            <a:off x="773699" y="424101"/>
            <a:ext cx="7596600" cy="292800"/>
          </a:xfrm>
          <a:prstGeom prst="rect">
            <a:avLst/>
          </a:prstGeom>
        </p:spPr>
        <p:txBody>
          <a:bodyPr spcFirstLastPara="1" wrap="square" lIns="91425" tIns="91425" rIns="91425" bIns="91425" anchor="ctr" anchorCtr="0">
            <a:noAutofit/>
          </a:bodyPr>
          <a:lstStyle/>
          <a:p>
            <a:r>
              <a:rPr lang="en" dirty="0">
                <a:solidFill>
                  <a:schemeClr val="tx1"/>
                </a:solidFill>
              </a:rPr>
              <a:t>Serum 3 Results</a:t>
            </a:r>
            <a:endParaRPr dirty="0">
              <a:solidFill>
                <a:schemeClr val="tx1"/>
              </a:solidFill>
            </a:endParaRPr>
          </a:p>
        </p:txBody>
      </p:sp>
      <p:sp>
        <p:nvSpPr>
          <p:cNvPr id="34" name="Google Shape;387;p24"/>
          <p:cNvSpPr/>
          <p:nvPr/>
        </p:nvSpPr>
        <p:spPr>
          <a:xfrm rot="1758346" flipH="1">
            <a:off x="200887" y="173748"/>
            <a:ext cx="912129"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7F7F7"/>
          </a:solidFill>
          <a:ln>
            <a:noFill/>
          </a:ln>
        </p:spPr>
        <p:txBody>
          <a:bodyPr spcFirstLastPara="1" wrap="square" lIns="91425" tIns="91425" rIns="91425" bIns="91425" anchor="ctr" anchorCtr="0">
            <a:noAutofit/>
          </a:bodyPr>
          <a:lstStyle/>
          <a:p>
            <a:pPr defTabSz="914378"/>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80" y="392877"/>
            <a:ext cx="618036" cy="586044"/>
          </a:xfrm>
          <a:prstGeom prst="rect">
            <a:avLst/>
          </a:prstGeom>
          <a:solidFill>
            <a:schemeClr val="bg1">
              <a:lumMod val="75000"/>
            </a:schemeClr>
          </a:solidFill>
        </p:spPr>
      </p:pic>
      <p:graphicFrame>
        <p:nvGraphicFramePr>
          <p:cNvPr id="8" name="Content Placeholder 3"/>
          <p:cNvGraphicFramePr>
            <a:graphicFrameLocks/>
          </p:cNvGraphicFramePr>
          <p:nvPr>
            <p:extLst>
              <p:ext uri="{D42A27DB-BD31-4B8C-83A1-F6EECF244321}">
                <p14:modId xmlns:p14="http://schemas.microsoft.com/office/powerpoint/2010/main" val="573568126"/>
              </p:ext>
            </p:extLst>
          </p:nvPr>
        </p:nvGraphicFramePr>
        <p:xfrm>
          <a:off x="561530" y="748125"/>
          <a:ext cx="8020937" cy="4019039"/>
        </p:xfrm>
        <a:graphic>
          <a:graphicData uri="http://schemas.openxmlformats.org/drawingml/2006/table">
            <a:tbl>
              <a:tblPr firstRow="1" bandRow="1">
                <a:tableStyleId>{F5AB1C69-6EDB-4FF4-983F-18BD219EF322}</a:tableStyleId>
              </a:tblPr>
              <a:tblGrid>
                <a:gridCol w="1871552">
                  <a:extLst>
                    <a:ext uri="{9D8B030D-6E8A-4147-A177-3AD203B41FA5}">
                      <a16:colId xmlns:a16="http://schemas.microsoft.com/office/drawing/2014/main" val="3271847147"/>
                    </a:ext>
                  </a:extLst>
                </a:gridCol>
                <a:gridCol w="1658983">
                  <a:extLst>
                    <a:ext uri="{9D8B030D-6E8A-4147-A177-3AD203B41FA5}">
                      <a16:colId xmlns:a16="http://schemas.microsoft.com/office/drawing/2014/main" val="1396243671"/>
                    </a:ext>
                  </a:extLst>
                </a:gridCol>
                <a:gridCol w="1577215">
                  <a:extLst>
                    <a:ext uri="{9D8B030D-6E8A-4147-A177-3AD203B41FA5}">
                      <a16:colId xmlns:a16="http://schemas.microsoft.com/office/drawing/2014/main" val="1743891571"/>
                    </a:ext>
                  </a:extLst>
                </a:gridCol>
                <a:gridCol w="2913187">
                  <a:extLst>
                    <a:ext uri="{9D8B030D-6E8A-4147-A177-3AD203B41FA5}">
                      <a16:colId xmlns:a16="http://schemas.microsoft.com/office/drawing/2014/main" val="2259356074"/>
                    </a:ext>
                  </a:extLst>
                </a:gridCol>
              </a:tblGrid>
              <a:tr h="275139">
                <a:tc>
                  <a:txBody>
                    <a:bodyPr/>
                    <a:lstStyle/>
                    <a:p>
                      <a:endParaRPr lang="en-GB" sz="1000" dirty="0"/>
                    </a:p>
                  </a:txBody>
                  <a:tcPr/>
                </a:tc>
                <a:tc>
                  <a:txBody>
                    <a:bodyPr/>
                    <a:lstStyle/>
                    <a:p>
                      <a:pPr algn="ctr"/>
                      <a:r>
                        <a:rPr lang="en-GB" sz="1100" dirty="0">
                          <a:solidFill>
                            <a:schemeClr val="tx1"/>
                          </a:solidFill>
                        </a:rPr>
                        <a:t>Result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 Consensus</a:t>
                      </a:r>
                    </a:p>
                  </a:txBody>
                  <a:tcPr/>
                </a:tc>
                <a:tc>
                  <a:txBody>
                    <a:bodyPr/>
                    <a:lstStyle/>
                    <a:p>
                      <a:pPr algn="ctr"/>
                      <a:r>
                        <a:rPr lang="en-GB" sz="1100" dirty="0">
                          <a:solidFill>
                            <a:schemeClr val="tx1"/>
                          </a:solidFill>
                        </a:rPr>
                        <a:t>Comments</a:t>
                      </a:r>
                    </a:p>
                  </a:txBody>
                  <a:tcPr/>
                </a:tc>
                <a:extLst>
                  <a:ext uri="{0D108BD9-81ED-4DB2-BD59-A6C34878D82A}">
                    <a16:rowId xmlns:a16="http://schemas.microsoft.com/office/drawing/2014/main" val="1024147616"/>
                  </a:ext>
                </a:extLst>
              </a:tr>
              <a:tr h="322060">
                <a:tc>
                  <a:txBody>
                    <a:bodyPr/>
                    <a:lstStyle/>
                    <a:p>
                      <a:r>
                        <a:rPr lang="en-GB" sz="1100" b="1" dirty="0">
                          <a:solidFill>
                            <a:schemeClr val="tx2">
                              <a:lumMod val="75000"/>
                            </a:schemeClr>
                          </a:solidFill>
                        </a:rPr>
                        <a:t>HLA Class I Antibodies</a:t>
                      </a:r>
                    </a:p>
                  </a:txBody>
                  <a:tcPr/>
                </a:tc>
                <a:tc>
                  <a:txBody>
                    <a:bodyPr/>
                    <a:lstStyle/>
                    <a:p>
                      <a:pPr algn="ctr"/>
                      <a:r>
                        <a:rPr lang="en-GB" sz="1100" dirty="0">
                          <a:solidFill>
                            <a:schemeClr val="tx2">
                              <a:lumMod val="75000"/>
                            </a:schemeClr>
                          </a:solidFill>
                        </a:rPr>
                        <a:t>Not Assessed</a:t>
                      </a:r>
                    </a:p>
                  </a:txBody>
                  <a:tcPr/>
                </a:tc>
                <a:tc>
                  <a:txBody>
                    <a:bodyPr/>
                    <a:lstStyle/>
                    <a:p>
                      <a:pPr algn="ctr"/>
                      <a:r>
                        <a:rPr lang="en-GB" sz="1100" dirty="0">
                          <a:solidFill>
                            <a:schemeClr val="tx2">
                              <a:lumMod val="75000"/>
                            </a:schemeClr>
                          </a:solidFill>
                        </a:rPr>
                        <a:t>62.5% Pos (20/32)</a:t>
                      </a:r>
                    </a:p>
                  </a:txBody>
                  <a:tcPr/>
                </a:tc>
                <a:tc>
                  <a:txBody>
                    <a:bodyPr/>
                    <a:lstStyle/>
                    <a:p>
                      <a:endParaRPr lang="en-GB" sz="1000" kern="1200" baseline="0" dirty="0">
                        <a:solidFill>
                          <a:schemeClr val="tx2">
                            <a:lumMod val="75000"/>
                          </a:schemeClr>
                        </a:solidFill>
                        <a:latin typeface="+mn-lt"/>
                        <a:ea typeface="+mn-ea"/>
                        <a:cs typeface="+mn-cs"/>
                      </a:endParaRPr>
                    </a:p>
                  </a:txBody>
                  <a:tcPr/>
                </a:tc>
                <a:extLst>
                  <a:ext uri="{0D108BD9-81ED-4DB2-BD59-A6C34878D82A}">
                    <a16:rowId xmlns:a16="http://schemas.microsoft.com/office/drawing/2014/main" val="2994155268"/>
                  </a:ext>
                </a:extLst>
              </a:tr>
              <a:tr h="322060">
                <a:tc>
                  <a:txBody>
                    <a:bodyPr/>
                    <a:lstStyle/>
                    <a:p>
                      <a:r>
                        <a:rPr lang="en-GB" sz="1100" b="1" dirty="0">
                          <a:solidFill>
                            <a:schemeClr val="tx2">
                              <a:lumMod val="75000"/>
                            </a:schemeClr>
                          </a:solidFill>
                        </a:rPr>
                        <a:t>HLA Class II Antibodies</a:t>
                      </a:r>
                    </a:p>
                  </a:txBody>
                  <a:tcPr/>
                </a:tc>
                <a:tc>
                  <a:txBody>
                    <a:bodyPr/>
                    <a:lstStyle/>
                    <a:p>
                      <a:pPr algn="ctr"/>
                      <a:r>
                        <a:rPr lang="en-GB" sz="1100" dirty="0">
                          <a:solidFill>
                            <a:schemeClr val="tx2">
                              <a:lumMod val="75000"/>
                            </a:schemeClr>
                          </a:solidFill>
                        </a:rPr>
                        <a:t>Negative</a:t>
                      </a:r>
                    </a:p>
                  </a:txBody>
                  <a:tcPr/>
                </a:tc>
                <a:tc>
                  <a:txBody>
                    <a:bodyPr/>
                    <a:lstStyle/>
                    <a:p>
                      <a:pPr algn="ctr"/>
                      <a:r>
                        <a:rPr lang="en-GB" sz="1100" dirty="0">
                          <a:solidFill>
                            <a:schemeClr val="tx2">
                              <a:lumMod val="75000"/>
                            </a:schemeClr>
                          </a:solidFill>
                        </a:rPr>
                        <a:t>78% (25/32)</a:t>
                      </a:r>
                    </a:p>
                  </a:txBody>
                  <a:tcPr/>
                </a:tc>
                <a:tc>
                  <a:txBody>
                    <a:bodyPr/>
                    <a:lstStyle/>
                    <a:p>
                      <a:endParaRPr lang="en-GB" sz="1000" dirty="0">
                        <a:solidFill>
                          <a:schemeClr val="tx2">
                            <a:lumMod val="75000"/>
                          </a:schemeClr>
                        </a:solidFill>
                      </a:endParaRPr>
                    </a:p>
                  </a:txBody>
                  <a:tcPr/>
                </a:tc>
                <a:extLst>
                  <a:ext uri="{0D108BD9-81ED-4DB2-BD59-A6C34878D82A}">
                    <a16:rowId xmlns:a16="http://schemas.microsoft.com/office/drawing/2014/main" val="1908242965"/>
                  </a:ext>
                </a:extLst>
              </a:tr>
              <a:tr h="322060">
                <a:tc>
                  <a:txBody>
                    <a:bodyPr/>
                    <a:lstStyle/>
                    <a:p>
                      <a:r>
                        <a:rPr lang="en-GB" sz="1100" b="1" dirty="0">
                          <a:solidFill>
                            <a:schemeClr val="tx2">
                              <a:lumMod val="75000"/>
                            </a:schemeClr>
                          </a:solidFill>
                        </a:rPr>
                        <a:t>DSA</a:t>
                      </a:r>
                    </a:p>
                  </a:txBody>
                  <a:tcPr anchor="ctr"/>
                </a:tc>
                <a:tc>
                  <a:txBody>
                    <a:bodyPr/>
                    <a:lstStyle/>
                    <a:p>
                      <a:pPr algn="ctr"/>
                      <a:r>
                        <a:rPr lang="en-GB" sz="1100" dirty="0">
                          <a:solidFill>
                            <a:schemeClr val="tx2">
                              <a:lumMod val="75000"/>
                            </a:schemeClr>
                          </a:solidFill>
                        </a:rPr>
                        <a:t>None</a:t>
                      </a:r>
                    </a:p>
                  </a:txBody>
                  <a:tcPr anchor="ctr"/>
                </a:tc>
                <a:tc>
                  <a:txBody>
                    <a:bodyPr/>
                    <a:lstStyle/>
                    <a:p>
                      <a:pPr algn="ctr"/>
                      <a:r>
                        <a:rPr lang="en-GB" sz="1100" dirty="0">
                          <a:solidFill>
                            <a:schemeClr val="tx2">
                              <a:lumMod val="75000"/>
                            </a:schemeClr>
                          </a:solidFill>
                        </a:rPr>
                        <a:t>93.5% (29/31)</a:t>
                      </a:r>
                    </a:p>
                  </a:txBody>
                  <a:tcPr anchor="ctr"/>
                </a:tc>
                <a:tc>
                  <a:txBody>
                    <a:bodyPr/>
                    <a:lstStyle/>
                    <a:p>
                      <a:r>
                        <a:rPr lang="en-GB" sz="1000" dirty="0">
                          <a:solidFill>
                            <a:schemeClr val="tx2">
                              <a:lumMod val="75000"/>
                            </a:schemeClr>
                          </a:solidFill>
                        </a:rPr>
                        <a:t>Two labs reported CI and CII DSA &lt;5,000 MFI</a:t>
                      </a:r>
                    </a:p>
                  </a:txBody>
                  <a:tcPr anchor="ctr"/>
                </a:tc>
                <a:extLst>
                  <a:ext uri="{0D108BD9-81ED-4DB2-BD59-A6C34878D82A}">
                    <a16:rowId xmlns:a16="http://schemas.microsoft.com/office/drawing/2014/main" val="3382523541"/>
                  </a:ext>
                </a:extLst>
              </a:tr>
              <a:tr h="571500">
                <a:tc>
                  <a:txBody>
                    <a:bodyPr/>
                    <a:lstStyle/>
                    <a:p>
                      <a:r>
                        <a:rPr lang="en-GB" sz="1100" b="1" dirty="0">
                          <a:solidFill>
                            <a:schemeClr val="tx2">
                              <a:lumMod val="75000"/>
                            </a:schemeClr>
                          </a:solidFill>
                        </a:rPr>
                        <a:t>CDC XM </a:t>
                      </a:r>
                    </a:p>
                  </a:txBody>
                  <a:tcPr anchor="ctr"/>
                </a:tc>
                <a:tc>
                  <a:txBody>
                    <a:bodyPr/>
                    <a:lstStyle/>
                    <a:p>
                      <a:pPr algn="ctr"/>
                      <a:r>
                        <a:rPr lang="en-GB" sz="1100" dirty="0">
                          <a:solidFill>
                            <a:schemeClr val="tx2">
                              <a:lumMod val="75000"/>
                            </a:schemeClr>
                          </a:solidFill>
                        </a:rPr>
                        <a:t>PBL Negative</a:t>
                      </a:r>
                    </a:p>
                    <a:p>
                      <a:pPr algn="ctr"/>
                      <a:r>
                        <a:rPr lang="en-GB" sz="1100" dirty="0">
                          <a:solidFill>
                            <a:schemeClr val="tx2">
                              <a:lumMod val="75000"/>
                            </a:schemeClr>
                          </a:solidFill>
                        </a:rPr>
                        <a:t>T cell Negative</a:t>
                      </a:r>
                    </a:p>
                    <a:p>
                      <a:pPr algn="ctr"/>
                      <a:r>
                        <a:rPr lang="en-GB" sz="1100" baseline="0" dirty="0">
                          <a:solidFill>
                            <a:schemeClr val="tx2">
                              <a:lumMod val="75000"/>
                            </a:schemeClr>
                          </a:solidFill>
                        </a:rPr>
                        <a:t>B cell Negative</a:t>
                      </a:r>
                      <a:endParaRPr lang="en-GB" sz="1100" dirty="0">
                        <a:solidFill>
                          <a:schemeClr val="tx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(10/10)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rPr>
                        <a:t>100% (8/8)</a:t>
                      </a:r>
                    </a:p>
                  </a:txBody>
                  <a:tcPr anchor="ctr"/>
                </a:tc>
                <a:tc rowSpan="3">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398148372"/>
                  </a:ext>
                </a:extLst>
              </a:tr>
              <a:tr h="322060">
                <a:tc>
                  <a:txBody>
                    <a:bodyPr/>
                    <a:lstStyle/>
                    <a:p>
                      <a:r>
                        <a:rPr lang="en-GB" sz="1100" b="1" dirty="0">
                          <a:solidFill>
                            <a:schemeClr val="tx2">
                              <a:lumMod val="75000"/>
                            </a:schemeClr>
                          </a:solidFill>
                        </a:rPr>
                        <a:t>FCXM T Cell</a:t>
                      </a:r>
                    </a:p>
                  </a:txBody>
                  <a:tcPr anchor="ctr"/>
                </a:tc>
                <a:tc>
                  <a:txBody>
                    <a:bodyPr/>
                    <a:lstStyle/>
                    <a:p>
                      <a:pPr algn="ctr"/>
                      <a:r>
                        <a:rPr lang="en-GB" sz="1100" baseline="0" dirty="0">
                          <a:solidFill>
                            <a:schemeClr val="tx2">
                              <a:lumMod val="75000"/>
                            </a:schemeClr>
                          </a:solidFill>
                        </a:rPr>
                        <a:t>Negative</a:t>
                      </a:r>
                      <a:endParaRPr lang="en-GB" sz="1100" dirty="0">
                        <a:solidFill>
                          <a:schemeClr val="tx2">
                            <a:lumMod val="75000"/>
                          </a:schemeClr>
                        </a:solidFill>
                      </a:endParaRPr>
                    </a:p>
                  </a:txBody>
                  <a:tcPr anchor="ctr"/>
                </a:tc>
                <a:tc>
                  <a:txBody>
                    <a:bodyPr/>
                    <a:lstStyle/>
                    <a:p>
                      <a:pPr algn="ctr"/>
                      <a:r>
                        <a:rPr lang="en-GB" sz="1100" dirty="0">
                          <a:solidFill>
                            <a:schemeClr val="tx2">
                              <a:lumMod val="75000"/>
                            </a:schemeClr>
                          </a:solidFill>
                        </a:rPr>
                        <a:t>100% (27/27)</a:t>
                      </a:r>
                    </a:p>
                  </a:txBody>
                  <a:tcPr anchor="ctr"/>
                </a:tc>
                <a:tc v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55090319"/>
                  </a:ext>
                </a:extLst>
              </a:tr>
              <a:tr h="322060">
                <a:tc>
                  <a:txBody>
                    <a:bodyPr/>
                    <a:lstStyle/>
                    <a:p>
                      <a:r>
                        <a:rPr lang="en-GB" sz="1100" b="1" dirty="0">
                          <a:solidFill>
                            <a:schemeClr val="tx2">
                              <a:lumMod val="75000"/>
                            </a:schemeClr>
                          </a:solidFill>
                        </a:rPr>
                        <a:t>FCXM B Cell</a:t>
                      </a:r>
                    </a:p>
                  </a:txBody>
                  <a:tcPr anchor="ctr"/>
                </a:tc>
                <a:tc>
                  <a:txBody>
                    <a:bodyPr/>
                    <a:lstStyle/>
                    <a:p>
                      <a:pPr algn="ctr"/>
                      <a:r>
                        <a:rPr lang="en-GB" sz="1100" baseline="0" dirty="0">
                          <a:solidFill>
                            <a:schemeClr val="tx2">
                              <a:lumMod val="75000"/>
                            </a:schemeClr>
                          </a:solidFill>
                        </a:rPr>
                        <a:t>Negative</a:t>
                      </a:r>
                      <a:endParaRPr lang="en-GB" sz="1100" dirty="0">
                        <a:solidFill>
                          <a:schemeClr val="tx2">
                            <a:lumMod val="75000"/>
                          </a:schemeClr>
                        </a:solidFill>
                      </a:endParaRPr>
                    </a:p>
                  </a:txBody>
                  <a:tcPr anchor="ctr"/>
                </a:tc>
                <a:tc>
                  <a:txBody>
                    <a:bodyPr/>
                    <a:lstStyle/>
                    <a:p>
                      <a:pPr algn="ctr"/>
                      <a:r>
                        <a:rPr lang="en-GB" sz="1100" dirty="0">
                          <a:solidFill>
                            <a:schemeClr val="tx2">
                              <a:lumMod val="75000"/>
                            </a:schemeClr>
                          </a:solidFill>
                        </a:rPr>
                        <a:t>100% (25/25)</a:t>
                      </a:r>
                    </a:p>
                  </a:txBody>
                  <a:tcPr anchor="ctr"/>
                </a:tc>
                <a:tc v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3704510890"/>
                  </a:ext>
                </a:extLst>
              </a:tr>
              <a:tr h="322060">
                <a:tc>
                  <a:txBody>
                    <a:bodyPr/>
                    <a:lstStyle/>
                    <a:p>
                      <a:r>
                        <a:rPr lang="en-GB" sz="1100" b="1" dirty="0">
                          <a:solidFill>
                            <a:schemeClr val="tx2">
                              <a:lumMod val="75000"/>
                            </a:schemeClr>
                          </a:solidFill>
                        </a:rPr>
                        <a:t>Transplant Risk</a:t>
                      </a:r>
                    </a:p>
                  </a:txBody>
                  <a:tcPr anchor="ctr"/>
                </a:tc>
                <a:tc>
                  <a:txBody>
                    <a:bodyPr/>
                    <a:lstStyle/>
                    <a:p>
                      <a:pPr algn="ctr"/>
                      <a:r>
                        <a:rPr lang="en-GB" sz="1100" dirty="0">
                          <a:solidFill>
                            <a:schemeClr val="tx2">
                              <a:lumMod val="75000"/>
                            </a:schemeClr>
                          </a:solidFill>
                        </a:rPr>
                        <a:t>Low/Standard</a:t>
                      </a:r>
                    </a:p>
                    <a:p>
                      <a:pPr algn="ctr"/>
                      <a:r>
                        <a:rPr lang="en-GB" sz="1100" dirty="0">
                          <a:solidFill>
                            <a:schemeClr val="tx2">
                              <a:lumMod val="75000"/>
                            </a:schemeClr>
                          </a:solidFill>
                        </a:rPr>
                        <a:t>Medium</a:t>
                      </a:r>
                    </a:p>
                    <a:p>
                      <a:pPr algn="ctr"/>
                      <a:r>
                        <a:rPr lang="en-GB" sz="1100" dirty="0">
                          <a:solidFill>
                            <a:schemeClr val="tx2">
                              <a:lumMod val="75000"/>
                            </a:schemeClr>
                          </a:solidFill>
                        </a:rPr>
                        <a:t>High/Contraindication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tx2">
                              <a:lumMod val="75000"/>
                            </a:schemeClr>
                          </a:solidFill>
                        </a:rPr>
                        <a:t>94% (29/31)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tx2">
                              <a:lumMod val="75000"/>
                            </a:schemeClr>
                          </a:solidFill>
                        </a:rPr>
                        <a:t>3% (1/31)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tx2">
                              <a:lumMod val="75000"/>
                            </a:schemeClr>
                          </a:solidFill>
                        </a:rPr>
                        <a:t>3% (1/31)</a:t>
                      </a:r>
                    </a:p>
                  </a:txBody>
                  <a:tcPr anchor="ctr"/>
                </a:tc>
                <a:tc>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073053199"/>
                  </a:ext>
                </a:extLst>
              </a:tr>
              <a:tr h="3220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solidFill>
                            <a:schemeClr val="tx2">
                              <a:lumMod val="75000"/>
                            </a:schemeClr>
                          </a:solidFill>
                        </a:rPr>
                        <a:t>Immunological Advice</a:t>
                      </a:r>
                    </a:p>
                  </a:txBody>
                  <a:tcPr anchor="ctr"/>
                </a:tc>
                <a:tc gridSpan="3">
                  <a:txBody>
                    <a:bodyPr/>
                    <a:lstStyle/>
                    <a:p>
                      <a:r>
                        <a:rPr lang="en-GB" sz="1000" dirty="0">
                          <a:solidFill>
                            <a:schemeClr val="tx2">
                              <a:lumMod val="75000"/>
                            </a:schemeClr>
                          </a:solidFill>
                        </a:rPr>
                        <a:t>Suitable</a:t>
                      </a:r>
                      <a:r>
                        <a:rPr lang="en-GB" sz="1000" baseline="0" dirty="0">
                          <a:solidFill>
                            <a:schemeClr val="tx2">
                              <a:lumMod val="75000"/>
                            </a:schemeClr>
                          </a:solidFill>
                        </a:rPr>
                        <a:t> for direct transplantation. </a:t>
                      </a:r>
                    </a:p>
                    <a:p>
                      <a:r>
                        <a:rPr lang="en-GB" sz="1000" baseline="0" dirty="0">
                          <a:solidFill>
                            <a:schemeClr val="tx2">
                              <a:lumMod val="75000"/>
                            </a:schemeClr>
                          </a:solidFill>
                        </a:rPr>
                        <a:t>HLA antibody present but not donor directed.</a:t>
                      </a:r>
                      <a:endParaRPr lang="en-GB" sz="1000" dirty="0">
                        <a:solidFill>
                          <a:schemeClr val="tx2">
                            <a:lumMod val="7500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solidFill>
                          <a:schemeClr val="tx2">
                            <a:lumMod val="75000"/>
                          </a:schemeClr>
                        </a:solidFill>
                      </a:endParaRPr>
                    </a:p>
                  </a:txBody>
                  <a:tcPr anchor="ctr"/>
                </a:tc>
                <a:tc h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854604110"/>
                  </a:ext>
                </a:extLst>
              </a:tr>
              <a:tr h="322060">
                <a:tc>
                  <a:txBody>
                    <a:bodyPr/>
                    <a:lstStyle/>
                    <a:p>
                      <a:r>
                        <a:rPr lang="en-GB" sz="1100" b="1" dirty="0">
                          <a:solidFill>
                            <a:schemeClr val="tx2">
                              <a:lumMod val="75000"/>
                            </a:schemeClr>
                          </a:solidFill>
                        </a:rPr>
                        <a:t>Recommendations</a:t>
                      </a:r>
                    </a:p>
                  </a:txBody>
                  <a:tcPr anchor="ctr"/>
                </a:tc>
                <a:tc gridSpan="3">
                  <a:txBody>
                    <a:bodyPr/>
                    <a:lstStyle/>
                    <a:p>
                      <a:r>
                        <a:rPr lang="en-GB" sz="1000" baseline="0" dirty="0">
                          <a:solidFill>
                            <a:schemeClr val="tx2">
                              <a:lumMod val="75000"/>
                            </a:schemeClr>
                          </a:solidFill>
                        </a:rPr>
                        <a:t>Proceed to transplant.</a:t>
                      </a:r>
                    </a:p>
                    <a:p>
                      <a:r>
                        <a:rPr lang="en-GB" sz="1000" baseline="0" dirty="0">
                          <a:solidFill>
                            <a:schemeClr val="tx2">
                              <a:lumMod val="75000"/>
                            </a:schemeClr>
                          </a:solidFill>
                        </a:rPr>
                        <a:t>Standard immunosuppression and post-transplant monitoring.</a:t>
                      </a:r>
                    </a:p>
                    <a:p>
                      <a:r>
                        <a:rPr lang="en-GB" sz="1000" baseline="0" dirty="0">
                          <a:solidFill>
                            <a:schemeClr val="tx2">
                              <a:lumMod val="75000"/>
                            </a:schemeClr>
                          </a:solidFill>
                        </a:rPr>
                        <a:t>Post-transplant monitoring if clinical indication of rejection.</a:t>
                      </a:r>
                      <a:endParaRPr lang="en-GB" sz="1000" dirty="0">
                        <a:solidFill>
                          <a:schemeClr val="tx2">
                            <a:lumMod val="7500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solidFill>
                          <a:schemeClr val="tx2">
                            <a:lumMod val="75000"/>
                          </a:schemeClr>
                        </a:solidFill>
                      </a:endParaRPr>
                    </a:p>
                  </a:txBody>
                  <a:tcPr anchor="ctr"/>
                </a:tc>
                <a:tc hMerge="1">
                  <a:txBody>
                    <a:bodyPr/>
                    <a:lstStyle/>
                    <a:p>
                      <a:endParaRPr lang="en-GB" sz="1000" dirty="0">
                        <a:solidFill>
                          <a:schemeClr val="tx2">
                            <a:lumMod val="75000"/>
                          </a:schemeClr>
                        </a:solidFill>
                      </a:endParaRPr>
                    </a:p>
                  </a:txBody>
                  <a:tcPr anchor="ctr"/>
                </a:tc>
                <a:extLst>
                  <a:ext uri="{0D108BD9-81ED-4DB2-BD59-A6C34878D82A}">
                    <a16:rowId xmlns:a16="http://schemas.microsoft.com/office/drawing/2014/main" val="220700273"/>
                  </a:ext>
                </a:extLst>
              </a:tr>
            </a:tbl>
          </a:graphicData>
        </a:graphic>
      </p:graphicFrame>
    </p:spTree>
    <p:extLst>
      <p:ext uri="{BB962C8B-B14F-4D97-AF65-F5344CB8AC3E}">
        <p14:creationId xmlns:p14="http://schemas.microsoft.com/office/powerpoint/2010/main" val="38842573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4" name="Group 3"/>
          <p:cNvGrpSpPr/>
          <p:nvPr/>
        </p:nvGrpSpPr>
        <p:grpSpPr>
          <a:xfrm>
            <a:off x="8072253" y="4071089"/>
            <a:ext cx="886975" cy="1014845"/>
            <a:chOff x="8115796" y="32077"/>
            <a:chExt cx="886975" cy="1014845"/>
          </a:xfrm>
        </p:grpSpPr>
        <p:sp>
          <p:nvSpPr>
            <p:cNvPr id="5"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7" name="Google Shape;683;p36"/>
          <p:cNvSpPr txBox="1">
            <a:spLocks/>
          </p:cNvSpPr>
          <p:nvPr/>
        </p:nvSpPr>
        <p:spPr>
          <a:xfrm>
            <a:off x="241068" y="89215"/>
            <a:ext cx="7831291" cy="4760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Lexend Deca"/>
              <a:buNone/>
              <a:defRPr sz="7600" b="0" i="0" u="none" strike="noStrike" cap="none">
                <a:solidFill>
                  <a:schemeClr val="dk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pPr algn="l" defTabSz="914378">
              <a:buClr>
                <a:srgbClr val="FFFFFF"/>
              </a:buClr>
            </a:pPr>
            <a:r>
              <a:rPr lang="en-GB" sz="2200" dirty="0">
                <a:solidFill>
                  <a:srgbClr val="FFFFFF"/>
                </a:solidFill>
              </a:rPr>
              <a:t>UK NEQAS for H&amp;I Comments</a:t>
            </a:r>
          </a:p>
        </p:txBody>
      </p:sp>
      <p:sp>
        <p:nvSpPr>
          <p:cNvPr id="3" name="TextBox 2">
            <a:extLst>
              <a:ext uri="{FF2B5EF4-FFF2-40B4-BE49-F238E27FC236}">
                <a16:creationId xmlns:a16="http://schemas.microsoft.com/office/drawing/2014/main" id="{2D10DB55-6503-3023-9BAD-DE4F5AC8C4B8}"/>
              </a:ext>
            </a:extLst>
          </p:cNvPr>
          <p:cNvSpPr txBox="1"/>
          <p:nvPr/>
        </p:nvSpPr>
        <p:spPr>
          <a:xfrm>
            <a:off x="464333" y="917352"/>
            <a:ext cx="8215334" cy="2308324"/>
          </a:xfrm>
          <a:prstGeom prst="rect">
            <a:avLst/>
          </a:prstGeom>
          <a:noFill/>
        </p:spPr>
        <p:txBody>
          <a:bodyPr wrap="square">
            <a:spAutoFit/>
          </a:bodyPr>
          <a:lstStyle/>
          <a:p>
            <a:pPr algn="just"/>
            <a:r>
              <a:rPr lang="en-GB" sz="1800" dirty="0">
                <a:solidFill>
                  <a:schemeClr val="tx1"/>
                </a:solidFill>
                <a:effectLst/>
                <a:latin typeface="Arial" panose="020B0604020202020204" pitchFamily="34" charset="0"/>
                <a:ea typeface="Times New Roman" panose="02020603050405020304" pitchFamily="18" charset="0"/>
              </a:rPr>
              <a:t>The same sample was used for both Serum 1 and Serum 2.  </a:t>
            </a:r>
          </a:p>
          <a:p>
            <a:pPr algn="just"/>
            <a:endParaRPr lang="en-GB" sz="1800" dirty="0">
              <a:solidFill>
                <a:schemeClr val="tx1"/>
              </a:solidFill>
              <a:latin typeface="Arial" panose="020B0604020202020204" pitchFamily="34" charset="0"/>
              <a:ea typeface="Times New Roman" panose="02020603050405020304" pitchFamily="18" charset="0"/>
            </a:endParaRPr>
          </a:p>
          <a:p>
            <a:pPr algn="just"/>
            <a:r>
              <a:rPr lang="en-GB" sz="1800" dirty="0">
                <a:solidFill>
                  <a:schemeClr val="tx1"/>
                </a:solidFill>
                <a:effectLst/>
                <a:latin typeface="Arial" panose="020B0604020202020204" pitchFamily="34" charset="0"/>
                <a:ea typeface="Times New Roman" panose="02020603050405020304" pitchFamily="18" charset="0"/>
              </a:rPr>
              <a:t>The sample was provided at neat for Serum 1 and at a dilution of 1:16 for Serum 2.  </a:t>
            </a:r>
          </a:p>
          <a:p>
            <a:pPr algn="just"/>
            <a:endParaRPr lang="en-GB" sz="1800" dirty="0">
              <a:solidFill>
                <a:schemeClr val="tx1"/>
              </a:solidFill>
              <a:latin typeface="Arial" panose="020B0604020202020204" pitchFamily="34" charset="0"/>
              <a:ea typeface="Times New Roman" panose="02020603050405020304" pitchFamily="18" charset="0"/>
            </a:endParaRPr>
          </a:p>
          <a:p>
            <a:pPr algn="just"/>
            <a:r>
              <a:rPr lang="en-GB" sz="1800" dirty="0">
                <a:solidFill>
                  <a:schemeClr val="tx1"/>
                </a:solidFill>
                <a:latin typeface="Arial" panose="020B0604020202020204" pitchFamily="34" charset="0"/>
              </a:rPr>
              <a:t>All antibodies reduced in MFI value upon dilution.  </a:t>
            </a:r>
          </a:p>
          <a:p>
            <a:pPr algn="just"/>
            <a:endParaRPr lang="en-GB" sz="1800" dirty="0">
              <a:solidFill>
                <a:schemeClr val="tx1"/>
              </a:solidFill>
              <a:latin typeface="Arial" panose="020B0604020202020204" pitchFamily="34" charset="0"/>
            </a:endParaRPr>
          </a:p>
          <a:p>
            <a:pPr algn="just"/>
            <a:endParaRPr lang="en-GB" sz="1800" dirty="0">
              <a:solidFill>
                <a:schemeClr val="tx1"/>
              </a:solidFill>
              <a:latin typeface="Arial" panose="020B060402020202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0690BED8-7F42-A25C-C8A4-0BC0210F8861}"/>
              </a:ext>
            </a:extLst>
          </p:cNvPr>
          <p:cNvGraphicFramePr>
            <a:graphicFrameLocks noGrp="1"/>
          </p:cNvGraphicFramePr>
          <p:nvPr>
            <p:extLst>
              <p:ext uri="{D42A27DB-BD31-4B8C-83A1-F6EECF244321}">
                <p14:modId xmlns:p14="http://schemas.microsoft.com/office/powerpoint/2010/main" val="1161164907"/>
              </p:ext>
            </p:extLst>
          </p:nvPr>
        </p:nvGraphicFramePr>
        <p:xfrm>
          <a:off x="1438762" y="2846455"/>
          <a:ext cx="6096000" cy="1630680"/>
        </p:xfrm>
        <a:graphic>
          <a:graphicData uri="http://schemas.openxmlformats.org/drawingml/2006/table">
            <a:tbl>
              <a:tblPr firstRow="1" bandRow="1">
                <a:tableStyleId>{775DCB02-9BB8-47FD-8907-85C794F793BA}</a:tableStyleId>
              </a:tblPr>
              <a:tblGrid>
                <a:gridCol w="2032000">
                  <a:extLst>
                    <a:ext uri="{9D8B030D-6E8A-4147-A177-3AD203B41FA5}">
                      <a16:colId xmlns:a16="http://schemas.microsoft.com/office/drawing/2014/main" val="2890572147"/>
                    </a:ext>
                  </a:extLst>
                </a:gridCol>
                <a:gridCol w="2032000">
                  <a:extLst>
                    <a:ext uri="{9D8B030D-6E8A-4147-A177-3AD203B41FA5}">
                      <a16:colId xmlns:a16="http://schemas.microsoft.com/office/drawing/2014/main" val="591902460"/>
                    </a:ext>
                  </a:extLst>
                </a:gridCol>
                <a:gridCol w="2032000">
                  <a:extLst>
                    <a:ext uri="{9D8B030D-6E8A-4147-A177-3AD203B41FA5}">
                      <a16:colId xmlns:a16="http://schemas.microsoft.com/office/drawing/2014/main" val="2028948168"/>
                    </a:ext>
                  </a:extLst>
                </a:gridCol>
              </a:tblGrid>
              <a:tr h="370840">
                <a:tc>
                  <a:txBody>
                    <a:bodyPr/>
                    <a:lstStyle/>
                    <a:p>
                      <a:endParaRPr lang="en-GB" dirty="0"/>
                    </a:p>
                  </a:txBody>
                  <a:tcPr/>
                </a:tc>
                <a:tc>
                  <a:txBody>
                    <a:bodyPr/>
                    <a:lstStyle/>
                    <a:p>
                      <a:r>
                        <a:rPr lang="en-GB" dirty="0"/>
                        <a:t>Serum 1 (neat)</a:t>
                      </a:r>
                    </a:p>
                  </a:txBody>
                  <a:tcPr/>
                </a:tc>
                <a:tc>
                  <a:txBody>
                    <a:bodyPr/>
                    <a:lstStyle/>
                    <a:p>
                      <a:r>
                        <a:rPr lang="en-GB" dirty="0"/>
                        <a:t>Serum 2 (1:16)</a:t>
                      </a:r>
                    </a:p>
                  </a:txBody>
                  <a:tcPr/>
                </a:tc>
                <a:extLst>
                  <a:ext uri="{0D108BD9-81ED-4DB2-BD59-A6C34878D82A}">
                    <a16:rowId xmlns:a16="http://schemas.microsoft.com/office/drawing/2014/main" val="54693742"/>
                  </a:ext>
                </a:extLst>
              </a:tr>
              <a:tr h="370840">
                <a:tc>
                  <a:txBody>
                    <a:bodyPr/>
                    <a:lstStyle/>
                    <a:p>
                      <a:r>
                        <a:rPr lang="en-GB" dirty="0"/>
                        <a:t>Consensus DSA</a:t>
                      </a:r>
                    </a:p>
                  </a:txBody>
                  <a:tcPr/>
                </a:tc>
                <a:tc>
                  <a:txBody>
                    <a:bodyPr/>
                    <a:lstStyle/>
                    <a:p>
                      <a:r>
                        <a:rPr lang="en-GB" sz="1400" b="1" dirty="0">
                          <a:solidFill>
                            <a:schemeClr val="tx1"/>
                          </a:solidFill>
                          <a:latin typeface="Arial" panose="020B0604020202020204" pitchFamily="34" charset="0"/>
                        </a:rPr>
                        <a:t>A3, B7, DR13, </a:t>
                      </a:r>
                      <a:r>
                        <a:rPr lang="en-GB" sz="1400" b="1" dirty="0">
                          <a:solidFill>
                            <a:srgbClr val="FFFF00"/>
                          </a:solidFill>
                          <a:latin typeface="Arial" panose="020B0604020202020204" pitchFamily="34" charset="0"/>
                        </a:rPr>
                        <a:t>DR15</a:t>
                      </a:r>
                      <a:r>
                        <a:rPr lang="en-GB" sz="1400" b="1" dirty="0">
                          <a:solidFill>
                            <a:schemeClr val="tx1"/>
                          </a:solidFill>
                          <a:latin typeface="Arial" panose="020B0604020202020204" pitchFamily="34" charset="0"/>
                        </a:rPr>
                        <a:t> and DR52 </a:t>
                      </a:r>
                      <a:endParaRPr lang="en-GB" b="1" dirty="0"/>
                    </a:p>
                  </a:txBody>
                  <a:tcPr/>
                </a:tc>
                <a:tc>
                  <a:txBody>
                    <a:bodyPr/>
                    <a:lstStyle/>
                    <a:p>
                      <a:r>
                        <a:rPr lang="en-GB" sz="1400" b="1" dirty="0">
                          <a:solidFill>
                            <a:schemeClr val="tx1"/>
                          </a:solidFill>
                          <a:latin typeface="Arial" panose="020B0604020202020204" pitchFamily="34" charset="0"/>
                        </a:rPr>
                        <a:t>A3, B7, DR13 and DR52 </a:t>
                      </a:r>
                      <a:endParaRPr lang="en-GB" b="1" dirty="0"/>
                    </a:p>
                  </a:txBody>
                  <a:tcPr/>
                </a:tc>
                <a:extLst>
                  <a:ext uri="{0D108BD9-81ED-4DB2-BD59-A6C34878D82A}">
                    <a16:rowId xmlns:a16="http://schemas.microsoft.com/office/drawing/2014/main" val="3250857156"/>
                  </a:ext>
                </a:extLst>
              </a:tr>
              <a:tr h="370840">
                <a:tc>
                  <a:txBody>
                    <a:bodyPr/>
                    <a:lstStyle/>
                    <a:p>
                      <a:r>
                        <a:rPr lang="en-GB" dirty="0"/>
                        <a:t>MFI range of DSA</a:t>
                      </a:r>
                    </a:p>
                  </a:txBody>
                  <a:tcPr/>
                </a:tc>
                <a:tc>
                  <a:txBody>
                    <a:bodyPr/>
                    <a:lstStyle/>
                    <a:p>
                      <a:r>
                        <a:rPr lang="en-GB" sz="1400" b="1" dirty="0">
                          <a:solidFill>
                            <a:schemeClr val="tx1"/>
                          </a:solidFill>
                          <a:latin typeface="Arial" panose="020B0604020202020204" pitchFamily="34" charset="0"/>
                        </a:rPr>
                        <a:t>965-31,318</a:t>
                      </a:r>
                      <a:endParaRPr lang="en-GB" b="1" dirty="0"/>
                    </a:p>
                  </a:txBody>
                  <a:tcPr/>
                </a:tc>
                <a:tc>
                  <a:txBody>
                    <a:bodyPr/>
                    <a:lstStyle/>
                    <a:p>
                      <a:r>
                        <a:rPr lang="en-GB" sz="1400" b="1" dirty="0">
                          <a:solidFill>
                            <a:schemeClr val="tx1"/>
                          </a:solidFill>
                          <a:latin typeface="Arial" panose="020B0604020202020204" pitchFamily="34" charset="0"/>
                        </a:rPr>
                        <a:t>628-12,133</a:t>
                      </a:r>
                      <a:endParaRPr lang="en-GB" b="1" dirty="0"/>
                    </a:p>
                  </a:txBody>
                  <a:tcPr/>
                </a:tc>
                <a:extLst>
                  <a:ext uri="{0D108BD9-81ED-4DB2-BD59-A6C34878D82A}">
                    <a16:rowId xmlns:a16="http://schemas.microsoft.com/office/drawing/2014/main" val="3301215060"/>
                  </a:ext>
                </a:extLst>
              </a:tr>
              <a:tr h="370840">
                <a:tc>
                  <a:txBody>
                    <a:bodyPr/>
                    <a:lstStyle/>
                    <a:p>
                      <a:r>
                        <a:rPr lang="en-GB" dirty="0"/>
                        <a:t>Contraindication to Tx</a:t>
                      </a:r>
                    </a:p>
                  </a:txBody>
                  <a:tcPr/>
                </a:tc>
                <a:tc>
                  <a:txBody>
                    <a:bodyPr/>
                    <a:lstStyle/>
                    <a:p>
                      <a:r>
                        <a:rPr lang="en-GB" sz="1400" b="1" dirty="0">
                          <a:solidFill>
                            <a:schemeClr val="tx1"/>
                          </a:solidFill>
                          <a:latin typeface="Arial" panose="020B0604020202020204" pitchFamily="34" charset="0"/>
                        </a:rPr>
                        <a:t>100%</a:t>
                      </a:r>
                      <a:endParaRPr lang="en-GB" b="1" dirty="0"/>
                    </a:p>
                  </a:txBody>
                  <a:tcPr/>
                </a:tc>
                <a:tc>
                  <a:txBody>
                    <a:bodyPr/>
                    <a:lstStyle/>
                    <a:p>
                      <a:r>
                        <a:rPr lang="en-GB" sz="1400" b="1" dirty="0">
                          <a:solidFill>
                            <a:schemeClr val="tx1"/>
                          </a:solidFill>
                          <a:latin typeface="Arial" panose="020B0604020202020204" pitchFamily="34" charset="0"/>
                        </a:rPr>
                        <a:t>81%</a:t>
                      </a:r>
                      <a:endParaRPr lang="en-GB" b="1" dirty="0"/>
                    </a:p>
                  </a:txBody>
                  <a:tcPr/>
                </a:tc>
                <a:extLst>
                  <a:ext uri="{0D108BD9-81ED-4DB2-BD59-A6C34878D82A}">
                    <a16:rowId xmlns:a16="http://schemas.microsoft.com/office/drawing/2014/main" val="598456563"/>
                  </a:ext>
                </a:extLst>
              </a:tr>
            </a:tbl>
          </a:graphicData>
        </a:graphic>
      </p:graphicFrame>
    </p:spTree>
    <p:extLst>
      <p:ext uri="{BB962C8B-B14F-4D97-AF65-F5344CB8AC3E}">
        <p14:creationId xmlns:p14="http://schemas.microsoft.com/office/powerpoint/2010/main" val="22333654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4" name="Group 3"/>
          <p:cNvGrpSpPr/>
          <p:nvPr/>
        </p:nvGrpSpPr>
        <p:grpSpPr>
          <a:xfrm>
            <a:off x="8072253" y="4071089"/>
            <a:ext cx="886975" cy="1014845"/>
            <a:chOff x="8115796" y="32077"/>
            <a:chExt cx="886975" cy="1014845"/>
          </a:xfrm>
        </p:grpSpPr>
        <p:sp>
          <p:nvSpPr>
            <p:cNvPr id="5"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7" name="Google Shape;683;p36"/>
          <p:cNvSpPr txBox="1">
            <a:spLocks/>
          </p:cNvSpPr>
          <p:nvPr/>
        </p:nvSpPr>
        <p:spPr>
          <a:xfrm>
            <a:off x="-507428" y="89216"/>
            <a:ext cx="8579788" cy="29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Lexend Deca"/>
              <a:buNone/>
              <a:defRPr sz="7600" b="0" i="0" u="none" strike="noStrike" cap="none">
                <a:solidFill>
                  <a:schemeClr val="dk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pPr defTabSz="914378">
              <a:buClr>
                <a:srgbClr val="FFFFFF"/>
              </a:buClr>
            </a:pPr>
            <a:r>
              <a:rPr lang="en-GB" sz="2200" dirty="0">
                <a:solidFill>
                  <a:srgbClr val="FFFFFF"/>
                </a:solidFill>
              </a:rPr>
              <a:t>Summary of Crossmatch and DSA Detection Results</a:t>
            </a:r>
          </a:p>
        </p:txBody>
      </p:sp>
      <p:sp>
        <p:nvSpPr>
          <p:cNvPr id="10" name="Content Placeholder 2"/>
          <p:cNvSpPr txBox="1">
            <a:spLocks/>
          </p:cNvSpPr>
          <p:nvPr/>
        </p:nvSpPr>
        <p:spPr>
          <a:xfrm>
            <a:off x="7388525" y="1654238"/>
            <a:ext cx="1428947" cy="165618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297" indent="0" defTabSz="914378">
              <a:lnSpc>
                <a:spcPct val="115000"/>
              </a:lnSpc>
              <a:spcBef>
                <a:spcPts val="0"/>
              </a:spcBef>
              <a:spcAft>
                <a:spcPts val="0"/>
              </a:spcAft>
              <a:buClr>
                <a:srgbClr val="FFFFFF"/>
              </a:buClr>
              <a:buSzPts val="1800"/>
              <a:buNone/>
            </a:pPr>
            <a:r>
              <a:rPr lang="en-GB" sz="1200" dirty="0">
                <a:solidFill>
                  <a:srgbClr val="FFFEFD"/>
                </a:solidFill>
                <a:latin typeface="Abel"/>
                <a:ea typeface="Abel"/>
                <a:cs typeface="Abel"/>
                <a:sym typeface="Abel"/>
              </a:rPr>
              <a:t>The table shows the percentage of participants identifying a DSA and the most common MFI range it was reported in.</a:t>
            </a:r>
          </a:p>
        </p:txBody>
      </p:sp>
      <p:graphicFrame>
        <p:nvGraphicFramePr>
          <p:cNvPr id="12" name="Table 11"/>
          <p:cNvGraphicFramePr>
            <a:graphicFrameLocks noGrp="1"/>
          </p:cNvGraphicFramePr>
          <p:nvPr/>
        </p:nvGraphicFramePr>
        <p:xfrm>
          <a:off x="837826" y="466759"/>
          <a:ext cx="6387633" cy="4577552"/>
        </p:xfrm>
        <a:graphic>
          <a:graphicData uri="http://schemas.openxmlformats.org/drawingml/2006/table">
            <a:tbl>
              <a:tblPr>
                <a:tableStyleId>{69CF1AB2-1976-4502-BF36-3FF5EA218861}</a:tableStyleId>
              </a:tblPr>
              <a:tblGrid>
                <a:gridCol w="338989">
                  <a:extLst>
                    <a:ext uri="{9D8B030D-6E8A-4147-A177-3AD203B41FA5}">
                      <a16:colId xmlns:a16="http://schemas.microsoft.com/office/drawing/2014/main" val="1036477693"/>
                    </a:ext>
                  </a:extLst>
                </a:gridCol>
                <a:gridCol w="778733">
                  <a:extLst>
                    <a:ext uri="{9D8B030D-6E8A-4147-A177-3AD203B41FA5}">
                      <a16:colId xmlns:a16="http://schemas.microsoft.com/office/drawing/2014/main" val="1726298795"/>
                    </a:ext>
                  </a:extLst>
                </a:gridCol>
                <a:gridCol w="787652">
                  <a:extLst>
                    <a:ext uri="{9D8B030D-6E8A-4147-A177-3AD203B41FA5}">
                      <a16:colId xmlns:a16="http://schemas.microsoft.com/office/drawing/2014/main" val="1240888943"/>
                    </a:ext>
                  </a:extLst>
                </a:gridCol>
                <a:gridCol w="889462">
                  <a:extLst>
                    <a:ext uri="{9D8B030D-6E8A-4147-A177-3AD203B41FA5}">
                      <a16:colId xmlns:a16="http://schemas.microsoft.com/office/drawing/2014/main" val="1705317972"/>
                    </a:ext>
                  </a:extLst>
                </a:gridCol>
                <a:gridCol w="706582">
                  <a:extLst>
                    <a:ext uri="{9D8B030D-6E8A-4147-A177-3AD203B41FA5}">
                      <a16:colId xmlns:a16="http://schemas.microsoft.com/office/drawing/2014/main" val="392477951"/>
                    </a:ext>
                  </a:extLst>
                </a:gridCol>
                <a:gridCol w="1163781">
                  <a:extLst>
                    <a:ext uri="{9D8B030D-6E8A-4147-A177-3AD203B41FA5}">
                      <a16:colId xmlns:a16="http://schemas.microsoft.com/office/drawing/2014/main" val="1325800163"/>
                    </a:ext>
                  </a:extLst>
                </a:gridCol>
                <a:gridCol w="828355">
                  <a:extLst>
                    <a:ext uri="{9D8B030D-6E8A-4147-A177-3AD203B41FA5}">
                      <a16:colId xmlns:a16="http://schemas.microsoft.com/office/drawing/2014/main" val="1776159479"/>
                    </a:ext>
                  </a:extLst>
                </a:gridCol>
                <a:gridCol w="894079">
                  <a:extLst>
                    <a:ext uri="{9D8B030D-6E8A-4147-A177-3AD203B41FA5}">
                      <a16:colId xmlns:a16="http://schemas.microsoft.com/office/drawing/2014/main" val="4229262137"/>
                    </a:ext>
                  </a:extLst>
                </a:gridCol>
              </a:tblGrid>
              <a:tr h="180135">
                <a:tc gridSpan="2">
                  <a:txBody>
                    <a:bodyPr/>
                    <a:lstStyle/>
                    <a:p>
                      <a:pPr algn="ctr" fontAlgn="b"/>
                      <a:r>
                        <a:rPr lang="en-GB" sz="1100" b="1" u="none" strike="noStrike" dirty="0">
                          <a:solidFill>
                            <a:schemeClr val="bg1">
                              <a:lumMod val="50000"/>
                            </a:schemeClr>
                          </a:solidFill>
                          <a:effectLst/>
                        </a:rPr>
                        <a:t>2025 Results</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chemeClr val="bg1">
                              <a:lumMod val="50000"/>
                            </a:schemeClr>
                          </a:solidFill>
                          <a:effectLst/>
                        </a:rPr>
                        <a:t>Serum 1 </a:t>
                      </a:r>
                      <a:r>
                        <a:rPr lang="en-GB" sz="1100" b="1" u="none" strike="noStrike" dirty="0">
                          <a:solidFill>
                            <a:srgbClr val="7030A0"/>
                          </a:solidFill>
                          <a:effectLst/>
                        </a:rPr>
                        <a:t>NEAT</a:t>
                      </a:r>
                      <a:endParaRPr lang="en-GB" sz="1100" b="1" i="0" u="none" strike="noStrike" dirty="0">
                        <a:solidFill>
                          <a:srgbClr val="7030A0"/>
                        </a:solidFill>
                        <a:effectLst/>
                        <a:latin typeface="Calibri" panose="020F0502020204030204" pitchFamily="34" charset="0"/>
                      </a:endParaRPr>
                    </a:p>
                  </a:txBody>
                  <a:tcPr marL="8685" marR="8685" marT="8685" marB="0" anchor="b">
                    <a:solidFill>
                      <a:schemeClr val="tx2">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chemeClr val="bg1">
                              <a:lumMod val="50000"/>
                            </a:schemeClr>
                          </a:solidFill>
                          <a:effectLst/>
                        </a:rPr>
                        <a:t>Serum 2 </a:t>
                      </a:r>
                      <a:r>
                        <a:rPr lang="en-GB" sz="1100" b="1" u="none" strike="noStrike" dirty="0">
                          <a:solidFill>
                            <a:srgbClr val="7030A0"/>
                          </a:solidFill>
                          <a:effectLst/>
                        </a:rPr>
                        <a:t>1:16</a:t>
                      </a:r>
                      <a:endParaRPr lang="en-GB" sz="1100" b="1" i="0" u="none" strike="noStrike" dirty="0">
                        <a:solidFill>
                          <a:srgbClr val="7030A0"/>
                        </a:solidFill>
                        <a:effectLst/>
                        <a:latin typeface="Calibri" panose="020F0502020204030204" pitchFamily="34" charset="0"/>
                      </a:endParaRPr>
                    </a:p>
                  </a:txBody>
                  <a:tcPr marL="8685" marR="8685" marT="8685" marB="0" anchor="b">
                    <a:solidFill>
                      <a:schemeClr val="tx2">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chemeClr val="bg1">
                              <a:lumMod val="50000"/>
                            </a:schemeClr>
                          </a:solidFill>
                          <a:effectLst/>
                        </a:rPr>
                        <a:t>Serum 3</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hMerge="1">
                  <a:txBody>
                    <a:bodyPr/>
                    <a:lstStyle/>
                    <a:p>
                      <a:endParaRPr lang="en-GB"/>
                    </a:p>
                  </a:txBody>
                  <a:tcPr/>
                </a:tc>
                <a:extLst>
                  <a:ext uri="{0D108BD9-81ED-4DB2-BD59-A6C34878D82A}">
                    <a16:rowId xmlns:a16="http://schemas.microsoft.com/office/drawing/2014/main" val="367762134"/>
                  </a:ext>
                </a:extLst>
              </a:tr>
              <a:tr h="351585">
                <a:tc gridSpan="2">
                  <a:txBody>
                    <a:bodyPr/>
                    <a:lstStyle/>
                    <a:p>
                      <a:pPr algn="ctr" fontAlgn="b"/>
                      <a:r>
                        <a:rPr lang="en-GB" sz="1100" b="1" u="none" strike="noStrike" dirty="0">
                          <a:solidFill>
                            <a:schemeClr val="bg1">
                              <a:lumMod val="50000"/>
                            </a:schemeClr>
                          </a:solidFill>
                          <a:effectLst/>
                        </a:rPr>
                        <a:t>DSA Defined by Luminex</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hMerge="1">
                  <a:txBody>
                    <a:bodyPr/>
                    <a:lstStyle/>
                    <a:p>
                      <a:endParaRPr lang="en-GB"/>
                    </a:p>
                  </a:txBody>
                  <a:tcPr/>
                </a:tc>
                <a:tc>
                  <a:txBody>
                    <a:bodyPr/>
                    <a:lstStyle/>
                    <a:p>
                      <a:pPr algn="ctr" fontAlgn="b"/>
                      <a:r>
                        <a:rPr lang="en-GB" sz="1100" b="1" u="none" strike="noStrike" dirty="0">
                          <a:solidFill>
                            <a:schemeClr val="bg1">
                              <a:lumMod val="50000"/>
                            </a:schemeClr>
                          </a:solidFill>
                          <a:effectLst/>
                        </a:rPr>
                        <a:t>Class 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a:txBody>
                    <a:bodyPr/>
                    <a:lstStyle/>
                    <a:p>
                      <a:pPr algn="ctr" fontAlgn="b"/>
                      <a:r>
                        <a:rPr lang="en-GB" sz="1100" b="1" u="none" strike="noStrike" dirty="0">
                          <a:solidFill>
                            <a:schemeClr val="bg1">
                              <a:lumMod val="50000"/>
                            </a:schemeClr>
                          </a:solidFill>
                          <a:effectLst/>
                        </a:rPr>
                        <a:t>Class II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a:txBody>
                    <a:bodyPr/>
                    <a:lstStyle/>
                    <a:p>
                      <a:pPr algn="ctr" fontAlgn="b"/>
                      <a:r>
                        <a:rPr lang="en-GB" sz="1100" b="1" u="none" strike="noStrike" dirty="0">
                          <a:solidFill>
                            <a:schemeClr val="bg1">
                              <a:lumMod val="50000"/>
                            </a:schemeClr>
                          </a:solidFill>
                          <a:effectLst/>
                        </a:rPr>
                        <a:t>Class 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a:txBody>
                    <a:bodyPr/>
                    <a:lstStyle/>
                    <a:p>
                      <a:pPr algn="ctr" fontAlgn="b"/>
                      <a:r>
                        <a:rPr lang="en-GB" sz="1100" b="1" u="none" strike="noStrike" dirty="0">
                          <a:solidFill>
                            <a:schemeClr val="bg1">
                              <a:lumMod val="50000"/>
                            </a:schemeClr>
                          </a:solidFill>
                          <a:effectLst/>
                        </a:rPr>
                        <a:t>Class II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a:txBody>
                    <a:bodyPr/>
                    <a:lstStyle/>
                    <a:p>
                      <a:pPr algn="ctr" fontAlgn="b"/>
                      <a:r>
                        <a:rPr lang="en-GB" sz="1100" b="1" u="none" strike="noStrike" dirty="0">
                          <a:solidFill>
                            <a:schemeClr val="bg1">
                              <a:lumMod val="50000"/>
                            </a:schemeClr>
                          </a:solidFill>
                          <a:effectLst/>
                        </a:rPr>
                        <a:t>Class 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tc>
                  <a:txBody>
                    <a:bodyPr/>
                    <a:lstStyle/>
                    <a:p>
                      <a:pPr algn="ctr" fontAlgn="b"/>
                      <a:r>
                        <a:rPr lang="en-GB" sz="1100" b="1" u="none" strike="noStrike" dirty="0">
                          <a:solidFill>
                            <a:schemeClr val="bg1">
                              <a:lumMod val="50000"/>
                            </a:schemeClr>
                          </a:solidFill>
                          <a:effectLst/>
                        </a:rPr>
                        <a:t>Class II</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b">
                    <a:solidFill>
                      <a:schemeClr val="tx2">
                        <a:lumMod val="20000"/>
                        <a:lumOff val="80000"/>
                      </a:schemeClr>
                    </a:solidFill>
                  </a:tcPr>
                </a:tc>
                <a:extLst>
                  <a:ext uri="{0D108BD9-81ED-4DB2-BD59-A6C34878D82A}">
                    <a16:rowId xmlns:a16="http://schemas.microsoft.com/office/drawing/2014/main" val="64844878"/>
                  </a:ext>
                </a:extLst>
              </a:tr>
              <a:tr h="572626">
                <a:tc gridSpan="2">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100" b="1" u="none" strike="noStrike" dirty="0">
                          <a:solidFill>
                            <a:schemeClr val="bg1">
                              <a:lumMod val="50000"/>
                            </a:schemeClr>
                          </a:solidFill>
                          <a:effectLst/>
                        </a:rPr>
                        <a:t>MFI &gt;20,000</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a:txBody>
                    <a:bodyPr/>
                    <a:lstStyle/>
                    <a:p>
                      <a:pPr algn="ctr" fontAlgn="b"/>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A3 (100%)</a:t>
                      </a:r>
                    </a:p>
                    <a:p>
                      <a:pPr algn="ctr" fontAlgn="b"/>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B7 (100%)</a:t>
                      </a:r>
                    </a:p>
                  </a:txBody>
                  <a:tcPr marL="8685" marR="8685" marT="8685" marB="0" anchor="ctr">
                    <a:solidFill>
                      <a:schemeClr val="accent4">
                        <a:lumMod val="20000"/>
                        <a:lumOff val="80000"/>
                      </a:schemeClr>
                    </a:solidFill>
                  </a:tcPr>
                </a:tc>
                <a:tc>
                  <a:txBody>
                    <a:bodyPr/>
                    <a:lstStyle/>
                    <a:p>
                      <a:pPr algn="ctr" fontAlgn="b"/>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DR13 (100%)</a:t>
                      </a:r>
                    </a:p>
                    <a:p>
                      <a:pPr algn="ctr" fontAlgn="b"/>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DR52 (97%)</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algn="ctr" fontAlgn="b"/>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extLst>
                  <a:ext uri="{0D108BD9-81ED-4DB2-BD59-A6C34878D82A}">
                    <a16:rowId xmlns:a16="http://schemas.microsoft.com/office/drawing/2014/main" val="365273372"/>
                  </a:ext>
                </a:extLst>
              </a:tr>
              <a:tr h="572626">
                <a:tc gridSpan="2">
                  <a:txBody>
                    <a:bodyPr/>
                    <a:lstStyle/>
                    <a:p>
                      <a:pPr algn="ctr" fontAlgn="ctr"/>
                      <a:r>
                        <a:rPr lang="en-GB" sz="1100" b="1" u="none" strike="noStrike" dirty="0">
                          <a:solidFill>
                            <a:schemeClr val="bg1">
                              <a:lumMod val="50000"/>
                            </a:schemeClr>
                          </a:solidFill>
                          <a:effectLst/>
                        </a:rPr>
                        <a:t>MFI 10,000 – 19,999</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a:txBody>
                    <a:bodyPr/>
                    <a:lstStyle/>
                    <a:p>
                      <a:pPr algn="ctr" fontAlgn="b"/>
                      <a:endParaRPr lang="en-GB" sz="110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algn="ctr" fontAlgn="b"/>
                      <a:endParaRPr lang="en-GB" sz="110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DR52 (97%)</a:t>
                      </a:r>
                    </a:p>
                  </a:txBody>
                  <a:tcPr marL="8685" marR="8685" marT="8685" marB="0" anchor="ctr">
                    <a:solidFill>
                      <a:schemeClr val="accent4">
                        <a:lumMod val="20000"/>
                        <a:lumOff val="80000"/>
                      </a:schemeClr>
                    </a:solidFill>
                  </a:tcPr>
                </a:tc>
                <a:tc>
                  <a:txBody>
                    <a:bodyPr/>
                    <a:lstStyle/>
                    <a:p>
                      <a:pPr algn="ctr" fontAlgn="b"/>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extLst>
                  <a:ext uri="{0D108BD9-81ED-4DB2-BD59-A6C34878D82A}">
                    <a16:rowId xmlns:a16="http://schemas.microsoft.com/office/drawing/2014/main" val="4075357147"/>
                  </a:ext>
                </a:extLst>
              </a:tr>
              <a:tr h="360000">
                <a:tc gridSpan="2">
                  <a:txBody>
                    <a:bodyPr/>
                    <a:lstStyle/>
                    <a:p>
                      <a:pPr algn="ctr" fontAlgn="ctr"/>
                      <a:r>
                        <a:rPr lang="en-GB" sz="1100" b="1" u="none" strike="noStrike" dirty="0">
                          <a:solidFill>
                            <a:schemeClr val="bg1">
                              <a:lumMod val="50000"/>
                            </a:schemeClr>
                          </a:solidFill>
                          <a:effectLst/>
                        </a:rPr>
                        <a:t>MFI 5,001-9,999</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cap="none" dirty="0">
                        <a:solidFill>
                          <a:schemeClr val="accent1"/>
                        </a:solidFill>
                        <a:effectLst/>
                        <a:latin typeface="Calibri" panose="020F0502020204030204" pitchFamily="34" charset="0"/>
                        <a:ea typeface="+mn-ea"/>
                        <a:cs typeface="Calibri" panose="020F0502020204030204" pitchFamily="34" charset="0"/>
                        <a:sym typeface="Arial"/>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0" i="0" u="none" strike="noStrike" dirty="0">
                          <a:solidFill>
                            <a:schemeClr val="accent1"/>
                          </a:solidFill>
                          <a:effectLst/>
                          <a:latin typeface="Calibri" panose="020F0502020204030204" pitchFamily="34" charset="0"/>
                          <a:cs typeface="Calibri" panose="020F0502020204030204" pitchFamily="34" charset="0"/>
                        </a:rPr>
                        <a:t>B7 (100%)</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DR13 (100%)</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extLst>
                  <a:ext uri="{0D108BD9-81ED-4DB2-BD59-A6C34878D82A}">
                    <a16:rowId xmlns:a16="http://schemas.microsoft.com/office/drawing/2014/main" val="268145190"/>
                  </a:ext>
                </a:extLst>
              </a:tr>
              <a:tr h="360000">
                <a:tc gridSpan="2">
                  <a:txBody>
                    <a:bodyPr/>
                    <a:lstStyle/>
                    <a:p>
                      <a:pPr algn="ctr" fontAlgn="ctr"/>
                      <a:r>
                        <a:rPr lang="en-GB" sz="1100" b="1" u="none" strike="noStrike" dirty="0">
                          <a:solidFill>
                            <a:schemeClr val="bg1">
                              <a:lumMod val="50000"/>
                            </a:schemeClr>
                          </a:solidFill>
                          <a:effectLst/>
                        </a:rPr>
                        <a:t>MFI 2,501-5,000</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0" i="0" u="none" strike="noStrike" dirty="0">
                          <a:solidFill>
                            <a:schemeClr val="accent1"/>
                          </a:solidFill>
                          <a:effectLst/>
                          <a:latin typeface="Calibri" panose="020F0502020204030204" pitchFamily="34" charset="0"/>
                          <a:cs typeface="Calibri" panose="020F0502020204030204" pitchFamily="34" charset="0"/>
                        </a:rPr>
                        <a:t>DR15 (74%)</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A3 (94%)</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tx2">
                            <a:lumMod val="40000"/>
                            <a:lumOff val="6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DR52 (3%)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DR13 (3%)</a:t>
                      </a:r>
                    </a:p>
                  </a:txBody>
                  <a:tcPr marL="8685" marR="8685" marT="8685" marB="0" anchor="ctr">
                    <a:solidFill>
                      <a:schemeClr val="accent4">
                        <a:lumMod val="20000"/>
                        <a:lumOff val="80000"/>
                      </a:schemeClr>
                    </a:solidFill>
                  </a:tcPr>
                </a:tc>
                <a:extLst>
                  <a:ext uri="{0D108BD9-81ED-4DB2-BD59-A6C34878D82A}">
                    <a16:rowId xmlns:a16="http://schemas.microsoft.com/office/drawing/2014/main" val="3780982492"/>
                  </a:ext>
                </a:extLst>
              </a:tr>
              <a:tr h="865935">
                <a:tc gridSpan="2">
                  <a:txBody>
                    <a:bodyPr/>
                    <a:lstStyle/>
                    <a:p>
                      <a:pPr algn="ctr" fontAlgn="ctr"/>
                      <a:r>
                        <a:rPr lang="en-GB" sz="1100" b="1" u="none" strike="noStrike" dirty="0">
                          <a:solidFill>
                            <a:schemeClr val="bg1">
                              <a:lumMod val="50000"/>
                            </a:schemeClr>
                          </a:solidFill>
                          <a:effectLst/>
                        </a:rPr>
                        <a:t>MFI &lt;2,500</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accent1"/>
                          </a:solidFill>
                          <a:effectLst/>
                          <a:latin typeface="Calibri" panose="020F0502020204030204" pitchFamily="34" charset="0"/>
                          <a:cs typeface="Calibri" panose="020F0502020204030204" pitchFamily="34" charset="0"/>
                        </a:rPr>
                        <a:t>DQ6 (6%)</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accent1"/>
                          </a:solidFill>
                          <a:effectLst/>
                          <a:latin typeface="Calibri" panose="020F0502020204030204" pitchFamily="34" charset="0"/>
                          <a:cs typeface="Calibri" panose="020F0502020204030204" pitchFamily="34" charset="0"/>
                        </a:rPr>
                        <a:t>DQA*01 (3%)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accent1"/>
                          </a:solidFill>
                          <a:effectLst/>
                          <a:latin typeface="Calibri" panose="020F0502020204030204" pitchFamily="34" charset="0"/>
                          <a:cs typeface="Calibri" panose="020F0502020204030204" pitchFamily="34" charset="0"/>
                        </a:rPr>
                        <a:t>DP2 (3%)</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accent1"/>
                          </a:solidFill>
                          <a:effectLst/>
                          <a:latin typeface="Calibri" panose="020F0502020204030204" pitchFamily="34" charset="0"/>
                          <a:cs typeface="Calibri" panose="020F0502020204030204" pitchFamily="34" charset="0"/>
                        </a:rPr>
                        <a:t>DP4 (3%) </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b="0" i="0" u="none" strike="noStrike" dirty="0">
                        <a:solidFill>
                          <a:schemeClr val="accent1"/>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u="none" strike="noStrike" dirty="0">
                          <a:solidFill>
                            <a:schemeClr val="tx2">
                              <a:lumMod val="50000"/>
                            </a:schemeClr>
                          </a:solidFill>
                          <a:effectLst/>
                          <a:latin typeface="Calibri" panose="020F0502020204030204" pitchFamily="34" charset="0"/>
                          <a:cs typeface="Calibri" panose="020F0502020204030204" pitchFamily="34" charset="0"/>
                        </a:rPr>
                        <a:t>Cw7 (3%)</a:t>
                      </a:r>
                    </a:p>
                  </a:txBody>
                  <a:tcPr marL="8685" marR="8685" marT="8685" marB="0" anchor="c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GB" sz="1100" u="none" strike="noStrike" dirty="0">
                        <a:solidFill>
                          <a:schemeClr val="tx2">
                            <a:lumMod val="50000"/>
                          </a:schemeClr>
                        </a:solidFill>
                        <a:effectLst/>
                        <a:latin typeface="Calibri" panose="020F0502020204030204" pitchFamily="34" charset="0"/>
                        <a:cs typeface="Calibri" panose="020F0502020204030204" pitchFamily="34" charset="0"/>
                      </a:endParaRPr>
                    </a:p>
                  </a:txBody>
                  <a:tcPr marL="8685" marR="8685" marT="8685" marB="0" anchor="ctr">
                    <a:solidFill>
                      <a:schemeClr val="accent4">
                        <a:lumMod val="20000"/>
                        <a:lumOff val="80000"/>
                      </a:schemeClr>
                    </a:solidFill>
                  </a:tcPr>
                </a:tc>
                <a:extLst>
                  <a:ext uri="{0D108BD9-81ED-4DB2-BD59-A6C34878D82A}">
                    <a16:rowId xmlns:a16="http://schemas.microsoft.com/office/drawing/2014/main" val="2959261420"/>
                  </a:ext>
                </a:extLst>
              </a:tr>
              <a:tr h="216000">
                <a:tc rowSpan="2">
                  <a:txBody>
                    <a:bodyPr/>
                    <a:lstStyle/>
                    <a:p>
                      <a:pPr algn="ctr" fontAlgn="b"/>
                      <a:r>
                        <a:rPr lang="en-GB" sz="900" u="none" strike="noStrike" dirty="0">
                          <a:solidFill>
                            <a:schemeClr val="bg1">
                              <a:lumMod val="50000"/>
                            </a:schemeClr>
                          </a:solidFill>
                          <a:effectLst/>
                        </a:rPr>
                        <a:t>CDCXM B</a:t>
                      </a:r>
                      <a:r>
                        <a:rPr lang="en-GB" sz="900" u="none" strike="noStrike" baseline="0" dirty="0">
                          <a:solidFill>
                            <a:schemeClr val="bg1">
                              <a:lumMod val="50000"/>
                            </a:schemeClr>
                          </a:solidFill>
                          <a:effectLst/>
                        </a:rPr>
                        <a:t> CELL</a:t>
                      </a:r>
                      <a:endParaRPr lang="en-GB" sz="900" b="1" i="0" u="none" strike="noStrike" dirty="0">
                        <a:solidFill>
                          <a:schemeClr val="bg1">
                            <a:lumMod val="50000"/>
                          </a:schemeClr>
                        </a:solidFill>
                        <a:effectLst/>
                        <a:latin typeface="Calibri" panose="020F0502020204030204" pitchFamily="34" charset="0"/>
                      </a:endParaRPr>
                    </a:p>
                  </a:txBody>
                  <a:tcPr marL="8685" marR="8685" marT="8685" marB="0" vert="vert270" anchor="b">
                    <a:solidFill>
                      <a:schemeClr val="tx2">
                        <a:lumMod val="20000"/>
                        <a:lumOff val="80000"/>
                      </a:schemeClr>
                    </a:solidFill>
                  </a:tcPr>
                </a:tc>
                <a:tc>
                  <a:txBody>
                    <a:bodyPr/>
                    <a:lstStyle/>
                    <a:p>
                      <a:pPr algn="ctr" fontAlgn="ctr"/>
                      <a:r>
                        <a:rPr lang="en-GB" sz="1100" b="1" u="none" strike="noStrike" dirty="0">
                          <a:solidFill>
                            <a:schemeClr val="bg1">
                              <a:lumMod val="50000"/>
                            </a:schemeClr>
                          </a:solidFill>
                          <a:effectLst/>
                        </a:rPr>
                        <a:t>No DTT</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297688140"/>
                  </a:ext>
                </a:extLst>
              </a:tr>
              <a:tr h="216000">
                <a:tc vMerge="1">
                  <a:txBody>
                    <a:bodyPr/>
                    <a:lstStyle/>
                    <a:p>
                      <a:endParaRPr lang="en-GB"/>
                    </a:p>
                  </a:txBody>
                  <a:tcPr/>
                </a:tc>
                <a:tc>
                  <a:txBody>
                    <a:bodyPr/>
                    <a:lstStyle/>
                    <a:p>
                      <a:pPr algn="ctr" fontAlgn="ctr"/>
                      <a:r>
                        <a:rPr lang="en-GB" sz="1100" b="1" u="none" strike="noStrike" dirty="0">
                          <a:solidFill>
                            <a:schemeClr val="bg1">
                              <a:lumMod val="50000"/>
                            </a:schemeClr>
                          </a:solidFill>
                          <a:effectLst/>
                        </a:rPr>
                        <a:t>DTT</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982263444"/>
                  </a:ext>
                </a:extLst>
              </a:tr>
              <a:tr h="216000">
                <a:tc rowSpan="2">
                  <a:txBody>
                    <a:bodyPr/>
                    <a:lstStyle/>
                    <a:p>
                      <a:pPr algn="ctr" fontAlgn="b"/>
                      <a:r>
                        <a:rPr lang="en-GB" sz="900" u="none" strike="noStrike" dirty="0">
                          <a:solidFill>
                            <a:schemeClr val="bg1">
                              <a:lumMod val="50000"/>
                            </a:schemeClr>
                          </a:solidFill>
                          <a:effectLst/>
                        </a:rPr>
                        <a:t>FCXM</a:t>
                      </a:r>
                      <a:endParaRPr lang="en-GB" sz="900" b="1" i="0" u="none" strike="noStrike" dirty="0">
                        <a:solidFill>
                          <a:schemeClr val="bg1">
                            <a:lumMod val="50000"/>
                          </a:schemeClr>
                        </a:solidFill>
                        <a:effectLst/>
                        <a:latin typeface="Calibri" panose="020F0502020204030204" pitchFamily="34" charset="0"/>
                      </a:endParaRPr>
                    </a:p>
                  </a:txBody>
                  <a:tcPr marL="8685" marR="8685" marT="8685" marB="0" vert="vert270" anchor="b">
                    <a:solidFill>
                      <a:schemeClr val="tx2">
                        <a:lumMod val="20000"/>
                        <a:lumOff val="80000"/>
                      </a:schemeClr>
                    </a:solidFill>
                  </a:tcPr>
                </a:tc>
                <a:tc>
                  <a:txBody>
                    <a:bodyPr/>
                    <a:lstStyle/>
                    <a:p>
                      <a:pPr algn="ctr" fontAlgn="ctr"/>
                      <a:r>
                        <a:rPr lang="en-GB" sz="1100" b="1" u="none" strike="noStrike" dirty="0">
                          <a:solidFill>
                            <a:schemeClr val="bg1">
                              <a:lumMod val="50000"/>
                            </a:schemeClr>
                          </a:solidFill>
                          <a:effectLst/>
                        </a:rPr>
                        <a:t>T Cell</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118225713"/>
                  </a:ext>
                </a:extLst>
              </a:tr>
              <a:tr h="216000">
                <a:tc vMerge="1">
                  <a:txBody>
                    <a:bodyPr/>
                    <a:lstStyle/>
                    <a:p>
                      <a:endParaRPr lang="en-GB"/>
                    </a:p>
                  </a:txBody>
                  <a:tcPr/>
                </a:tc>
                <a:tc>
                  <a:txBody>
                    <a:bodyPr/>
                    <a:lstStyle/>
                    <a:p>
                      <a:pPr algn="ctr" fontAlgn="ctr"/>
                      <a:r>
                        <a:rPr lang="en-GB" sz="1100" b="1" u="none" strike="noStrike" dirty="0">
                          <a:solidFill>
                            <a:schemeClr val="bg1">
                              <a:lumMod val="50000"/>
                            </a:schemeClr>
                          </a:solidFill>
                          <a:effectLst/>
                        </a:rPr>
                        <a:t>B Cell</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FF0000"/>
                          </a:solidFill>
                          <a:effectLst/>
                        </a:rPr>
                        <a:t>Positive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100" b="1" u="none" strike="noStrike" dirty="0">
                          <a:solidFill>
                            <a:srgbClr val="00B050"/>
                          </a:solidFill>
                          <a:effectLst/>
                        </a:rPr>
                        <a:t>Negative</a:t>
                      </a:r>
                      <a:endParaRPr lang="en-GB" sz="1100" b="1" i="0" u="none" strike="noStrike" dirty="0">
                        <a:solidFill>
                          <a:srgbClr val="FF0000"/>
                        </a:solidFill>
                        <a:effectLst/>
                        <a:latin typeface="Calibri" panose="020F0502020204030204" pitchFamily="34" charset="0"/>
                      </a:endParaRPr>
                    </a:p>
                  </a:txBody>
                  <a:tcPr marL="8685" marR="8685" marT="868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3028084699"/>
                  </a:ext>
                </a:extLst>
              </a:tr>
              <a:tr h="399490">
                <a:tc gridSpan="2">
                  <a:txBody>
                    <a:bodyPr/>
                    <a:lstStyle/>
                    <a:p>
                      <a:pPr algn="ctr" fontAlgn="b"/>
                      <a:r>
                        <a:rPr lang="en-GB" sz="1100" b="1" u="none" strike="noStrike" dirty="0">
                          <a:solidFill>
                            <a:schemeClr val="bg1">
                              <a:lumMod val="50000"/>
                            </a:schemeClr>
                          </a:solidFill>
                          <a:effectLst/>
                        </a:rPr>
                        <a:t>Risk</a:t>
                      </a:r>
                      <a:endParaRPr lang="en-GB" sz="1100" b="1" i="0" u="none" strike="noStrike" dirty="0">
                        <a:solidFill>
                          <a:schemeClr val="bg1">
                            <a:lumMod val="50000"/>
                          </a:schemeClr>
                        </a:solidFill>
                        <a:effectLst/>
                        <a:latin typeface="Calibri" panose="020F0502020204030204" pitchFamily="34" charset="0"/>
                      </a:endParaRPr>
                    </a:p>
                  </a:txBody>
                  <a:tcPr marL="8685" marR="8685" marT="8685" marB="0" anchor="ctr">
                    <a:solidFill>
                      <a:schemeClr val="tx2">
                        <a:lumMod val="20000"/>
                        <a:lumOff val="80000"/>
                      </a:schemeClr>
                    </a:solidFill>
                  </a:tcPr>
                </a:tc>
                <a:tc hMerge="1">
                  <a:txBody>
                    <a:bodyPr/>
                    <a:lstStyle/>
                    <a:p>
                      <a:endParaRPr lang="en-GB"/>
                    </a:p>
                  </a:txBody>
                  <a:tcPr/>
                </a:tc>
                <a:tc gridSpan="2">
                  <a:txBody>
                    <a:bodyPr/>
                    <a:lstStyle/>
                    <a:p>
                      <a:pPr algn="ctr" fontAlgn="b"/>
                      <a:r>
                        <a:rPr lang="en-GB" sz="1000" b="1" u="none" strike="noStrike" dirty="0">
                          <a:solidFill>
                            <a:schemeClr val="tx2">
                              <a:lumMod val="50000"/>
                            </a:schemeClr>
                          </a:solidFill>
                          <a:effectLst/>
                        </a:rPr>
                        <a:t>Contraindication (100%)</a:t>
                      </a: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algn="ctr" fontAlgn="b"/>
                      <a:r>
                        <a:rPr lang="en-GB" sz="1000" b="1" u="none" strike="noStrike" dirty="0">
                          <a:solidFill>
                            <a:schemeClr val="tx2">
                              <a:lumMod val="50000"/>
                            </a:schemeClr>
                          </a:solidFill>
                          <a:effectLst/>
                        </a:rPr>
                        <a:t>Medium (19%)</a:t>
                      </a:r>
                    </a:p>
                    <a:p>
                      <a:pPr algn="ctr" fontAlgn="b"/>
                      <a:r>
                        <a:rPr lang="en-GB" sz="900" b="1" u="none" strike="noStrike" dirty="0">
                          <a:solidFill>
                            <a:schemeClr val="tx2">
                              <a:lumMod val="50000"/>
                            </a:schemeClr>
                          </a:solidFill>
                          <a:effectLst/>
                        </a:rPr>
                        <a:t>High/Contraindication (81%)</a:t>
                      </a:r>
                    </a:p>
                  </a:txBody>
                  <a:tcPr marL="8685" marR="8685" marT="8685" marB="0" anchor="ctr">
                    <a:solidFill>
                      <a:schemeClr val="accent4">
                        <a:lumMod val="20000"/>
                        <a:lumOff val="80000"/>
                      </a:schemeClr>
                    </a:solidFill>
                  </a:tcPr>
                </a:tc>
                <a:tc hMerge="1">
                  <a:txBody>
                    <a:bodyPr/>
                    <a:lstStyle/>
                    <a:p>
                      <a:endParaRPr lang="en-GB"/>
                    </a:p>
                  </a:txBody>
                  <a:tcPr/>
                </a:tc>
                <a:tc gridSpan="2">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000" b="1" u="none" strike="noStrike" dirty="0">
                          <a:solidFill>
                            <a:schemeClr val="tx2">
                              <a:lumMod val="50000"/>
                            </a:schemeClr>
                          </a:solidFill>
                          <a:effectLst/>
                        </a:rPr>
                        <a:t>Contraindication (3%)</a:t>
                      </a:r>
                    </a:p>
                    <a:p>
                      <a:pPr algn="ctr" fontAlgn="b"/>
                      <a:r>
                        <a:rPr lang="en-GB" sz="1000" b="1" u="none" strike="noStrike" dirty="0">
                          <a:solidFill>
                            <a:schemeClr val="tx2">
                              <a:lumMod val="50000"/>
                            </a:schemeClr>
                          </a:solidFill>
                          <a:effectLst/>
                        </a:rPr>
                        <a:t>Medium (3%)</a:t>
                      </a:r>
                    </a:p>
                    <a:p>
                      <a:pPr algn="ctr" fontAlgn="b"/>
                      <a:r>
                        <a:rPr lang="en-GB" sz="900" b="1" u="none" strike="noStrike" dirty="0">
                          <a:solidFill>
                            <a:schemeClr val="tx2">
                              <a:lumMod val="50000"/>
                            </a:schemeClr>
                          </a:solidFill>
                          <a:effectLst/>
                        </a:rPr>
                        <a:t>Low/Standard (94%)</a:t>
                      </a:r>
                    </a:p>
                  </a:txBody>
                  <a:tcPr marL="8685" marR="8685" marT="868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2113646454"/>
                  </a:ext>
                </a:extLst>
              </a:tr>
            </a:tbl>
          </a:graphicData>
        </a:graphic>
      </p:graphicFrame>
      <p:sp>
        <p:nvSpPr>
          <p:cNvPr id="2" name="Rectangle: Rounded Corners 1">
            <a:extLst>
              <a:ext uri="{FF2B5EF4-FFF2-40B4-BE49-F238E27FC236}">
                <a16:creationId xmlns:a16="http://schemas.microsoft.com/office/drawing/2014/main" id="{60B06F07-0E61-6504-BC30-08A128AC52A2}"/>
              </a:ext>
            </a:extLst>
          </p:cNvPr>
          <p:cNvSpPr/>
          <p:nvPr/>
        </p:nvSpPr>
        <p:spPr>
          <a:xfrm>
            <a:off x="1961804" y="382016"/>
            <a:ext cx="3557847" cy="292800"/>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EA33651B-E874-2DA6-8949-04B679BD0C0C}"/>
              </a:ext>
            </a:extLst>
          </p:cNvPr>
          <p:cNvCxnSpPr>
            <a:cxnSpLocks/>
          </p:cNvCxnSpPr>
          <p:nvPr/>
        </p:nvCxnSpPr>
        <p:spPr>
          <a:xfrm>
            <a:off x="3505330" y="1420775"/>
            <a:ext cx="959666" cy="4177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CDC777-5716-D767-C815-02D160430457}"/>
              </a:ext>
            </a:extLst>
          </p:cNvPr>
          <p:cNvCxnSpPr>
            <a:cxnSpLocks/>
          </p:cNvCxnSpPr>
          <p:nvPr/>
        </p:nvCxnSpPr>
        <p:spPr>
          <a:xfrm>
            <a:off x="2589862" y="1231354"/>
            <a:ext cx="1150865" cy="15241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32005FB-A17F-B5DE-7C43-2F6D044EAB3F}"/>
              </a:ext>
            </a:extLst>
          </p:cNvPr>
          <p:cNvCxnSpPr>
            <a:cxnSpLocks/>
          </p:cNvCxnSpPr>
          <p:nvPr/>
        </p:nvCxnSpPr>
        <p:spPr>
          <a:xfrm>
            <a:off x="3551809" y="1231354"/>
            <a:ext cx="913187" cy="112653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56C2D4-E543-F953-BF56-2F5B481C56D3}"/>
              </a:ext>
            </a:extLst>
          </p:cNvPr>
          <p:cNvCxnSpPr>
            <a:cxnSpLocks/>
          </p:cNvCxnSpPr>
          <p:nvPr/>
        </p:nvCxnSpPr>
        <p:spPr>
          <a:xfrm>
            <a:off x="2565120" y="1444234"/>
            <a:ext cx="1175607" cy="9136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25F3EC-9AD4-8CD4-E64B-95E622D7EADA}"/>
              </a:ext>
            </a:extLst>
          </p:cNvPr>
          <p:cNvCxnSpPr>
            <a:cxnSpLocks/>
          </p:cNvCxnSpPr>
          <p:nvPr/>
        </p:nvCxnSpPr>
        <p:spPr>
          <a:xfrm>
            <a:off x="3540488" y="2840278"/>
            <a:ext cx="836959" cy="86596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BD42820-120F-13B0-A775-7E6CD8E68FC8}"/>
              </a:ext>
            </a:extLst>
          </p:cNvPr>
          <p:cNvSpPr/>
          <p:nvPr/>
        </p:nvSpPr>
        <p:spPr>
          <a:xfrm>
            <a:off x="2752928" y="2571750"/>
            <a:ext cx="798881" cy="1115033"/>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B1B47182-D7AD-88A2-9209-548AFB19BC71}"/>
              </a:ext>
            </a:extLst>
          </p:cNvPr>
          <p:cNvCxnSpPr>
            <a:cxnSpLocks/>
          </p:cNvCxnSpPr>
          <p:nvPr/>
        </p:nvCxnSpPr>
        <p:spPr>
          <a:xfrm>
            <a:off x="3122008" y="3866094"/>
            <a:ext cx="1090069"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6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1"/>
          <p:cNvSpPr txBox="1">
            <a:spLocks noGrp="1"/>
          </p:cNvSpPr>
          <p:nvPr>
            <p:ph type="title"/>
          </p:nvPr>
        </p:nvSpPr>
        <p:spPr>
          <a:xfrm>
            <a:off x="773800" y="539500"/>
            <a:ext cx="7596600" cy="292800"/>
          </a:xfrm>
          <a:prstGeom prst="rect">
            <a:avLst/>
          </a:prstGeom>
        </p:spPr>
        <p:txBody>
          <a:bodyPr spcFirstLastPara="1" wrap="square" lIns="91425" tIns="91425" rIns="91425" bIns="91425" anchor="ctr" anchorCtr="0">
            <a:noAutofit/>
          </a:bodyPr>
          <a:lstStyle/>
          <a:p>
            <a:r>
              <a:rPr lang="en" dirty="0"/>
              <a:t>Benefits</a:t>
            </a:r>
            <a:endParaRPr dirty="0"/>
          </a:p>
        </p:txBody>
      </p:sp>
      <p:sp>
        <p:nvSpPr>
          <p:cNvPr id="511" name="Google Shape;511;p31"/>
          <p:cNvSpPr txBox="1">
            <a:spLocks noGrp="1"/>
          </p:cNvSpPr>
          <p:nvPr>
            <p:ph type="title" idx="2"/>
          </p:nvPr>
        </p:nvSpPr>
        <p:spPr>
          <a:xfrm>
            <a:off x="652120" y="3885692"/>
            <a:ext cx="2796799" cy="466200"/>
          </a:xfrm>
          <a:prstGeom prst="rect">
            <a:avLst/>
          </a:prstGeom>
        </p:spPr>
        <p:txBody>
          <a:bodyPr spcFirstLastPara="1" wrap="square" lIns="91425" tIns="91425" rIns="91425" bIns="91425" anchor="ctr" anchorCtr="0">
            <a:noAutofit/>
          </a:bodyPr>
          <a:lstStyle/>
          <a:p>
            <a:pPr>
              <a:buSzPts val="990"/>
            </a:pPr>
            <a:r>
              <a:rPr lang="en" dirty="0"/>
              <a:t>Monitor performance of multiple techniques</a:t>
            </a:r>
            <a:br>
              <a:rPr lang="en" dirty="0"/>
            </a:br>
            <a:r>
              <a:rPr lang="en" dirty="0"/>
              <a:t>Make clinical interpretations on own results</a:t>
            </a:r>
            <a:br>
              <a:rPr lang="en" dirty="0"/>
            </a:br>
            <a:r>
              <a:rPr lang="en" dirty="0"/>
              <a:t>Compare local policies for clinical assessment</a:t>
            </a:r>
            <a:endParaRPr dirty="0"/>
          </a:p>
        </p:txBody>
      </p:sp>
      <p:sp>
        <p:nvSpPr>
          <p:cNvPr id="512" name="Google Shape;512;p31"/>
          <p:cNvSpPr txBox="1">
            <a:spLocks noGrp="1"/>
          </p:cNvSpPr>
          <p:nvPr>
            <p:ph type="title" idx="3"/>
          </p:nvPr>
        </p:nvSpPr>
        <p:spPr>
          <a:xfrm>
            <a:off x="1042166" y="2893888"/>
            <a:ext cx="2119125" cy="292800"/>
          </a:xfrm>
          <a:prstGeom prst="rect">
            <a:avLst/>
          </a:prstGeom>
        </p:spPr>
        <p:txBody>
          <a:bodyPr spcFirstLastPara="1" wrap="square" lIns="91425" tIns="91425" rIns="91425" bIns="91425" anchor="ctr" anchorCtr="0">
            <a:noAutofit/>
          </a:bodyPr>
          <a:lstStyle/>
          <a:p>
            <a:pPr>
              <a:buSzPts val="990"/>
            </a:pPr>
            <a:r>
              <a:rPr lang="en" dirty="0"/>
              <a:t>Benchmarking</a:t>
            </a:r>
            <a:endParaRPr dirty="0"/>
          </a:p>
        </p:txBody>
      </p:sp>
      <p:sp>
        <p:nvSpPr>
          <p:cNvPr id="513" name="Google Shape;513;p31"/>
          <p:cNvSpPr txBox="1">
            <a:spLocks noGrp="1"/>
          </p:cNvSpPr>
          <p:nvPr>
            <p:ph type="title" idx="4"/>
          </p:nvPr>
        </p:nvSpPr>
        <p:spPr>
          <a:xfrm>
            <a:off x="3636833" y="3536691"/>
            <a:ext cx="2002800" cy="466200"/>
          </a:xfrm>
          <a:prstGeom prst="rect">
            <a:avLst/>
          </a:prstGeom>
        </p:spPr>
        <p:txBody>
          <a:bodyPr spcFirstLastPara="1" wrap="square" lIns="91425" tIns="91425" rIns="91425" bIns="91425" anchor="ctr" anchorCtr="0">
            <a:noAutofit/>
          </a:bodyPr>
          <a:lstStyle/>
          <a:p>
            <a:pPr>
              <a:buSzPts val="990"/>
            </a:pPr>
            <a:r>
              <a:rPr lang="en" dirty="0"/>
              <a:t>Monitor concordances</a:t>
            </a:r>
            <a:br>
              <a:rPr lang="en" dirty="0"/>
            </a:br>
            <a:r>
              <a:rPr lang="en" dirty="0"/>
              <a:t>Review variations</a:t>
            </a:r>
            <a:br>
              <a:rPr lang="en" dirty="0"/>
            </a:br>
            <a:r>
              <a:rPr lang="en" dirty="0"/>
              <a:t>Staff training </a:t>
            </a:r>
            <a:endParaRPr dirty="0"/>
          </a:p>
        </p:txBody>
      </p:sp>
      <p:sp>
        <p:nvSpPr>
          <p:cNvPr id="514" name="Google Shape;514;p31"/>
          <p:cNvSpPr txBox="1">
            <a:spLocks noGrp="1"/>
          </p:cNvSpPr>
          <p:nvPr>
            <p:ph type="title" idx="5"/>
          </p:nvPr>
        </p:nvSpPr>
        <p:spPr>
          <a:xfrm>
            <a:off x="3729750" y="2900587"/>
            <a:ext cx="1684500" cy="292800"/>
          </a:xfrm>
          <a:prstGeom prst="rect">
            <a:avLst/>
          </a:prstGeom>
        </p:spPr>
        <p:txBody>
          <a:bodyPr spcFirstLastPara="1" wrap="square" lIns="91425" tIns="91425" rIns="91425" bIns="91425" anchor="ctr" anchorCtr="0">
            <a:noAutofit/>
          </a:bodyPr>
          <a:lstStyle/>
          <a:p>
            <a:pPr>
              <a:buSzPts val="990"/>
            </a:pPr>
            <a:r>
              <a:rPr lang="en" dirty="0"/>
              <a:t>Education</a:t>
            </a:r>
            <a:endParaRPr dirty="0"/>
          </a:p>
        </p:txBody>
      </p:sp>
      <p:sp>
        <p:nvSpPr>
          <p:cNvPr id="515" name="Google Shape;515;p31"/>
          <p:cNvSpPr txBox="1">
            <a:spLocks noGrp="1"/>
          </p:cNvSpPr>
          <p:nvPr>
            <p:ph type="title" idx="6"/>
          </p:nvPr>
        </p:nvSpPr>
        <p:spPr>
          <a:xfrm>
            <a:off x="6092075" y="3472893"/>
            <a:ext cx="2002800" cy="466200"/>
          </a:xfrm>
          <a:prstGeom prst="rect">
            <a:avLst/>
          </a:prstGeom>
        </p:spPr>
        <p:txBody>
          <a:bodyPr spcFirstLastPara="1" wrap="square" lIns="91425" tIns="91425" rIns="91425" bIns="91425" anchor="ctr" anchorCtr="0">
            <a:noAutofit/>
          </a:bodyPr>
          <a:lstStyle/>
          <a:p>
            <a:pPr>
              <a:buSzPts val="990"/>
            </a:pPr>
            <a:r>
              <a:rPr lang="en" dirty="0"/>
              <a:t>Laboratory staff</a:t>
            </a:r>
            <a:br>
              <a:rPr lang="en" dirty="0"/>
            </a:br>
            <a:r>
              <a:rPr lang="en" dirty="0"/>
              <a:t>Clinical staff</a:t>
            </a:r>
            <a:endParaRPr dirty="0"/>
          </a:p>
        </p:txBody>
      </p:sp>
      <p:sp>
        <p:nvSpPr>
          <p:cNvPr id="516" name="Google Shape;516;p31"/>
          <p:cNvSpPr txBox="1">
            <a:spLocks noGrp="1"/>
          </p:cNvSpPr>
          <p:nvPr>
            <p:ph type="title" idx="7"/>
          </p:nvPr>
        </p:nvSpPr>
        <p:spPr>
          <a:xfrm>
            <a:off x="6123459" y="2937264"/>
            <a:ext cx="1978375" cy="292800"/>
          </a:xfrm>
          <a:prstGeom prst="rect">
            <a:avLst/>
          </a:prstGeom>
        </p:spPr>
        <p:txBody>
          <a:bodyPr spcFirstLastPara="1" wrap="square" lIns="91425" tIns="91425" rIns="91425" bIns="91425" anchor="ctr" anchorCtr="0">
            <a:noAutofit/>
          </a:bodyPr>
          <a:lstStyle/>
          <a:p>
            <a:pPr>
              <a:buSzPts val="990"/>
            </a:pPr>
            <a:r>
              <a:rPr lang="en" dirty="0"/>
              <a:t>Competency</a:t>
            </a:r>
            <a:endParaRPr dirty="0"/>
          </a:p>
        </p:txBody>
      </p:sp>
      <p:sp>
        <p:nvSpPr>
          <p:cNvPr id="517" name="Google Shape;517;p31"/>
          <p:cNvSpPr/>
          <p:nvPr/>
        </p:nvSpPr>
        <p:spPr>
          <a:xfrm>
            <a:off x="1478167" y="1801899"/>
            <a:ext cx="1144728" cy="998386"/>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518" name="Google Shape;518;p31"/>
          <p:cNvSpPr/>
          <p:nvPr/>
        </p:nvSpPr>
        <p:spPr>
          <a:xfrm>
            <a:off x="3999730" y="1801899"/>
            <a:ext cx="1144728" cy="998386"/>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sp>
        <p:nvSpPr>
          <p:cNvPr id="519" name="Google Shape;519;p31"/>
          <p:cNvSpPr/>
          <p:nvPr/>
        </p:nvSpPr>
        <p:spPr>
          <a:xfrm>
            <a:off x="6521280" y="1801899"/>
            <a:ext cx="1144728" cy="998386"/>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defTabSz="914378"/>
            <a:endParaRPr/>
          </a:p>
        </p:txBody>
      </p:sp>
      <p:grpSp>
        <p:nvGrpSpPr>
          <p:cNvPr id="520" name="Google Shape;520;p31"/>
          <p:cNvGrpSpPr/>
          <p:nvPr/>
        </p:nvGrpSpPr>
        <p:grpSpPr>
          <a:xfrm>
            <a:off x="1843737" y="2067921"/>
            <a:ext cx="413567" cy="466312"/>
            <a:chOff x="3299850" y="513665"/>
            <a:chExt cx="427725" cy="482225"/>
          </a:xfrm>
        </p:grpSpPr>
        <p:sp>
          <p:nvSpPr>
            <p:cNvPr id="521" name="Google Shape;521;p31"/>
            <p:cNvSpPr/>
            <p:nvPr/>
          </p:nvSpPr>
          <p:spPr>
            <a:xfrm>
              <a:off x="3299850" y="59859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22" name="Google Shape;522;p31"/>
            <p:cNvSpPr/>
            <p:nvPr/>
          </p:nvSpPr>
          <p:spPr>
            <a:xfrm>
              <a:off x="3467650" y="51366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23" name="Google Shape;523;p31"/>
            <p:cNvSpPr/>
            <p:nvPr/>
          </p:nvSpPr>
          <p:spPr>
            <a:xfrm>
              <a:off x="3566675" y="51366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24" name="Google Shape;524;p31"/>
            <p:cNvSpPr/>
            <p:nvPr/>
          </p:nvSpPr>
          <p:spPr>
            <a:xfrm>
              <a:off x="3611225" y="59859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25" name="Google Shape;525;p31"/>
            <p:cNvSpPr/>
            <p:nvPr/>
          </p:nvSpPr>
          <p:spPr>
            <a:xfrm>
              <a:off x="3413075" y="59859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grpSp>
      <p:sp>
        <p:nvSpPr>
          <p:cNvPr id="526" name="Google Shape;526;p31"/>
          <p:cNvSpPr/>
          <p:nvPr/>
        </p:nvSpPr>
        <p:spPr>
          <a:xfrm>
            <a:off x="6859860" y="2035710"/>
            <a:ext cx="467230" cy="467182"/>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grpSp>
        <p:nvGrpSpPr>
          <p:cNvPr id="527" name="Google Shape;527;p31"/>
          <p:cNvGrpSpPr/>
          <p:nvPr/>
        </p:nvGrpSpPr>
        <p:grpSpPr>
          <a:xfrm>
            <a:off x="4336754" y="2067921"/>
            <a:ext cx="470494" cy="467206"/>
            <a:chOff x="890400" y="4614203"/>
            <a:chExt cx="486600" cy="483150"/>
          </a:xfrm>
        </p:grpSpPr>
        <p:sp>
          <p:nvSpPr>
            <p:cNvPr id="528" name="Google Shape;528;p31"/>
            <p:cNvSpPr/>
            <p:nvPr/>
          </p:nvSpPr>
          <p:spPr>
            <a:xfrm>
              <a:off x="1125300" y="4717928"/>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29" name="Google Shape;529;p31"/>
            <p:cNvSpPr/>
            <p:nvPr/>
          </p:nvSpPr>
          <p:spPr>
            <a:xfrm>
              <a:off x="890400" y="4614203"/>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sp>
          <p:nvSpPr>
            <p:cNvPr id="530" name="Google Shape;530;p31"/>
            <p:cNvSpPr/>
            <p:nvPr/>
          </p:nvSpPr>
          <p:spPr>
            <a:xfrm>
              <a:off x="1106975" y="4854728"/>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solidFill>
                  <a:srgbClr val="435D74"/>
                </a:solidFill>
              </a:endParaRPr>
            </a:p>
          </p:txBody>
        </p:sp>
      </p:grpSp>
      <p:sp>
        <p:nvSpPr>
          <p:cNvPr id="531" name="Google Shape;531;p31"/>
          <p:cNvSpPr/>
          <p:nvPr/>
        </p:nvSpPr>
        <p:spPr>
          <a:xfrm rot="-899960">
            <a:off x="8464830" y="4413682"/>
            <a:ext cx="255630" cy="289350"/>
          </a:xfrm>
          <a:custGeom>
            <a:avLst/>
            <a:gdLst/>
            <a:ahLst/>
            <a:cxnLst/>
            <a:rect l="l" t="t" r="r" b="b"/>
            <a:pathLst>
              <a:path w="2767" h="3132" fill="none" extrusionOk="0">
                <a:moveTo>
                  <a:pt x="2767" y="2219"/>
                </a:moveTo>
                <a:lnTo>
                  <a:pt x="2767" y="912"/>
                </a:lnTo>
                <a:cubicBezTo>
                  <a:pt x="2767" y="821"/>
                  <a:pt x="2736" y="730"/>
                  <a:pt x="2645" y="700"/>
                </a:cubicBezTo>
                <a:lnTo>
                  <a:pt x="1520" y="31"/>
                </a:lnTo>
                <a:cubicBezTo>
                  <a:pt x="1429" y="0"/>
                  <a:pt x="1338" y="0"/>
                  <a:pt x="1277" y="31"/>
                </a:cubicBezTo>
                <a:lnTo>
                  <a:pt x="122" y="700"/>
                </a:lnTo>
                <a:cubicBezTo>
                  <a:pt x="61" y="730"/>
                  <a:pt x="1" y="821"/>
                  <a:pt x="1" y="912"/>
                </a:cubicBezTo>
                <a:lnTo>
                  <a:pt x="1" y="2219"/>
                </a:lnTo>
                <a:cubicBezTo>
                  <a:pt x="1" y="2311"/>
                  <a:pt x="61" y="2402"/>
                  <a:pt x="122" y="2432"/>
                </a:cubicBezTo>
                <a:lnTo>
                  <a:pt x="1277" y="3101"/>
                </a:lnTo>
                <a:cubicBezTo>
                  <a:pt x="1338" y="3131"/>
                  <a:pt x="1429" y="3131"/>
                  <a:pt x="1520" y="3101"/>
                </a:cubicBezTo>
                <a:lnTo>
                  <a:pt x="2645" y="2432"/>
                </a:lnTo>
                <a:cubicBezTo>
                  <a:pt x="2736" y="2402"/>
                  <a:pt x="2767" y="2311"/>
                  <a:pt x="2767" y="2219"/>
                </a:cubicBezTo>
                <a:close/>
              </a:path>
            </a:pathLst>
          </a:custGeom>
          <a:noFill/>
          <a:ln w="190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2" name="Google Shape;532;p31"/>
          <p:cNvSpPr/>
          <p:nvPr/>
        </p:nvSpPr>
        <p:spPr>
          <a:xfrm rot="-899960">
            <a:off x="8441242" y="3826717"/>
            <a:ext cx="516803" cy="584151"/>
          </a:xfrm>
          <a:custGeom>
            <a:avLst/>
            <a:gdLst/>
            <a:ahLst/>
            <a:cxnLst/>
            <a:rect l="l" t="t" r="r" b="b"/>
            <a:pathLst>
              <a:path w="5594" h="6323" fill="none" extrusionOk="0">
                <a:moveTo>
                  <a:pt x="5593" y="4469"/>
                </a:moveTo>
                <a:lnTo>
                  <a:pt x="5593" y="1824"/>
                </a:lnTo>
                <a:cubicBezTo>
                  <a:pt x="5593" y="1642"/>
                  <a:pt x="5502" y="1490"/>
                  <a:pt x="5350" y="1399"/>
                </a:cubicBezTo>
                <a:lnTo>
                  <a:pt x="3040" y="61"/>
                </a:lnTo>
                <a:cubicBezTo>
                  <a:pt x="2888" y="0"/>
                  <a:pt x="2706" y="0"/>
                  <a:pt x="2554" y="61"/>
                </a:cubicBezTo>
                <a:lnTo>
                  <a:pt x="244" y="1399"/>
                </a:lnTo>
                <a:cubicBezTo>
                  <a:pt x="92" y="1490"/>
                  <a:pt x="0" y="1642"/>
                  <a:pt x="0" y="1824"/>
                </a:cubicBezTo>
                <a:lnTo>
                  <a:pt x="0" y="4469"/>
                </a:lnTo>
                <a:cubicBezTo>
                  <a:pt x="0" y="4651"/>
                  <a:pt x="92" y="4833"/>
                  <a:pt x="244" y="4925"/>
                </a:cubicBezTo>
                <a:lnTo>
                  <a:pt x="2554" y="6232"/>
                </a:lnTo>
                <a:cubicBezTo>
                  <a:pt x="2706" y="6323"/>
                  <a:pt x="2888" y="6323"/>
                  <a:pt x="3040" y="6232"/>
                </a:cubicBezTo>
                <a:lnTo>
                  <a:pt x="5350" y="4925"/>
                </a:lnTo>
                <a:cubicBezTo>
                  <a:pt x="5502" y="4833"/>
                  <a:pt x="5593" y="4651"/>
                  <a:pt x="5593" y="4469"/>
                </a:cubicBezTo>
                <a:close/>
              </a:path>
            </a:pathLst>
          </a:custGeom>
          <a:noFill/>
          <a:ln w="190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nvGrpSpPr>
          <p:cNvPr id="533" name="Google Shape;533;p31"/>
          <p:cNvGrpSpPr/>
          <p:nvPr/>
        </p:nvGrpSpPr>
        <p:grpSpPr>
          <a:xfrm>
            <a:off x="-256583" y="361741"/>
            <a:ext cx="1136246" cy="988118"/>
            <a:chOff x="-348190" y="591175"/>
            <a:chExt cx="1136246" cy="988118"/>
          </a:xfrm>
        </p:grpSpPr>
        <p:sp>
          <p:nvSpPr>
            <p:cNvPr id="534" name="Google Shape;534;p31"/>
            <p:cNvSpPr/>
            <p:nvPr/>
          </p:nvSpPr>
          <p:spPr>
            <a:xfrm rot="160010">
              <a:off x="307861" y="601778"/>
              <a:ext cx="468109" cy="530451"/>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5" name="Google Shape;535;p31"/>
            <p:cNvSpPr/>
            <p:nvPr/>
          </p:nvSpPr>
          <p:spPr>
            <a:xfrm rot="160010">
              <a:off x="53141" y="845893"/>
              <a:ext cx="154781" cy="176861"/>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6" name="Google Shape;536;p31"/>
            <p:cNvSpPr/>
            <p:nvPr/>
          </p:nvSpPr>
          <p:spPr>
            <a:xfrm rot="160010">
              <a:off x="231998" y="1176631"/>
              <a:ext cx="265215" cy="301378"/>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sp>
          <p:nvSpPr>
            <p:cNvPr id="537" name="Google Shape;537;p31"/>
            <p:cNvSpPr/>
            <p:nvPr/>
          </p:nvSpPr>
          <p:spPr>
            <a:xfrm rot="160010">
              <a:off x="-338346" y="1138718"/>
              <a:ext cx="379748" cy="431975"/>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defTabSz="914378"/>
              <a:endParaRPr/>
            </a:p>
          </p:txBody>
        </p:sp>
      </p:grpSp>
      <p:sp>
        <p:nvSpPr>
          <p:cNvPr id="30" name="Google Shape;387;p24"/>
          <p:cNvSpPr/>
          <p:nvPr/>
        </p:nvSpPr>
        <p:spPr>
          <a:xfrm rot="3667715" flipH="1">
            <a:off x="8260768" y="110562"/>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851" y="267493"/>
            <a:ext cx="524024" cy="496898"/>
          </a:xfrm>
          <a:prstGeom prst="rect">
            <a:avLst/>
          </a:prstGeom>
          <a:solidFill>
            <a:schemeClr val="bg1">
              <a:lumMod val="75000"/>
            </a:schemeClr>
          </a:solidFill>
        </p:spPr>
      </p:pic>
    </p:spTree>
    <p:extLst>
      <p:ext uri="{BB962C8B-B14F-4D97-AF65-F5344CB8AC3E}">
        <p14:creationId xmlns:p14="http://schemas.microsoft.com/office/powerpoint/2010/main" val="7684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713400" y="624467"/>
            <a:ext cx="77172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Scheme 2A – Cytotoxic Crossmatch</a:t>
            </a:r>
            <a:endParaRPr dirty="0">
              <a:effectLst>
                <a:outerShdw blurRad="38100" dist="38100" dir="2700000" algn="tl">
                  <a:srgbClr val="000000">
                    <a:alpha val="43137"/>
                  </a:srgbClr>
                </a:outerShdw>
              </a:effectLst>
            </a:endParaRPr>
          </a:p>
        </p:txBody>
      </p:sp>
      <p:sp>
        <p:nvSpPr>
          <p:cNvPr id="972" name="Google Shape;972;p46"/>
          <p:cNvSpPr txBox="1"/>
          <p:nvPr/>
        </p:nvSpPr>
        <p:spPr>
          <a:xfrm>
            <a:off x="5955681" y="2618520"/>
            <a:ext cx="2150075" cy="48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00"/>
                </a:solidFill>
                <a:latin typeface="Abel"/>
                <a:ea typeface="Abel"/>
                <a:cs typeface="Abel"/>
                <a:sym typeface="Abel"/>
              </a:rPr>
              <a:t>At least 75% agreement on pos/neg result</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Abel"/>
                <a:ea typeface="Abel"/>
                <a:cs typeface="Abel"/>
                <a:sym typeface="Abel"/>
              </a:rPr>
              <a:t>Consensus</a:t>
            </a:r>
            <a:endParaRPr sz="2000" b="1" dirty="0">
              <a:solidFill>
                <a:schemeClr val="dk1"/>
              </a:solidFill>
              <a:latin typeface="Abel"/>
              <a:ea typeface="Abel"/>
              <a:cs typeface="Abel"/>
              <a:sym typeface="Abel"/>
            </a:endParaRPr>
          </a:p>
        </p:txBody>
      </p:sp>
      <p:sp>
        <p:nvSpPr>
          <p:cNvPr id="974" name="Google Shape;974;p46"/>
          <p:cNvSpPr txBox="1"/>
          <p:nvPr/>
        </p:nvSpPr>
        <p:spPr>
          <a:xfrm>
            <a:off x="209550" y="1811334"/>
            <a:ext cx="2978750"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Assess participants ability to determine cell/serum cytotoxicity crossmatch status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Purpose</a:t>
            </a:r>
            <a:endParaRPr sz="2000" b="1" dirty="0">
              <a:solidFill>
                <a:schemeClr val="dk1"/>
              </a:solidFill>
              <a:latin typeface="Abel"/>
              <a:ea typeface="Abel"/>
              <a:cs typeface="Abel"/>
              <a:sym typeface="Abel"/>
            </a:endParaRPr>
          </a:p>
        </p:txBody>
      </p:sp>
      <p:sp>
        <p:nvSpPr>
          <p:cNvPr id="976" name="Google Shape;976;p46"/>
          <p:cNvSpPr txBox="1"/>
          <p:nvPr/>
        </p:nvSpPr>
        <p:spPr>
          <a:xfrm>
            <a:off x="295275" y="3619116"/>
            <a:ext cx="2893025"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85% of reports agree with consensus in distribution year for each cell/DTT type</a:t>
            </a:r>
            <a:endParaRPr sz="1600" dirty="0">
              <a:solidFill>
                <a:srgbClr val="FFFF00"/>
              </a:solidFill>
              <a:latin typeface="Abel"/>
              <a:ea typeface="Abel"/>
              <a:cs typeface="Abel"/>
              <a:sym typeface="Abel"/>
            </a:endParaRPr>
          </a:p>
        </p:txBody>
      </p:sp>
      <p:sp>
        <p:nvSpPr>
          <p:cNvPr id="977" name="Google Shape;977;p46"/>
          <p:cNvSpPr txBox="1"/>
          <p:nvPr/>
        </p:nvSpPr>
        <p:spPr>
          <a:xfrm>
            <a:off x="504825" y="3100320"/>
            <a:ext cx="2683581"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Satisfactory Performance</a:t>
            </a:r>
            <a:endParaRPr sz="2000" b="1" dirty="0">
              <a:solidFill>
                <a:schemeClr val="dk1"/>
              </a:solidFill>
              <a:latin typeface="Abel"/>
              <a:ea typeface="Abel"/>
              <a:cs typeface="Abel"/>
              <a:sym typeface="Abel"/>
            </a:endParaRPr>
          </a:p>
        </p:txBody>
      </p:sp>
      <p:cxnSp>
        <p:nvCxnSpPr>
          <p:cNvPr id="966" name="Google Shape;966;p46"/>
          <p:cNvCxnSpPr>
            <a:stCxn id="967" idx="2"/>
            <a:endCxn id="968"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46"/>
          <p:cNvCxnSpPr>
            <a:stCxn id="970" idx="2"/>
            <a:endCxn id="968"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46"/>
          <p:cNvCxnSpPr>
            <a:stCxn id="970" idx="4"/>
            <a:endCxn id="967"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970" name="Google Shape;970;p46"/>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67" name="Google Shape;967;p46"/>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68" name="Google Shape;968;p46"/>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78" name="Google Shape;978;p46"/>
          <p:cNvSpPr/>
          <p:nvPr/>
        </p:nvSpPr>
        <p:spPr>
          <a:xfrm>
            <a:off x="3552180" y="15471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79" name="Google Shape;979;p46"/>
          <p:cNvSpPr/>
          <p:nvPr/>
        </p:nvSpPr>
        <p:spPr>
          <a:xfrm>
            <a:off x="5046828" y="232805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80" name="Google Shape;980;p46"/>
          <p:cNvSpPr/>
          <p:nvPr/>
        </p:nvSpPr>
        <p:spPr>
          <a:xfrm>
            <a:off x="3552180" y="31983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26" name="Group 25"/>
          <p:cNvGrpSpPr/>
          <p:nvPr/>
        </p:nvGrpSpPr>
        <p:grpSpPr>
          <a:xfrm>
            <a:off x="8113410" y="829437"/>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2499360" y="4760339"/>
            <a:ext cx="6749787" cy="392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i="1" dirty="0">
                <a:solidFill>
                  <a:schemeClr val="dk1"/>
                </a:solidFill>
                <a:latin typeface="Abel"/>
                <a:ea typeface="Abel"/>
                <a:cs typeface="Abel"/>
                <a:sym typeface="Abel"/>
              </a:rPr>
              <a:t>10 blood samples, 40 serum samples over </a:t>
            </a:r>
            <a:r>
              <a:rPr lang="en-GB" sz="2000" i="1" dirty="0">
                <a:solidFill>
                  <a:srgbClr val="FFFF00"/>
                </a:solidFill>
                <a:latin typeface="Abel"/>
                <a:ea typeface="Abel"/>
                <a:cs typeface="Abel"/>
                <a:sym typeface="Abel"/>
              </a:rPr>
              <a:t>5 </a:t>
            </a:r>
            <a:r>
              <a:rPr lang="en-GB" sz="2000" i="1" dirty="0">
                <a:solidFill>
                  <a:schemeClr val="dk1"/>
                </a:solidFill>
                <a:latin typeface="Abel"/>
                <a:ea typeface="Abel"/>
                <a:cs typeface="Abel"/>
                <a:sym typeface="Abel"/>
              </a:rPr>
              <a:t>distributions</a:t>
            </a:r>
            <a:endParaRPr sz="2000" i="1" dirty="0">
              <a:solidFill>
                <a:schemeClr val="dk1"/>
              </a:solidFill>
              <a:latin typeface="Abel"/>
              <a:ea typeface="Abel"/>
              <a:cs typeface="Abel"/>
              <a:sym typeface="Abel"/>
            </a:endParaRPr>
          </a:p>
        </p:txBody>
      </p:sp>
      <p:grpSp>
        <p:nvGrpSpPr>
          <p:cNvPr id="45" name="Google Shape;11509;p72">
            <a:extLst>
              <a:ext uri="{FF2B5EF4-FFF2-40B4-BE49-F238E27FC236}">
                <a16:creationId xmlns:a16="http://schemas.microsoft.com/office/drawing/2014/main" id="{89F6BFE9-2DD8-4E7E-A223-CE42C6EC8EC4}"/>
              </a:ext>
            </a:extLst>
          </p:cNvPr>
          <p:cNvGrpSpPr/>
          <p:nvPr/>
        </p:nvGrpSpPr>
        <p:grpSpPr>
          <a:xfrm>
            <a:off x="5168161" y="2468112"/>
            <a:ext cx="352230" cy="348542"/>
            <a:chOff x="1049375" y="2318350"/>
            <a:chExt cx="298525" cy="295400"/>
          </a:xfrm>
          <a:solidFill>
            <a:schemeClr val="tx1"/>
          </a:solidFill>
        </p:grpSpPr>
        <p:sp>
          <p:nvSpPr>
            <p:cNvPr id="46" name="Google Shape;11510;p72">
              <a:extLst>
                <a:ext uri="{FF2B5EF4-FFF2-40B4-BE49-F238E27FC236}">
                  <a16:creationId xmlns:a16="http://schemas.microsoft.com/office/drawing/2014/main" id="{48797F25-C507-473A-AE01-85408C925325}"/>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7" name="Google Shape;11511;p72">
              <a:extLst>
                <a:ext uri="{FF2B5EF4-FFF2-40B4-BE49-F238E27FC236}">
                  <a16:creationId xmlns:a16="http://schemas.microsoft.com/office/drawing/2014/main" id="{D5E77D50-0B8C-47DB-9D60-56F7E7657666}"/>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8" name="Google Shape;11512;p72">
              <a:extLst>
                <a:ext uri="{FF2B5EF4-FFF2-40B4-BE49-F238E27FC236}">
                  <a16:creationId xmlns:a16="http://schemas.microsoft.com/office/drawing/2014/main" id="{0C218083-9FF4-4307-8356-70F8698A4788}"/>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513;p72">
              <a:extLst>
                <a:ext uri="{FF2B5EF4-FFF2-40B4-BE49-F238E27FC236}">
                  <a16:creationId xmlns:a16="http://schemas.microsoft.com/office/drawing/2014/main" id="{E77B55FD-CBD1-4650-908D-8C68B2F3EA76}"/>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0" name="Google Shape;11299;p72">
            <a:extLst>
              <a:ext uri="{FF2B5EF4-FFF2-40B4-BE49-F238E27FC236}">
                <a16:creationId xmlns:a16="http://schemas.microsoft.com/office/drawing/2014/main" id="{21FB6F8C-C6E1-4443-929C-5BE51CB172C2}"/>
              </a:ext>
            </a:extLst>
          </p:cNvPr>
          <p:cNvGrpSpPr/>
          <p:nvPr/>
        </p:nvGrpSpPr>
        <p:grpSpPr>
          <a:xfrm>
            <a:off x="3657128" y="3329419"/>
            <a:ext cx="366269" cy="366269"/>
            <a:chOff x="-65131525" y="2281350"/>
            <a:chExt cx="316650" cy="316650"/>
          </a:xfrm>
          <a:solidFill>
            <a:schemeClr val="tx1"/>
          </a:solidFill>
        </p:grpSpPr>
        <p:sp>
          <p:nvSpPr>
            <p:cNvPr id="51" name="Google Shape;11300;p72">
              <a:extLst>
                <a:ext uri="{FF2B5EF4-FFF2-40B4-BE49-F238E27FC236}">
                  <a16:creationId xmlns:a16="http://schemas.microsoft.com/office/drawing/2014/main" id="{93BE7B9F-0813-437E-B39F-9DC18C75908C}"/>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2" name="Google Shape;11301;p72">
              <a:extLst>
                <a:ext uri="{FF2B5EF4-FFF2-40B4-BE49-F238E27FC236}">
                  <a16:creationId xmlns:a16="http://schemas.microsoft.com/office/drawing/2014/main" id="{7A695214-53EE-4354-8412-647F65B9CCE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3" name="Google Shape;10776;p70">
            <a:extLst>
              <a:ext uri="{FF2B5EF4-FFF2-40B4-BE49-F238E27FC236}">
                <a16:creationId xmlns:a16="http://schemas.microsoft.com/office/drawing/2014/main" id="{DE5F7A73-E9D8-4EDC-BFDE-08D8FD6DCD3D}"/>
              </a:ext>
            </a:extLst>
          </p:cNvPr>
          <p:cNvGrpSpPr/>
          <p:nvPr/>
        </p:nvGrpSpPr>
        <p:grpSpPr>
          <a:xfrm>
            <a:off x="3638743" y="1696646"/>
            <a:ext cx="355641" cy="340151"/>
            <a:chOff x="5049750" y="832600"/>
            <a:chExt cx="505100" cy="483100"/>
          </a:xfrm>
          <a:solidFill>
            <a:schemeClr val="tx1"/>
          </a:solidFill>
        </p:grpSpPr>
        <p:sp>
          <p:nvSpPr>
            <p:cNvPr id="54" name="Google Shape;10777;p70">
              <a:extLst>
                <a:ext uri="{FF2B5EF4-FFF2-40B4-BE49-F238E27FC236}">
                  <a16:creationId xmlns:a16="http://schemas.microsoft.com/office/drawing/2014/main" id="{0AF93857-8160-4189-A317-295D83EB21A5}"/>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55" name="Google Shape;10778;p70">
              <a:extLst>
                <a:ext uri="{FF2B5EF4-FFF2-40B4-BE49-F238E27FC236}">
                  <a16:creationId xmlns:a16="http://schemas.microsoft.com/office/drawing/2014/main" id="{580223A5-8D86-4290-8F90-55C0AF8C17EA}"/>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66"/>
                                        </p:tgtEl>
                                        <p:attrNameLst>
                                          <p:attrName>style.visibility</p:attrName>
                                        </p:attrNameLst>
                                      </p:cBhvr>
                                      <p:to>
                                        <p:strVal val="visible"/>
                                      </p:to>
                                    </p:set>
                                    <p:anim calcmode="lin" valueType="num">
                                      <p:cBhvr>
                                        <p:cTn id="7" dur="1000" fill="hold"/>
                                        <p:tgtEl>
                                          <p:spTgt spid="966"/>
                                        </p:tgtEl>
                                        <p:attrNameLst>
                                          <p:attrName>ppt_w</p:attrName>
                                        </p:attrNameLst>
                                      </p:cBhvr>
                                      <p:tavLst>
                                        <p:tav tm="0">
                                          <p:val>
                                            <p:fltVal val="0"/>
                                          </p:val>
                                        </p:tav>
                                        <p:tav tm="100000">
                                          <p:val>
                                            <p:strVal val="#ppt_w"/>
                                          </p:val>
                                        </p:tav>
                                      </p:tavLst>
                                    </p:anim>
                                    <p:anim calcmode="lin" valueType="num">
                                      <p:cBhvr>
                                        <p:cTn id="8" dur="1000" fill="hold"/>
                                        <p:tgtEl>
                                          <p:spTgt spid="966"/>
                                        </p:tgtEl>
                                        <p:attrNameLst>
                                          <p:attrName>ppt_h</p:attrName>
                                        </p:attrNameLst>
                                      </p:cBhvr>
                                      <p:tavLst>
                                        <p:tav tm="0">
                                          <p:val>
                                            <p:fltVal val="0"/>
                                          </p:val>
                                        </p:tav>
                                        <p:tav tm="100000">
                                          <p:val>
                                            <p:strVal val="#ppt_h"/>
                                          </p:val>
                                        </p:tav>
                                      </p:tavLst>
                                    </p:anim>
                                    <p:anim calcmode="lin" valueType="num">
                                      <p:cBhvr>
                                        <p:cTn id="9" dur="1000" fill="hold"/>
                                        <p:tgtEl>
                                          <p:spTgt spid="966"/>
                                        </p:tgtEl>
                                        <p:attrNameLst>
                                          <p:attrName>style.rotation</p:attrName>
                                        </p:attrNameLst>
                                      </p:cBhvr>
                                      <p:tavLst>
                                        <p:tav tm="0">
                                          <p:val>
                                            <p:fltVal val="90"/>
                                          </p:val>
                                        </p:tav>
                                        <p:tav tm="100000">
                                          <p:val>
                                            <p:fltVal val="0"/>
                                          </p:val>
                                        </p:tav>
                                      </p:tavLst>
                                    </p:anim>
                                    <p:animEffect transition="in" filter="fade">
                                      <p:cBhvr>
                                        <p:cTn id="10" dur="1000"/>
                                        <p:tgtEl>
                                          <p:spTgt spid="966"/>
                                        </p:tgtEl>
                                      </p:cBhvr>
                                    </p:animEffect>
                                  </p:childTnLst>
                                </p:cTn>
                              </p:par>
                              <p:par>
                                <p:cTn id="11" presetID="31" presetClass="entr" presetSubtype="0" fill="hold" nodeType="withEffect">
                                  <p:stCondLst>
                                    <p:cond delay="0"/>
                                  </p:stCondLst>
                                  <p:childTnLst>
                                    <p:set>
                                      <p:cBhvr>
                                        <p:cTn id="12" dur="1" fill="hold">
                                          <p:stCondLst>
                                            <p:cond delay="0"/>
                                          </p:stCondLst>
                                        </p:cTn>
                                        <p:tgtEl>
                                          <p:spTgt spid="969"/>
                                        </p:tgtEl>
                                        <p:attrNameLst>
                                          <p:attrName>style.visibility</p:attrName>
                                        </p:attrNameLst>
                                      </p:cBhvr>
                                      <p:to>
                                        <p:strVal val="visible"/>
                                      </p:to>
                                    </p:set>
                                    <p:anim calcmode="lin" valueType="num">
                                      <p:cBhvr>
                                        <p:cTn id="13" dur="1000" fill="hold"/>
                                        <p:tgtEl>
                                          <p:spTgt spid="969"/>
                                        </p:tgtEl>
                                        <p:attrNameLst>
                                          <p:attrName>ppt_w</p:attrName>
                                        </p:attrNameLst>
                                      </p:cBhvr>
                                      <p:tavLst>
                                        <p:tav tm="0">
                                          <p:val>
                                            <p:fltVal val="0"/>
                                          </p:val>
                                        </p:tav>
                                        <p:tav tm="100000">
                                          <p:val>
                                            <p:strVal val="#ppt_w"/>
                                          </p:val>
                                        </p:tav>
                                      </p:tavLst>
                                    </p:anim>
                                    <p:anim calcmode="lin" valueType="num">
                                      <p:cBhvr>
                                        <p:cTn id="14" dur="1000" fill="hold"/>
                                        <p:tgtEl>
                                          <p:spTgt spid="969"/>
                                        </p:tgtEl>
                                        <p:attrNameLst>
                                          <p:attrName>ppt_h</p:attrName>
                                        </p:attrNameLst>
                                      </p:cBhvr>
                                      <p:tavLst>
                                        <p:tav tm="0">
                                          <p:val>
                                            <p:fltVal val="0"/>
                                          </p:val>
                                        </p:tav>
                                        <p:tav tm="100000">
                                          <p:val>
                                            <p:strVal val="#ppt_h"/>
                                          </p:val>
                                        </p:tav>
                                      </p:tavLst>
                                    </p:anim>
                                    <p:anim calcmode="lin" valueType="num">
                                      <p:cBhvr>
                                        <p:cTn id="15" dur="1000" fill="hold"/>
                                        <p:tgtEl>
                                          <p:spTgt spid="969"/>
                                        </p:tgtEl>
                                        <p:attrNameLst>
                                          <p:attrName>style.rotation</p:attrName>
                                        </p:attrNameLst>
                                      </p:cBhvr>
                                      <p:tavLst>
                                        <p:tav tm="0">
                                          <p:val>
                                            <p:fltVal val="90"/>
                                          </p:val>
                                        </p:tav>
                                        <p:tav tm="100000">
                                          <p:val>
                                            <p:fltVal val="0"/>
                                          </p:val>
                                        </p:tav>
                                      </p:tavLst>
                                    </p:anim>
                                    <p:animEffect transition="in" filter="fade">
                                      <p:cBhvr>
                                        <p:cTn id="16" dur="1000"/>
                                        <p:tgtEl>
                                          <p:spTgt spid="969"/>
                                        </p:tgtEl>
                                      </p:cBhvr>
                                    </p:animEffect>
                                  </p:childTnLst>
                                </p:cTn>
                              </p:par>
                              <p:par>
                                <p:cTn id="17" presetID="31" presetClass="entr" presetSubtype="0" fill="hold" nodeType="withEffect">
                                  <p:stCondLst>
                                    <p:cond delay="0"/>
                                  </p:stCondLst>
                                  <p:childTnLst>
                                    <p:set>
                                      <p:cBhvr>
                                        <p:cTn id="18" dur="1" fill="hold">
                                          <p:stCondLst>
                                            <p:cond delay="0"/>
                                          </p:stCondLst>
                                        </p:cTn>
                                        <p:tgtEl>
                                          <p:spTgt spid="971"/>
                                        </p:tgtEl>
                                        <p:attrNameLst>
                                          <p:attrName>style.visibility</p:attrName>
                                        </p:attrNameLst>
                                      </p:cBhvr>
                                      <p:to>
                                        <p:strVal val="visible"/>
                                      </p:to>
                                    </p:set>
                                    <p:anim calcmode="lin" valueType="num">
                                      <p:cBhvr>
                                        <p:cTn id="19" dur="1000" fill="hold"/>
                                        <p:tgtEl>
                                          <p:spTgt spid="971"/>
                                        </p:tgtEl>
                                        <p:attrNameLst>
                                          <p:attrName>ppt_w</p:attrName>
                                        </p:attrNameLst>
                                      </p:cBhvr>
                                      <p:tavLst>
                                        <p:tav tm="0">
                                          <p:val>
                                            <p:fltVal val="0"/>
                                          </p:val>
                                        </p:tav>
                                        <p:tav tm="100000">
                                          <p:val>
                                            <p:strVal val="#ppt_w"/>
                                          </p:val>
                                        </p:tav>
                                      </p:tavLst>
                                    </p:anim>
                                    <p:anim calcmode="lin" valueType="num">
                                      <p:cBhvr>
                                        <p:cTn id="20" dur="1000" fill="hold"/>
                                        <p:tgtEl>
                                          <p:spTgt spid="971"/>
                                        </p:tgtEl>
                                        <p:attrNameLst>
                                          <p:attrName>ppt_h</p:attrName>
                                        </p:attrNameLst>
                                      </p:cBhvr>
                                      <p:tavLst>
                                        <p:tav tm="0">
                                          <p:val>
                                            <p:fltVal val="0"/>
                                          </p:val>
                                        </p:tav>
                                        <p:tav tm="100000">
                                          <p:val>
                                            <p:strVal val="#ppt_h"/>
                                          </p:val>
                                        </p:tav>
                                      </p:tavLst>
                                    </p:anim>
                                    <p:anim calcmode="lin" valueType="num">
                                      <p:cBhvr>
                                        <p:cTn id="21" dur="1000" fill="hold"/>
                                        <p:tgtEl>
                                          <p:spTgt spid="971"/>
                                        </p:tgtEl>
                                        <p:attrNameLst>
                                          <p:attrName>style.rotation</p:attrName>
                                        </p:attrNameLst>
                                      </p:cBhvr>
                                      <p:tavLst>
                                        <p:tav tm="0">
                                          <p:val>
                                            <p:fltVal val="90"/>
                                          </p:val>
                                        </p:tav>
                                        <p:tav tm="100000">
                                          <p:val>
                                            <p:fltVal val="0"/>
                                          </p:val>
                                        </p:tav>
                                      </p:tavLst>
                                    </p:anim>
                                    <p:animEffect transition="in" filter="fade">
                                      <p:cBhvr>
                                        <p:cTn id="22" dur="1000"/>
                                        <p:tgtEl>
                                          <p:spTgt spid="9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70"/>
                                        </p:tgtEl>
                                        <p:attrNameLst>
                                          <p:attrName>style.visibility</p:attrName>
                                        </p:attrNameLst>
                                      </p:cBhvr>
                                      <p:to>
                                        <p:strVal val="visible"/>
                                      </p:to>
                                    </p:set>
                                    <p:anim calcmode="lin" valueType="num">
                                      <p:cBhvr>
                                        <p:cTn id="25" dur="1000" fill="hold"/>
                                        <p:tgtEl>
                                          <p:spTgt spid="970"/>
                                        </p:tgtEl>
                                        <p:attrNameLst>
                                          <p:attrName>ppt_w</p:attrName>
                                        </p:attrNameLst>
                                      </p:cBhvr>
                                      <p:tavLst>
                                        <p:tav tm="0">
                                          <p:val>
                                            <p:fltVal val="0"/>
                                          </p:val>
                                        </p:tav>
                                        <p:tav tm="100000">
                                          <p:val>
                                            <p:strVal val="#ppt_w"/>
                                          </p:val>
                                        </p:tav>
                                      </p:tavLst>
                                    </p:anim>
                                    <p:anim calcmode="lin" valueType="num">
                                      <p:cBhvr>
                                        <p:cTn id="26" dur="1000" fill="hold"/>
                                        <p:tgtEl>
                                          <p:spTgt spid="970"/>
                                        </p:tgtEl>
                                        <p:attrNameLst>
                                          <p:attrName>ppt_h</p:attrName>
                                        </p:attrNameLst>
                                      </p:cBhvr>
                                      <p:tavLst>
                                        <p:tav tm="0">
                                          <p:val>
                                            <p:fltVal val="0"/>
                                          </p:val>
                                        </p:tav>
                                        <p:tav tm="100000">
                                          <p:val>
                                            <p:strVal val="#ppt_h"/>
                                          </p:val>
                                        </p:tav>
                                      </p:tavLst>
                                    </p:anim>
                                    <p:anim calcmode="lin" valueType="num">
                                      <p:cBhvr>
                                        <p:cTn id="27" dur="1000" fill="hold"/>
                                        <p:tgtEl>
                                          <p:spTgt spid="970"/>
                                        </p:tgtEl>
                                        <p:attrNameLst>
                                          <p:attrName>style.rotation</p:attrName>
                                        </p:attrNameLst>
                                      </p:cBhvr>
                                      <p:tavLst>
                                        <p:tav tm="0">
                                          <p:val>
                                            <p:fltVal val="90"/>
                                          </p:val>
                                        </p:tav>
                                        <p:tav tm="100000">
                                          <p:val>
                                            <p:fltVal val="0"/>
                                          </p:val>
                                        </p:tav>
                                      </p:tavLst>
                                    </p:anim>
                                    <p:animEffect transition="in" filter="fade">
                                      <p:cBhvr>
                                        <p:cTn id="28" dur="1000"/>
                                        <p:tgtEl>
                                          <p:spTgt spid="97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67"/>
                                        </p:tgtEl>
                                        <p:attrNameLst>
                                          <p:attrName>style.visibility</p:attrName>
                                        </p:attrNameLst>
                                      </p:cBhvr>
                                      <p:to>
                                        <p:strVal val="visible"/>
                                      </p:to>
                                    </p:set>
                                    <p:anim calcmode="lin" valueType="num">
                                      <p:cBhvr>
                                        <p:cTn id="31" dur="1000" fill="hold"/>
                                        <p:tgtEl>
                                          <p:spTgt spid="967"/>
                                        </p:tgtEl>
                                        <p:attrNameLst>
                                          <p:attrName>ppt_w</p:attrName>
                                        </p:attrNameLst>
                                      </p:cBhvr>
                                      <p:tavLst>
                                        <p:tav tm="0">
                                          <p:val>
                                            <p:fltVal val="0"/>
                                          </p:val>
                                        </p:tav>
                                        <p:tav tm="100000">
                                          <p:val>
                                            <p:strVal val="#ppt_w"/>
                                          </p:val>
                                        </p:tav>
                                      </p:tavLst>
                                    </p:anim>
                                    <p:anim calcmode="lin" valueType="num">
                                      <p:cBhvr>
                                        <p:cTn id="32" dur="1000" fill="hold"/>
                                        <p:tgtEl>
                                          <p:spTgt spid="967"/>
                                        </p:tgtEl>
                                        <p:attrNameLst>
                                          <p:attrName>ppt_h</p:attrName>
                                        </p:attrNameLst>
                                      </p:cBhvr>
                                      <p:tavLst>
                                        <p:tav tm="0">
                                          <p:val>
                                            <p:fltVal val="0"/>
                                          </p:val>
                                        </p:tav>
                                        <p:tav tm="100000">
                                          <p:val>
                                            <p:strVal val="#ppt_h"/>
                                          </p:val>
                                        </p:tav>
                                      </p:tavLst>
                                    </p:anim>
                                    <p:anim calcmode="lin" valueType="num">
                                      <p:cBhvr>
                                        <p:cTn id="33" dur="1000" fill="hold"/>
                                        <p:tgtEl>
                                          <p:spTgt spid="967"/>
                                        </p:tgtEl>
                                        <p:attrNameLst>
                                          <p:attrName>style.rotation</p:attrName>
                                        </p:attrNameLst>
                                      </p:cBhvr>
                                      <p:tavLst>
                                        <p:tav tm="0">
                                          <p:val>
                                            <p:fltVal val="90"/>
                                          </p:val>
                                        </p:tav>
                                        <p:tav tm="100000">
                                          <p:val>
                                            <p:fltVal val="0"/>
                                          </p:val>
                                        </p:tav>
                                      </p:tavLst>
                                    </p:anim>
                                    <p:animEffect transition="in" filter="fade">
                                      <p:cBhvr>
                                        <p:cTn id="34" dur="1000"/>
                                        <p:tgtEl>
                                          <p:spTgt spid="96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68"/>
                                        </p:tgtEl>
                                        <p:attrNameLst>
                                          <p:attrName>style.visibility</p:attrName>
                                        </p:attrNameLst>
                                      </p:cBhvr>
                                      <p:to>
                                        <p:strVal val="visible"/>
                                      </p:to>
                                    </p:set>
                                    <p:anim calcmode="lin" valueType="num">
                                      <p:cBhvr>
                                        <p:cTn id="37" dur="1000" fill="hold"/>
                                        <p:tgtEl>
                                          <p:spTgt spid="968"/>
                                        </p:tgtEl>
                                        <p:attrNameLst>
                                          <p:attrName>ppt_w</p:attrName>
                                        </p:attrNameLst>
                                      </p:cBhvr>
                                      <p:tavLst>
                                        <p:tav tm="0">
                                          <p:val>
                                            <p:fltVal val="0"/>
                                          </p:val>
                                        </p:tav>
                                        <p:tav tm="100000">
                                          <p:val>
                                            <p:strVal val="#ppt_w"/>
                                          </p:val>
                                        </p:tav>
                                      </p:tavLst>
                                    </p:anim>
                                    <p:anim calcmode="lin" valueType="num">
                                      <p:cBhvr>
                                        <p:cTn id="38" dur="1000" fill="hold"/>
                                        <p:tgtEl>
                                          <p:spTgt spid="968"/>
                                        </p:tgtEl>
                                        <p:attrNameLst>
                                          <p:attrName>ppt_h</p:attrName>
                                        </p:attrNameLst>
                                      </p:cBhvr>
                                      <p:tavLst>
                                        <p:tav tm="0">
                                          <p:val>
                                            <p:fltVal val="0"/>
                                          </p:val>
                                        </p:tav>
                                        <p:tav tm="100000">
                                          <p:val>
                                            <p:strVal val="#ppt_h"/>
                                          </p:val>
                                        </p:tav>
                                      </p:tavLst>
                                    </p:anim>
                                    <p:anim calcmode="lin" valueType="num">
                                      <p:cBhvr>
                                        <p:cTn id="39" dur="1000" fill="hold"/>
                                        <p:tgtEl>
                                          <p:spTgt spid="968"/>
                                        </p:tgtEl>
                                        <p:attrNameLst>
                                          <p:attrName>style.rotation</p:attrName>
                                        </p:attrNameLst>
                                      </p:cBhvr>
                                      <p:tavLst>
                                        <p:tav tm="0">
                                          <p:val>
                                            <p:fltVal val="90"/>
                                          </p:val>
                                        </p:tav>
                                        <p:tav tm="100000">
                                          <p:val>
                                            <p:fltVal val="0"/>
                                          </p:val>
                                        </p:tav>
                                      </p:tavLst>
                                    </p:anim>
                                    <p:animEffect transition="in" filter="fade">
                                      <p:cBhvr>
                                        <p:cTn id="40" dur="1000"/>
                                        <p:tgtEl>
                                          <p:spTgt spid="96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78"/>
                                        </p:tgtEl>
                                        <p:attrNameLst>
                                          <p:attrName>style.visibility</p:attrName>
                                        </p:attrNameLst>
                                      </p:cBhvr>
                                      <p:to>
                                        <p:strVal val="visible"/>
                                      </p:to>
                                    </p:set>
                                    <p:anim calcmode="lin" valueType="num">
                                      <p:cBhvr>
                                        <p:cTn id="43" dur="1000" fill="hold"/>
                                        <p:tgtEl>
                                          <p:spTgt spid="978"/>
                                        </p:tgtEl>
                                        <p:attrNameLst>
                                          <p:attrName>ppt_w</p:attrName>
                                        </p:attrNameLst>
                                      </p:cBhvr>
                                      <p:tavLst>
                                        <p:tav tm="0">
                                          <p:val>
                                            <p:fltVal val="0"/>
                                          </p:val>
                                        </p:tav>
                                        <p:tav tm="100000">
                                          <p:val>
                                            <p:strVal val="#ppt_w"/>
                                          </p:val>
                                        </p:tav>
                                      </p:tavLst>
                                    </p:anim>
                                    <p:anim calcmode="lin" valueType="num">
                                      <p:cBhvr>
                                        <p:cTn id="44" dur="1000" fill="hold"/>
                                        <p:tgtEl>
                                          <p:spTgt spid="978"/>
                                        </p:tgtEl>
                                        <p:attrNameLst>
                                          <p:attrName>ppt_h</p:attrName>
                                        </p:attrNameLst>
                                      </p:cBhvr>
                                      <p:tavLst>
                                        <p:tav tm="0">
                                          <p:val>
                                            <p:fltVal val="0"/>
                                          </p:val>
                                        </p:tav>
                                        <p:tav tm="100000">
                                          <p:val>
                                            <p:strVal val="#ppt_h"/>
                                          </p:val>
                                        </p:tav>
                                      </p:tavLst>
                                    </p:anim>
                                    <p:anim calcmode="lin" valueType="num">
                                      <p:cBhvr>
                                        <p:cTn id="45" dur="1000" fill="hold"/>
                                        <p:tgtEl>
                                          <p:spTgt spid="978"/>
                                        </p:tgtEl>
                                        <p:attrNameLst>
                                          <p:attrName>style.rotation</p:attrName>
                                        </p:attrNameLst>
                                      </p:cBhvr>
                                      <p:tavLst>
                                        <p:tav tm="0">
                                          <p:val>
                                            <p:fltVal val="90"/>
                                          </p:val>
                                        </p:tav>
                                        <p:tav tm="100000">
                                          <p:val>
                                            <p:fltVal val="0"/>
                                          </p:val>
                                        </p:tav>
                                      </p:tavLst>
                                    </p:anim>
                                    <p:animEffect transition="in" filter="fade">
                                      <p:cBhvr>
                                        <p:cTn id="46" dur="1000"/>
                                        <p:tgtEl>
                                          <p:spTgt spid="97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79"/>
                                        </p:tgtEl>
                                        <p:attrNameLst>
                                          <p:attrName>style.visibility</p:attrName>
                                        </p:attrNameLst>
                                      </p:cBhvr>
                                      <p:to>
                                        <p:strVal val="visible"/>
                                      </p:to>
                                    </p:set>
                                    <p:anim calcmode="lin" valueType="num">
                                      <p:cBhvr>
                                        <p:cTn id="49" dur="1000" fill="hold"/>
                                        <p:tgtEl>
                                          <p:spTgt spid="979"/>
                                        </p:tgtEl>
                                        <p:attrNameLst>
                                          <p:attrName>ppt_w</p:attrName>
                                        </p:attrNameLst>
                                      </p:cBhvr>
                                      <p:tavLst>
                                        <p:tav tm="0">
                                          <p:val>
                                            <p:fltVal val="0"/>
                                          </p:val>
                                        </p:tav>
                                        <p:tav tm="100000">
                                          <p:val>
                                            <p:strVal val="#ppt_w"/>
                                          </p:val>
                                        </p:tav>
                                      </p:tavLst>
                                    </p:anim>
                                    <p:anim calcmode="lin" valueType="num">
                                      <p:cBhvr>
                                        <p:cTn id="50" dur="1000" fill="hold"/>
                                        <p:tgtEl>
                                          <p:spTgt spid="979"/>
                                        </p:tgtEl>
                                        <p:attrNameLst>
                                          <p:attrName>ppt_h</p:attrName>
                                        </p:attrNameLst>
                                      </p:cBhvr>
                                      <p:tavLst>
                                        <p:tav tm="0">
                                          <p:val>
                                            <p:fltVal val="0"/>
                                          </p:val>
                                        </p:tav>
                                        <p:tav tm="100000">
                                          <p:val>
                                            <p:strVal val="#ppt_h"/>
                                          </p:val>
                                        </p:tav>
                                      </p:tavLst>
                                    </p:anim>
                                    <p:anim calcmode="lin" valueType="num">
                                      <p:cBhvr>
                                        <p:cTn id="51" dur="1000" fill="hold"/>
                                        <p:tgtEl>
                                          <p:spTgt spid="979"/>
                                        </p:tgtEl>
                                        <p:attrNameLst>
                                          <p:attrName>style.rotation</p:attrName>
                                        </p:attrNameLst>
                                      </p:cBhvr>
                                      <p:tavLst>
                                        <p:tav tm="0">
                                          <p:val>
                                            <p:fltVal val="90"/>
                                          </p:val>
                                        </p:tav>
                                        <p:tav tm="100000">
                                          <p:val>
                                            <p:fltVal val="0"/>
                                          </p:val>
                                        </p:tav>
                                      </p:tavLst>
                                    </p:anim>
                                    <p:animEffect transition="in" filter="fade">
                                      <p:cBhvr>
                                        <p:cTn id="52" dur="1000"/>
                                        <p:tgtEl>
                                          <p:spTgt spid="97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80"/>
                                        </p:tgtEl>
                                        <p:attrNameLst>
                                          <p:attrName>style.visibility</p:attrName>
                                        </p:attrNameLst>
                                      </p:cBhvr>
                                      <p:to>
                                        <p:strVal val="visible"/>
                                      </p:to>
                                    </p:set>
                                    <p:anim calcmode="lin" valueType="num">
                                      <p:cBhvr>
                                        <p:cTn id="55" dur="1000" fill="hold"/>
                                        <p:tgtEl>
                                          <p:spTgt spid="980"/>
                                        </p:tgtEl>
                                        <p:attrNameLst>
                                          <p:attrName>ppt_w</p:attrName>
                                        </p:attrNameLst>
                                      </p:cBhvr>
                                      <p:tavLst>
                                        <p:tav tm="0">
                                          <p:val>
                                            <p:fltVal val="0"/>
                                          </p:val>
                                        </p:tav>
                                        <p:tav tm="100000">
                                          <p:val>
                                            <p:strVal val="#ppt_w"/>
                                          </p:val>
                                        </p:tav>
                                      </p:tavLst>
                                    </p:anim>
                                    <p:anim calcmode="lin" valueType="num">
                                      <p:cBhvr>
                                        <p:cTn id="56" dur="1000" fill="hold"/>
                                        <p:tgtEl>
                                          <p:spTgt spid="980"/>
                                        </p:tgtEl>
                                        <p:attrNameLst>
                                          <p:attrName>ppt_h</p:attrName>
                                        </p:attrNameLst>
                                      </p:cBhvr>
                                      <p:tavLst>
                                        <p:tav tm="0">
                                          <p:val>
                                            <p:fltVal val="0"/>
                                          </p:val>
                                        </p:tav>
                                        <p:tav tm="100000">
                                          <p:val>
                                            <p:strVal val="#ppt_h"/>
                                          </p:val>
                                        </p:tav>
                                      </p:tavLst>
                                    </p:anim>
                                    <p:anim calcmode="lin" valueType="num">
                                      <p:cBhvr>
                                        <p:cTn id="57" dur="1000" fill="hold"/>
                                        <p:tgtEl>
                                          <p:spTgt spid="980"/>
                                        </p:tgtEl>
                                        <p:attrNameLst>
                                          <p:attrName>style.rotation</p:attrName>
                                        </p:attrNameLst>
                                      </p:cBhvr>
                                      <p:tavLst>
                                        <p:tav tm="0">
                                          <p:val>
                                            <p:fltVal val="90"/>
                                          </p:val>
                                        </p:tav>
                                        <p:tav tm="100000">
                                          <p:val>
                                            <p:fltVal val="0"/>
                                          </p:val>
                                        </p:tav>
                                      </p:tavLst>
                                    </p:anim>
                                    <p:animEffect transition="in" filter="fade">
                                      <p:cBhvr>
                                        <p:cTn id="58" dur="1000"/>
                                        <p:tgtEl>
                                          <p:spTgt spid="980"/>
                                        </p:tgtEl>
                                      </p:cBhvr>
                                    </p:animEffect>
                                  </p:childTnLst>
                                </p:cTn>
                              </p:par>
                              <p:par>
                                <p:cTn id="59" presetID="53" presetClass="entr" presetSubtype="528"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1000" fill="hold"/>
                                        <p:tgtEl>
                                          <p:spTgt spid="53"/>
                                        </p:tgtEl>
                                        <p:attrNameLst>
                                          <p:attrName>ppt_w</p:attrName>
                                        </p:attrNameLst>
                                      </p:cBhvr>
                                      <p:tavLst>
                                        <p:tav tm="0">
                                          <p:val>
                                            <p:fltVal val="0"/>
                                          </p:val>
                                        </p:tav>
                                        <p:tav tm="100000">
                                          <p:val>
                                            <p:strVal val="#ppt_w"/>
                                          </p:val>
                                        </p:tav>
                                      </p:tavLst>
                                    </p:anim>
                                    <p:anim calcmode="lin" valueType="num">
                                      <p:cBhvr>
                                        <p:cTn id="62" dur="1000" fill="hold"/>
                                        <p:tgtEl>
                                          <p:spTgt spid="53"/>
                                        </p:tgtEl>
                                        <p:attrNameLst>
                                          <p:attrName>ppt_h</p:attrName>
                                        </p:attrNameLst>
                                      </p:cBhvr>
                                      <p:tavLst>
                                        <p:tav tm="0">
                                          <p:val>
                                            <p:fltVal val="0"/>
                                          </p:val>
                                        </p:tav>
                                        <p:tav tm="100000">
                                          <p:val>
                                            <p:strVal val="#ppt_h"/>
                                          </p:val>
                                        </p:tav>
                                      </p:tavLst>
                                    </p:anim>
                                    <p:animEffect transition="in" filter="fade">
                                      <p:cBhvr>
                                        <p:cTn id="63" dur="1000"/>
                                        <p:tgtEl>
                                          <p:spTgt spid="53"/>
                                        </p:tgtEl>
                                      </p:cBhvr>
                                    </p:animEffect>
                                    <p:anim calcmode="lin" valueType="num">
                                      <p:cBhvr>
                                        <p:cTn id="64" dur="1000" fill="hold"/>
                                        <p:tgtEl>
                                          <p:spTgt spid="53"/>
                                        </p:tgtEl>
                                        <p:attrNameLst>
                                          <p:attrName>ppt_x</p:attrName>
                                        </p:attrNameLst>
                                      </p:cBhvr>
                                      <p:tavLst>
                                        <p:tav tm="0">
                                          <p:val>
                                            <p:fltVal val="0.5"/>
                                          </p:val>
                                        </p:tav>
                                        <p:tav tm="100000">
                                          <p:val>
                                            <p:strVal val="#ppt_x"/>
                                          </p:val>
                                        </p:tav>
                                      </p:tavLst>
                                    </p:anim>
                                    <p:anim calcmode="lin" valueType="num">
                                      <p:cBhvr>
                                        <p:cTn id="65" dur="1000" fill="hold"/>
                                        <p:tgtEl>
                                          <p:spTgt spid="53"/>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1000" fill="hold"/>
                                        <p:tgtEl>
                                          <p:spTgt spid="45"/>
                                        </p:tgtEl>
                                        <p:attrNameLst>
                                          <p:attrName>ppt_w</p:attrName>
                                        </p:attrNameLst>
                                      </p:cBhvr>
                                      <p:tavLst>
                                        <p:tav tm="0">
                                          <p:val>
                                            <p:fltVal val="0"/>
                                          </p:val>
                                        </p:tav>
                                        <p:tav tm="100000">
                                          <p:val>
                                            <p:strVal val="#ppt_w"/>
                                          </p:val>
                                        </p:tav>
                                      </p:tavLst>
                                    </p:anim>
                                    <p:anim calcmode="lin" valueType="num">
                                      <p:cBhvr>
                                        <p:cTn id="69" dur="1000" fill="hold"/>
                                        <p:tgtEl>
                                          <p:spTgt spid="45"/>
                                        </p:tgtEl>
                                        <p:attrNameLst>
                                          <p:attrName>ppt_h</p:attrName>
                                        </p:attrNameLst>
                                      </p:cBhvr>
                                      <p:tavLst>
                                        <p:tav tm="0">
                                          <p:val>
                                            <p:fltVal val="0"/>
                                          </p:val>
                                        </p:tav>
                                        <p:tav tm="100000">
                                          <p:val>
                                            <p:strVal val="#ppt_h"/>
                                          </p:val>
                                        </p:tav>
                                      </p:tavLst>
                                    </p:anim>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fltVal val="0.5"/>
                                          </p:val>
                                        </p:tav>
                                        <p:tav tm="100000">
                                          <p:val>
                                            <p:strVal val="#ppt_x"/>
                                          </p:val>
                                        </p:tav>
                                      </p:tavLst>
                                    </p:anim>
                                    <p:anim calcmode="lin" valueType="num">
                                      <p:cBhvr>
                                        <p:cTn id="72" dur="1000" fill="hold"/>
                                        <p:tgtEl>
                                          <p:spTgt spid="45"/>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975"/>
                                        </p:tgtEl>
                                        <p:attrNameLst>
                                          <p:attrName>style.visibility</p:attrName>
                                        </p:attrNameLst>
                                      </p:cBhvr>
                                      <p:to>
                                        <p:strVal val="visible"/>
                                      </p:to>
                                    </p:set>
                                    <p:anim calcmode="lin" valueType="num">
                                      <p:cBhvr additive="base">
                                        <p:cTn id="84" dur="500" fill="hold"/>
                                        <p:tgtEl>
                                          <p:spTgt spid="975"/>
                                        </p:tgtEl>
                                        <p:attrNameLst>
                                          <p:attrName>ppt_x</p:attrName>
                                        </p:attrNameLst>
                                      </p:cBhvr>
                                      <p:tavLst>
                                        <p:tav tm="0">
                                          <p:val>
                                            <p:strVal val="0-#ppt_w/2"/>
                                          </p:val>
                                        </p:tav>
                                        <p:tav tm="100000">
                                          <p:val>
                                            <p:strVal val="#ppt_x"/>
                                          </p:val>
                                        </p:tav>
                                      </p:tavLst>
                                    </p:anim>
                                    <p:anim calcmode="lin" valueType="num">
                                      <p:cBhvr additive="base">
                                        <p:cTn id="85" dur="500" fill="hold"/>
                                        <p:tgtEl>
                                          <p:spTgt spid="975"/>
                                        </p:tgtEl>
                                        <p:attrNameLst>
                                          <p:attrName>ppt_y</p:attrName>
                                        </p:attrNameLst>
                                      </p:cBhvr>
                                      <p:tavLst>
                                        <p:tav tm="0">
                                          <p:val>
                                            <p:strVal val="0-#ppt_h/2"/>
                                          </p:val>
                                        </p:tav>
                                        <p:tav tm="100000">
                                          <p:val>
                                            <p:strVal val="#ppt_y"/>
                                          </p:val>
                                        </p:tav>
                                      </p:tavLst>
                                    </p:anim>
                                  </p:childTnLst>
                                </p:cTn>
                              </p:par>
                              <p:par>
                                <p:cTn id="86" presetID="2" presetClass="entr" presetSubtype="9" fill="hold" grpId="0" nodeType="withEffect">
                                  <p:stCondLst>
                                    <p:cond delay="0"/>
                                  </p:stCondLst>
                                  <p:childTnLst>
                                    <p:set>
                                      <p:cBhvr>
                                        <p:cTn id="87" dur="1" fill="hold">
                                          <p:stCondLst>
                                            <p:cond delay="0"/>
                                          </p:stCondLst>
                                        </p:cTn>
                                        <p:tgtEl>
                                          <p:spTgt spid="974"/>
                                        </p:tgtEl>
                                        <p:attrNameLst>
                                          <p:attrName>style.visibility</p:attrName>
                                        </p:attrNameLst>
                                      </p:cBhvr>
                                      <p:to>
                                        <p:strVal val="visible"/>
                                      </p:to>
                                    </p:set>
                                    <p:anim calcmode="lin" valueType="num">
                                      <p:cBhvr additive="base">
                                        <p:cTn id="88" dur="500" fill="hold"/>
                                        <p:tgtEl>
                                          <p:spTgt spid="974"/>
                                        </p:tgtEl>
                                        <p:attrNameLst>
                                          <p:attrName>ppt_x</p:attrName>
                                        </p:attrNameLst>
                                      </p:cBhvr>
                                      <p:tavLst>
                                        <p:tav tm="0">
                                          <p:val>
                                            <p:strVal val="0-#ppt_w/2"/>
                                          </p:val>
                                        </p:tav>
                                        <p:tav tm="100000">
                                          <p:val>
                                            <p:strVal val="#ppt_x"/>
                                          </p:val>
                                        </p:tav>
                                      </p:tavLst>
                                    </p:anim>
                                    <p:anim calcmode="lin" valueType="num">
                                      <p:cBhvr additive="base">
                                        <p:cTn id="89"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73"/>
                                        </p:tgtEl>
                                        <p:attrNameLst>
                                          <p:attrName>style.visibility</p:attrName>
                                        </p:attrNameLst>
                                      </p:cBhvr>
                                      <p:to>
                                        <p:strVal val="visible"/>
                                      </p:to>
                                    </p:set>
                                    <p:anim calcmode="lin" valueType="num">
                                      <p:cBhvr additive="base">
                                        <p:cTn id="94" dur="500" fill="hold"/>
                                        <p:tgtEl>
                                          <p:spTgt spid="973"/>
                                        </p:tgtEl>
                                        <p:attrNameLst>
                                          <p:attrName>ppt_x</p:attrName>
                                        </p:attrNameLst>
                                      </p:cBhvr>
                                      <p:tavLst>
                                        <p:tav tm="0">
                                          <p:val>
                                            <p:strVal val="1+#ppt_w/2"/>
                                          </p:val>
                                        </p:tav>
                                        <p:tav tm="100000">
                                          <p:val>
                                            <p:strVal val="#ppt_x"/>
                                          </p:val>
                                        </p:tav>
                                      </p:tavLst>
                                    </p:anim>
                                    <p:anim calcmode="lin" valueType="num">
                                      <p:cBhvr additive="base">
                                        <p:cTn id="95" dur="500" fill="hold"/>
                                        <p:tgtEl>
                                          <p:spTgt spid="97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72"/>
                                        </p:tgtEl>
                                        <p:attrNameLst>
                                          <p:attrName>style.visibility</p:attrName>
                                        </p:attrNameLst>
                                      </p:cBhvr>
                                      <p:to>
                                        <p:strVal val="visible"/>
                                      </p:to>
                                    </p:set>
                                    <p:anim calcmode="lin" valueType="num">
                                      <p:cBhvr additive="base">
                                        <p:cTn id="98" dur="500" fill="hold"/>
                                        <p:tgtEl>
                                          <p:spTgt spid="972"/>
                                        </p:tgtEl>
                                        <p:attrNameLst>
                                          <p:attrName>ppt_x</p:attrName>
                                        </p:attrNameLst>
                                      </p:cBhvr>
                                      <p:tavLst>
                                        <p:tav tm="0">
                                          <p:val>
                                            <p:strVal val="1+#ppt_w/2"/>
                                          </p:val>
                                        </p:tav>
                                        <p:tav tm="100000">
                                          <p:val>
                                            <p:strVal val="#ppt_x"/>
                                          </p:val>
                                        </p:tav>
                                      </p:tavLst>
                                    </p:anim>
                                    <p:anim calcmode="lin" valueType="num">
                                      <p:cBhvr additive="base">
                                        <p:cTn id="99"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976"/>
                                        </p:tgtEl>
                                        <p:attrNameLst>
                                          <p:attrName>style.visibility</p:attrName>
                                        </p:attrNameLst>
                                      </p:cBhvr>
                                      <p:to>
                                        <p:strVal val="visible"/>
                                      </p:to>
                                    </p:set>
                                    <p:anim calcmode="lin" valueType="num">
                                      <p:cBhvr additive="base">
                                        <p:cTn id="104" dur="500" fill="hold"/>
                                        <p:tgtEl>
                                          <p:spTgt spid="976"/>
                                        </p:tgtEl>
                                        <p:attrNameLst>
                                          <p:attrName>ppt_x</p:attrName>
                                        </p:attrNameLst>
                                      </p:cBhvr>
                                      <p:tavLst>
                                        <p:tav tm="0">
                                          <p:val>
                                            <p:strVal val="0-#ppt_w/2"/>
                                          </p:val>
                                        </p:tav>
                                        <p:tav tm="100000">
                                          <p:val>
                                            <p:strVal val="#ppt_x"/>
                                          </p:val>
                                        </p:tav>
                                      </p:tavLst>
                                    </p:anim>
                                    <p:anim calcmode="lin" valueType="num">
                                      <p:cBhvr additive="base">
                                        <p:cTn id="105" dur="500" fill="hold"/>
                                        <p:tgtEl>
                                          <p:spTgt spid="976"/>
                                        </p:tgtEl>
                                        <p:attrNameLst>
                                          <p:attrName>ppt_y</p:attrName>
                                        </p:attrNameLst>
                                      </p:cBhvr>
                                      <p:tavLst>
                                        <p:tav tm="0">
                                          <p:val>
                                            <p:strVal val="1+#ppt_h/2"/>
                                          </p:val>
                                        </p:tav>
                                        <p:tav tm="100000">
                                          <p:val>
                                            <p:strVal val="#ppt_y"/>
                                          </p:val>
                                        </p:tav>
                                      </p:tavLst>
                                    </p:anim>
                                  </p:childTnLst>
                                </p:cTn>
                              </p:par>
                              <p:par>
                                <p:cTn id="106" presetID="2" presetClass="entr" presetSubtype="12" fill="hold" grpId="0" nodeType="withEffect">
                                  <p:stCondLst>
                                    <p:cond delay="0"/>
                                  </p:stCondLst>
                                  <p:childTnLst>
                                    <p:set>
                                      <p:cBhvr>
                                        <p:cTn id="107" dur="1" fill="hold">
                                          <p:stCondLst>
                                            <p:cond delay="0"/>
                                          </p:stCondLst>
                                        </p:cTn>
                                        <p:tgtEl>
                                          <p:spTgt spid="977"/>
                                        </p:tgtEl>
                                        <p:attrNameLst>
                                          <p:attrName>style.visibility</p:attrName>
                                        </p:attrNameLst>
                                      </p:cBhvr>
                                      <p:to>
                                        <p:strVal val="visible"/>
                                      </p:to>
                                    </p:set>
                                    <p:anim calcmode="lin" valueType="num">
                                      <p:cBhvr additive="base">
                                        <p:cTn id="108" dur="500" fill="hold"/>
                                        <p:tgtEl>
                                          <p:spTgt spid="977"/>
                                        </p:tgtEl>
                                        <p:attrNameLst>
                                          <p:attrName>ppt_x</p:attrName>
                                        </p:attrNameLst>
                                      </p:cBhvr>
                                      <p:tavLst>
                                        <p:tav tm="0">
                                          <p:val>
                                            <p:strVal val="0-#ppt_w/2"/>
                                          </p:val>
                                        </p:tav>
                                        <p:tav tm="100000">
                                          <p:val>
                                            <p:strVal val="#ppt_x"/>
                                          </p:val>
                                        </p:tav>
                                      </p:tavLst>
                                    </p:anim>
                                    <p:anim calcmode="lin" valueType="num">
                                      <p:cBhvr additive="base">
                                        <p:cTn id="109"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1+#ppt_w/2"/>
                                          </p:val>
                                        </p:tav>
                                        <p:tav tm="100000">
                                          <p:val>
                                            <p:strVal val="#ppt_x"/>
                                          </p:val>
                                        </p:tav>
                                      </p:tavLst>
                                    </p:anim>
                                    <p:anim calcmode="lin" valueType="num">
                                      <p:cBhvr additive="base">
                                        <p:cTn id="11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970" grpId="0" animBg="1"/>
      <p:bldP spid="967" grpId="0" animBg="1"/>
      <p:bldP spid="968" grpId="0" animBg="1"/>
      <p:bldP spid="978" grpId="0" animBg="1"/>
      <p:bldP spid="979" grpId="0" animBg="1"/>
      <p:bldP spid="980" grpId="0" animBg="1"/>
      <p:bldP spid="2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1"/>
          <p:cNvSpPr txBox="1">
            <a:spLocks noGrp="1"/>
          </p:cNvSpPr>
          <p:nvPr>
            <p:ph type="title"/>
          </p:nvPr>
        </p:nvSpPr>
        <p:spPr>
          <a:xfrm>
            <a:off x="713425" y="539500"/>
            <a:ext cx="7717200" cy="292800"/>
          </a:xfrm>
          <a:prstGeom prst="rect">
            <a:avLst/>
          </a:prstGeom>
        </p:spPr>
        <p:txBody>
          <a:bodyPr spcFirstLastPara="1" wrap="square" lIns="91425" tIns="91425" rIns="91425" bIns="91425" anchor="ctr" anchorCtr="0">
            <a:noAutofit/>
          </a:bodyPr>
          <a:lstStyle/>
          <a:p>
            <a:r>
              <a:rPr lang="en" dirty="0"/>
              <a:t>Future Considerations</a:t>
            </a:r>
            <a:endParaRPr dirty="0"/>
          </a:p>
        </p:txBody>
      </p:sp>
      <p:sp>
        <p:nvSpPr>
          <p:cNvPr id="822" name="Google Shape;822;p41"/>
          <p:cNvSpPr txBox="1"/>
          <p:nvPr/>
        </p:nvSpPr>
        <p:spPr>
          <a:xfrm>
            <a:off x="1364213" y="2010986"/>
            <a:ext cx="1975200" cy="432600"/>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FF"/>
                </a:solidFill>
                <a:latin typeface="Abel"/>
                <a:ea typeface="Abel"/>
                <a:cs typeface="Abel"/>
                <a:sym typeface="Abel"/>
              </a:rPr>
              <a:t>Basis of future scheme design</a:t>
            </a:r>
            <a:endParaRPr sz="1600" dirty="0">
              <a:solidFill>
                <a:srgbClr val="FFFFFF"/>
              </a:solidFill>
              <a:latin typeface="Abel"/>
              <a:ea typeface="Abel"/>
              <a:cs typeface="Abel"/>
              <a:sym typeface="Abel"/>
            </a:endParaRPr>
          </a:p>
        </p:txBody>
      </p:sp>
      <p:sp>
        <p:nvSpPr>
          <p:cNvPr id="823" name="Google Shape;823;p41"/>
          <p:cNvSpPr txBox="1"/>
          <p:nvPr/>
        </p:nvSpPr>
        <p:spPr>
          <a:xfrm>
            <a:off x="4804678" y="2007624"/>
            <a:ext cx="2429840" cy="432600"/>
          </a:xfrm>
          <a:prstGeom prst="rect">
            <a:avLst/>
          </a:prstGeom>
          <a:noFill/>
          <a:ln>
            <a:noFill/>
          </a:ln>
        </p:spPr>
        <p:txBody>
          <a:bodyPr spcFirstLastPara="1" wrap="square" lIns="114300" tIns="91425" rIns="91425" bIns="91425" anchor="ctr" anchorCtr="0">
            <a:noAutofit/>
          </a:bodyPr>
          <a:lstStyle/>
          <a:p>
            <a:pPr defTabSz="914378"/>
            <a:r>
              <a:rPr lang="en-GB" sz="1600" dirty="0">
                <a:solidFill>
                  <a:srgbClr val="FFFFFF"/>
                </a:solidFill>
                <a:latin typeface="Abel"/>
                <a:ea typeface="Abel"/>
                <a:cs typeface="Abel"/>
                <a:sym typeface="Abel"/>
              </a:rPr>
              <a:t>How to assess the correct clinical interpretation</a:t>
            </a:r>
            <a:endParaRPr sz="1600" dirty="0">
              <a:solidFill>
                <a:srgbClr val="FFFFFF"/>
              </a:solidFill>
              <a:latin typeface="Abel"/>
              <a:ea typeface="Abel"/>
              <a:cs typeface="Abel"/>
              <a:sym typeface="Abel"/>
            </a:endParaRPr>
          </a:p>
        </p:txBody>
      </p:sp>
      <p:sp>
        <p:nvSpPr>
          <p:cNvPr id="824" name="Google Shape;824;p41"/>
          <p:cNvSpPr txBox="1"/>
          <p:nvPr/>
        </p:nvSpPr>
        <p:spPr>
          <a:xfrm>
            <a:off x="3097306" y="3209479"/>
            <a:ext cx="1975200" cy="432600"/>
          </a:xfrm>
          <a:prstGeom prst="rect">
            <a:avLst/>
          </a:prstGeom>
          <a:noFill/>
          <a:ln>
            <a:noFill/>
          </a:ln>
        </p:spPr>
        <p:txBody>
          <a:bodyPr spcFirstLastPara="1" wrap="square" lIns="91425" tIns="91425" rIns="91425" bIns="91425" anchor="ctr" anchorCtr="0">
            <a:noAutofit/>
          </a:bodyPr>
          <a:lstStyle/>
          <a:p>
            <a:pPr defTabSz="914378"/>
            <a:r>
              <a:rPr lang="en-GB" sz="1600" dirty="0">
                <a:solidFill>
                  <a:srgbClr val="FFFFFF"/>
                </a:solidFill>
                <a:latin typeface="Abel"/>
                <a:ea typeface="Abel"/>
                <a:cs typeface="Abel"/>
                <a:sym typeface="Abel"/>
              </a:rPr>
              <a:t>Participants</a:t>
            </a:r>
          </a:p>
          <a:p>
            <a:pPr defTabSz="914378"/>
            <a:r>
              <a:rPr lang="en-GB" sz="1600" dirty="0">
                <a:solidFill>
                  <a:srgbClr val="FFFFFF"/>
                </a:solidFill>
                <a:latin typeface="Abel"/>
                <a:ea typeface="Abel"/>
                <a:cs typeface="Abel"/>
                <a:sym typeface="Abel"/>
              </a:rPr>
              <a:t>NEQAS team</a:t>
            </a:r>
            <a:endParaRPr sz="1600" dirty="0">
              <a:solidFill>
                <a:srgbClr val="FFFFFF"/>
              </a:solidFill>
              <a:latin typeface="Abel"/>
              <a:ea typeface="Abel"/>
              <a:cs typeface="Abel"/>
              <a:sym typeface="Abel"/>
            </a:endParaRPr>
          </a:p>
        </p:txBody>
      </p:sp>
      <p:sp>
        <p:nvSpPr>
          <p:cNvPr id="825" name="Google Shape;825;p41"/>
          <p:cNvSpPr txBox="1"/>
          <p:nvPr/>
        </p:nvSpPr>
        <p:spPr>
          <a:xfrm>
            <a:off x="6542524" y="3209479"/>
            <a:ext cx="2198064" cy="432600"/>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FF"/>
                </a:solidFill>
                <a:latin typeface="Abel"/>
                <a:ea typeface="Abel"/>
                <a:cs typeface="Abel"/>
                <a:sym typeface="Abel"/>
              </a:rPr>
              <a:t>Individual competency assessment</a:t>
            </a:r>
            <a:endParaRPr sz="1600" dirty="0">
              <a:solidFill>
                <a:srgbClr val="FFFFFF"/>
              </a:solidFill>
              <a:latin typeface="Abel"/>
              <a:ea typeface="Abel"/>
              <a:cs typeface="Abel"/>
              <a:sym typeface="Abel"/>
            </a:endParaRPr>
          </a:p>
        </p:txBody>
      </p:sp>
      <p:sp>
        <p:nvSpPr>
          <p:cNvPr id="826" name="Google Shape;826;p41"/>
          <p:cNvSpPr txBox="1"/>
          <p:nvPr/>
        </p:nvSpPr>
        <p:spPr>
          <a:xfrm>
            <a:off x="1364213" y="1624765"/>
            <a:ext cx="2194775" cy="26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Formal Assessment</a:t>
            </a:r>
            <a:endParaRPr sz="2000" b="1" dirty="0">
              <a:solidFill>
                <a:srgbClr val="FFFFFF"/>
              </a:solidFill>
              <a:latin typeface="Abel"/>
              <a:ea typeface="Abel"/>
              <a:cs typeface="Abel"/>
              <a:sym typeface="Abel"/>
            </a:endParaRPr>
          </a:p>
        </p:txBody>
      </p:sp>
      <p:sp>
        <p:nvSpPr>
          <p:cNvPr id="827" name="Google Shape;827;p41"/>
          <p:cNvSpPr txBox="1"/>
          <p:nvPr/>
        </p:nvSpPr>
        <p:spPr>
          <a:xfrm>
            <a:off x="4804678" y="1621403"/>
            <a:ext cx="1842300" cy="26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Complexity</a:t>
            </a:r>
            <a:endParaRPr sz="2000" b="1" dirty="0">
              <a:solidFill>
                <a:srgbClr val="FFFFFF"/>
              </a:solidFill>
              <a:latin typeface="Abel"/>
              <a:ea typeface="Abel"/>
              <a:cs typeface="Abel"/>
              <a:sym typeface="Abel"/>
            </a:endParaRPr>
          </a:p>
        </p:txBody>
      </p:sp>
      <p:sp>
        <p:nvSpPr>
          <p:cNvPr id="828" name="Google Shape;828;p41"/>
          <p:cNvSpPr txBox="1"/>
          <p:nvPr/>
        </p:nvSpPr>
        <p:spPr>
          <a:xfrm>
            <a:off x="3086425" y="3759270"/>
            <a:ext cx="1842300" cy="26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Workload</a:t>
            </a:r>
            <a:endParaRPr sz="2000" b="1" dirty="0">
              <a:solidFill>
                <a:srgbClr val="FFFFFF"/>
              </a:solidFill>
              <a:latin typeface="Abel"/>
              <a:ea typeface="Abel"/>
              <a:cs typeface="Abel"/>
              <a:sym typeface="Abel"/>
            </a:endParaRPr>
          </a:p>
        </p:txBody>
      </p:sp>
      <p:sp>
        <p:nvSpPr>
          <p:cNvPr id="829" name="Google Shape;829;p41"/>
          <p:cNvSpPr txBox="1"/>
          <p:nvPr/>
        </p:nvSpPr>
        <p:spPr>
          <a:xfrm>
            <a:off x="6535800" y="3759270"/>
            <a:ext cx="1842300" cy="26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Competency</a:t>
            </a:r>
            <a:endParaRPr sz="2000" b="1" dirty="0">
              <a:solidFill>
                <a:srgbClr val="FFFFFF"/>
              </a:solidFill>
              <a:latin typeface="Abel"/>
              <a:ea typeface="Abel"/>
              <a:cs typeface="Abel"/>
              <a:sym typeface="Abel"/>
            </a:endParaRPr>
          </a:p>
        </p:txBody>
      </p:sp>
      <p:grpSp>
        <p:nvGrpSpPr>
          <p:cNvPr id="830" name="Google Shape;830;p41"/>
          <p:cNvGrpSpPr/>
          <p:nvPr/>
        </p:nvGrpSpPr>
        <p:grpSpPr>
          <a:xfrm>
            <a:off x="684867" y="1448152"/>
            <a:ext cx="7587600" cy="2735529"/>
            <a:chOff x="684867" y="1448151"/>
            <a:chExt cx="7587600" cy="2735529"/>
          </a:xfrm>
        </p:grpSpPr>
        <p:sp>
          <p:nvSpPr>
            <p:cNvPr id="831" name="Google Shape;831;p41"/>
            <p:cNvSpPr/>
            <p:nvPr/>
          </p:nvSpPr>
          <p:spPr>
            <a:xfrm>
              <a:off x="6167367" y="2698466"/>
              <a:ext cx="2105100" cy="285900"/>
            </a:xfrm>
            <a:prstGeom prst="rightArrow">
              <a:avLst>
                <a:gd name="adj1" fmla="val 39882"/>
                <a:gd name="adj2" fmla="val 50000"/>
              </a:avLst>
            </a:prstGeom>
            <a:solidFill>
              <a:schemeClr val="accent5"/>
            </a:solidFill>
            <a:ln>
              <a:noFill/>
            </a:ln>
          </p:spPr>
          <p:txBody>
            <a:bodyPr spcFirstLastPara="1" wrap="square" lIns="91425" tIns="91425" rIns="91425" bIns="91425" anchor="ctr" anchorCtr="0">
              <a:noAutofit/>
            </a:bodyPr>
            <a:lstStyle/>
            <a:p>
              <a:pPr defTabSz="914378"/>
              <a:endParaRPr/>
            </a:p>
          </p:txBody>
        </p:sp>
        <p:sp>
          <p:nvSpPr>
            <p:cNvPr id="832" name="Google Shape;832;p41"/>
            <p:cNvSpPr/>
            <p:nvPr/>
          </p:nvSpPr>
          <p:spPr>
            <a:xfrm>
              <a:off x="4436515" y="2783503"/>
              <a:ext cx="1725600" cy="115800"/>
            </a:xfrm>
            <a:prstGeom prst="rect">
              <a:avLst/>
            </a:prstGeom>
            <a:solidFill>
              <a:schemeClr val="lt2"/>
            </a:solidFill>
            <a:ln>
              <a:noFill/>
            </a:ln>
          </p:spPr>
          <p:txBody>
            <a:bodyPr spcFirstLastPara="1" wrap="square" lIns="91425" tIns="91425" rIns="91425" bIns="91425" anchor="ctr" anchorCtr="0">
              <a:noAutofit/>
            </a:bodyPr>
            <a:lstStyle/>
            <a:p>
              <a:pPr defTabSz="914378"/>
              <a:endParaRPr/>
            </a:p>
          </p:txBody>
        </p:sp>
        <p:cxnSp>
          <p:nvCxnSpPr>
            <p:cNvPr id="833" name="Google Shape;833;p41"/>
            <p:cNvCxnSpPr/>
            <p:nvPr/>
          </p:nvCxnSpPr>
          <p:spPr>
            <a:xfrm>
              <a:off x="4441117" y="2008080"/>
              <a:ext cx="0" cy="890400"/>
            </a:xfrm>
            <a:prstGeom prst="straightConnector1">
              <a:avLst/>
            </a:prstGeom>
            <a:noFill/>
            <a:ln w="19050" cap="flat" cmpd="sng">
              <a:solidFill>
                <a:schemeClr val="lt2"/>
              </a:solidFill>
              <a:prstDash val="solid"/>
              <a:round/>
              <a:headEnd type="none" w="sm" len="sm"/>
              <a:tailEnd type="none" w="sm" len="sm"/>
            </a:ln>
          </p:spPr>
        </p:cxnSp>
        <p:sp>
          <p:nvSpPr>
            <p:cNvPr id="834" name="Google Shape;834;p41"/>
            <p:cNvSpPr/>
            <p:nvPr/>
          </p:nvSpPr>
          <p:spPr>
            <a:xfrm>
              <a:off x="985608" y="2783503"/>
              <a:ext cx="1725600" cy="115800"/>
            </a:xfrm>
            <a:prstGeom prst="rect">
              <a:avLst/>
            </a:prstGeom>
            <a:solidFill>
              <a:schemeClr val="lt2"/>
            </a:solidFill>
            <a:ln>
              <a:noFill/>
            </a:ln>
          </p:spPr>
          <p:txBody>
            <a:bodyPr spcFirstLastPara="1" wrap="square" lIns="91425" tIns="91425" rIns="91425" bIns="91425" anchor="ctr" anchorCtr="0">
              <a:noAutofit/>
            </a:bodyPr>
            <a:lstStyle/>
            <a:p>
              <a:pPr defTabSz="914378"/>
              <a:endParaRPr/>
            </a:p>
          </p:txBody>
        </p:sp>
        <p:cxnSp>
          <p:nvCxnSpPr>
            <p:cNvPr id="835" name="Google Shape;835;p41"/>
            <p:cNvCxnSpPr/>
            <p:nvPr/>
          </p:nvCxnSpPr>
          <p:spPr>
            <a:xfrm>
              <a:off x="980867" y="1989403"/>
              <a:ext cx="0" cy="909000"/>
            </a:xfrm>
            <a:prstGeom prst="straightConnector1">
              <a:avLst/>
            </a:prstGeom>
            <a:noFill/>
            <a:ln w="19050" cap="flat" cmpd="sng">
              <a:solidFill>
                <a:schemeClr val="lt2"/>
              </a:solidFill>
              <a:prstDash val="solid"/>
              <a:round/>
              <a:headEnd type="none" w="sm" len="sm"/>
              <a:tailEnd type="none" w="sm" len="sm"/>
            </a:ln>
          </p:spPr>
        </p:cxnSp>
        <p:cxnSp>
          <p:nvCxnSpPr>
            <p:cNvPr id="836" name="Google Shape;836;p41"/>
            <p:cNvCxnSpPr/>
            <p:nvPr/>
          </p:nvCxnSpPr>
          <p:spPr>
            <a:xfrm rot="10800000">
              <a:off x="6160717" y="2783798"/>
              <a:ext cx="0" cy="890100"/>
            </a:xfrm>
            <a:prstGeom prst="straightConnector1">
              <a:avLst/>
            </a:prstGeom>
            <a:noFill/>
            <a:ln w="19050" cap="flat" cmpd="sng">
              <a:solidFill>
                <a:schemeClr val="lt2"/>
              </a:solidFill>
              <a:prstDash val="solid"/>
              <a:round/>
              <a:headEnd type="none" w="sm" len="sm"/>
              <a:tailEnd type="none" w="sm" len="sm"/>
            </a:ln>
          </p:spPr>
        </p:cxnSp>
        <p:sp>
          <p:nvSpPr>
            <p:cNvPr id="837" name="Google Shape;837;p41"/>
            <p:cNvSpPr/>
            <p:nvPr/>
          </p:nvSpPr>
          <p:spPr>
            <a:xfrm>
              <a:off x="2711062" y="2783503"/>
              <a:ext cx="1725600" cy="115800"/>
            </a:xfrm>
            <a:prstGeom prst="rect">
              <a:avLst/>
            </a:prstGeom>
            <a:solidFill>
              <a:schemeClr val="accent5"/>
            </a:solidFill>
            <a:ln>
              <a:noFill/>
            </a:ln>
          </p:spPr>
          <p:txBody>
            <a:bodyPr spcFirstLastPara="1" wrap="square" lIns="91425" tIns="91425" rIns="91425" bIns="91425" anchor="ctr" anchorCtr="0">
              <a:noAutofit/>
            </a:bodyPr>
            <a:lstStyle/>
            <a:p>
              <a:pPr defTabSz="914378"/>
              <a:endParaRPr/>
            </a:p>
          </p:txBody>
        </p:sp>
        <p:cxnSp>
          <p:nvCxnSpPr>
            <p:cNvPr id="838" name="Google Shape;838;p41"/>
            <p:cNvCxnSpPr/>
            <p:nvPr/>
          </p:nvCxnSpPr>
          <p:spPr>
            <a:xfrm rot="10800000">
              <a:off x="2714867" y="2783469"/>
              <a:ext cx="0" cy="881400"/>
            </a:xfrm>
            <a:prstGeom prst="straightConnector1">
              <a:avLst/>
            </a:prstGeom>
            <a:noFill/>
            <a:ln w="19050" cap="flat" cmpd="sng">
              <a:solidFill>
                <a:schemeClr val="lt2"/>
              </a:solidFill>
              <a:prstDash val="solid"/>
              <a:round/>
              <a:headEnd type="none" w="sm" len="sm"/>
              <a:tailEnd type="none" w="sm" len="sm"/>
            </a:ln>
          </p:spPr>
        </p:cxnSp>
        <p:sp>
          <p:nvSpPr>
            <p:cNvPr id="839" name="Google Shape;839;p41"/>
            <p:cNvSpPr/>
            <p:nvPr/>
          </p:nvSpPr>
          <p:spPr>
            <a:xfrm>
              <a:off x="684867" y="1448151"/>
              <a:ext cx="620595" cy="54125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840" name="Google Shape;840;p41"/>
            <p:cNvSpPr/>
            <p:nvPr/>
          </p:nvSpPr>
          <p:spPr>
            <a:xfrm>
              <a:off x="2403729" y="3642426"/>
              <a:ext cx="620595" cy="54125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841" name="Google Shape;841;p41"/>
            <p:cNvSpPr/>
            <p:nvPr/>
          </p:nvSpPr>
          <p:spPr>
            <a:xfrm>
              <a:off x="4135429" y="1485601"/>
              <a:ext cx="620595" cy="54125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sp>
          <p:nvSpPr>
            <p:cNvPr id="842" name="Google Shape;842;p41"/>
            <p:cNvSpPr/>
            <p:nvPr/>
          </p:nvSpPr>
          <p:spPr>
            <a:xfrm>
              <a:off x="5853104" y="3642426"/>
              <a:ext cx="620595" cy="54125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a:p>
          </p:txBody>
        </p:sp>
      </p:grpSp>
      <p:grpSp>
        <p:nvGrpSpPr>
          <p:cNvPr id="843" name="Google Shape;843;p41"/>
          <p:cNvGrpSpPr/>
          <p:nvPr/>
        </p:nvGrpSpPr>
        <p:grpSpPr>
          <a:xfrm>
            <a:off x="863505" y="1549216"/>
            <a:ext cx="324209" cy="324182"/>
            <a:chOff x="-47517657" y="812508"/>
            <a:chExt cx="271622" cy="271600"/>
          </a:xfrm>
        </p:grpSpPr>
        <p:sp>
          <p:nvSpPr>
            <p:cNvPr id="844" name="Google Shape;844;p41"/>
            <p:cNvSpPr/>
            <p:nvPr/>
          </p:nvSpPr>
          <p:spPr>
            <a:xfrm>
              <a:off x="-47484233" y="843786"/>
              <a:ext cx="111641" cy="113063"/>
            </a:xfrm>
            <a:custGeom>
              <a:avLst/>
              <a:gdLst/>
              <a:ahLst/>
              <a:cxnLst/>
              <a:rect l="l" t="t" r="r" b="b"/>
              <a:pathLst>
                <a:path w="4947" h="5010" extrusionOk="0">
                  <a:moveTo>
                    <a:pt x="1765" y="756"/>
                  </a:moveTo>
                  <a:cubicBezTo>
                    <a:pt x="2237" y="756"/>
                    <a:pt x="2615" y="1008"/>
                    <a:pt x="2741" y="1450"/>
                  </a:cubicBezTo>
                  <a:lnTo>
                    <a:pt x="1765" y="1450"/>
                  </a:lnTo>
                  <a:cubicBezTo>
                    <a:pt x="1575" y="1450"/>
                    <a:pt x="1418" y="1607"/>
                    <a:pt x="1418" y="1828"/>
                  </a:cubicBezTo>
                  <a:lnTo>
                    <a:pt x="1418" y="2804"/>
                  </a:lnTo>
                  <a:cubicBezTo>
                    <a:pt x="1008" y="2647"/>
                    <a:pt x="693" y="2237"/>
                    <a:pt x="693" y="1828"/>
                  </a:cubicBezTo>
                  <a:cubicBezTo>
                    <a:pt x="693" y="1229"/>
                    <a:pt x="1166" y="756"/>
                    <a:pt x="1765" y="756"/>
                  </a:cubicBezTo>
                  <a:close/>
                  <a:moveTo>
                    <a:pt x="2741" y="2174"/>
                  </a:moveTo>
                  <a:cubicBezTo>
                    <a:pt x="2615" y="2458"/>
                    <a:pt x="2395" y="2678"/>
                    <a:pt x="2111" y="2804"/>
                  </a:cubicBezTo>
                  <a:lnTo>
                    <a:pt x="2111" y="2174"/>
                  </a:lnTo>
                  <a:close/>
                  <a:moveTo>
                    <a:pt x="4253" y="2143"/>
                  </a:moveTo>
                  <a:lnTo>
                    <a:pt x="4253" y="4285"/>
                  </a:lnTo>
                  <a:lnTo>
                    <a:pt x="2111" y="4285"/>
                  </a:lnTo>
                  <a:lnTo>
                    <a:pt x="2111" y="3497"/>
                  </a:lnTo>
                  <a:cubicBezTo>
                    <a:pt x="2804" y="3340"/>
                    <a:pt x="3340" y="2836"/>
                    <a:pt x="3497" y="2143"/>
                  </a:cubicBezTo>
                  <a:close/>
                  <a:moveTo>
                    <a:pt x="1765" y="0"/>
                  </a:moveTo>
                  <a:cubicBezTo>
                    <a:pt x="788" y="0"/>
                    <a:pt x="0" y="788"/>
                    <a:pt x="0" y="1765"/>
                  </a:cubicBezTo>
                  <a:cubicBezTo>
                    <a:pt x="0" y="2647"/>
                    <a:pt x="567" y="3340"/>
                    <a:pt x="1418" y="3497"/>
                  </a:cubicBezTo>
                  <a:lnTo>
                    <a:pt x="1418" y="4663"/>
                  </a:lnTo>
                  <a:cubicBezTo>
                    <a:pt x="1418" y="4852"/>
                    <a:pt x="1575" y="5010"/>
                    <a:pt x="1765" y="5010"/>
                  </a:cubicBezTo>
                  <a:lnTo>
                    <a:pt x="4600" y="5010"/>
                  </a:lnTo>
                  <a:cubicBezTo>
                    <a:pt x="4789" y="5010"/>
                    <a:pt x="4947" y="4852"/>
                    <a:pt x="4947" y="4663"/>
                  </a:cubicBezTo>
                  <a:lnTo>
                    <a:pt x="4947" y="1765"/>
                  </a:lnTo>
                  <a:cubicBezTo>
                    <a:pt x="4947" y="1576"/>
                    <a:pt x="4789" y="1418"/>
                    <a:pt x="4600" y="1418"/>
                  </a:cubicBezTo>
                  <a:lnTo>
                    <a:pt x="3497" y="1418"/>
                  </a:lnTo>
                  <a:cubicBezTo>
                    <a:pt x="3340" y="630"/>
                    <a:pt x="2615" y="0"/>
                    <a:pt x="1765"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45" name="Google Shape;845;p41"/>
            <p:cNvSpPr/>
            <p:nvPr/>
          </p:nvSpPr>
          <p:spPr>
            <a:xfrm>
              <a:off x="-47517657" y="812508"/>
              <a:ext cx="271622" cy="271600"/>
            </a:xfrm>
            <a:custGeom>
              <a:avLst/>
              <a:gdLst/>
              <a:ahLst/>
              <a:cxnLst/>
              <a:rect l="l" t="t" r="r" b="b"/>
              <a:pathLst>
                <a:path w="12036" h="12035" extrusionOk="0">
                  <a:moveTo>
                    <a:pt x="7089" y="1229"/>
                  </a:moveTo>
                  <a:lnTo>
                    <a:pt x="8003" y="2142"/>
                  </a:lnTo>
                  <a:lnTo>
                    <a:pt x="7089" y="2142"/>
                  </a:lnTo>
                  <a:lnTo>
                    <a:pt x="7089" y="1229"/>
                  </a:lnTo>
                  <a:close/>
                  <a:moveTo>
                    <a:pt x="8538" y="6396"/>
                  </a:moveTo>
                  <a:lnTo>
                    <a:pt x="8538" y="6711"/>
                  </a:lnTo>
                  <a:cubicBezTo>
                    <a:pt x="8538" y="6900"/>
                    <a:pt x="8664" y="7057"/>
                    <a:pt x="8885" y="7057"/>
                  </a:cubicBezTo>
                  <a:cubicBezTo>
                    <a:pt x="9074" y="7057"/>
                    <a:pt x="9231" y="6900"/>
                    <a:pt x="9231" y="6711"/>
                  </a:cubicBezTo>
                  <a:lnTo>
                    <a:pt x="9231" y="6427"/>
                  </a:lnTo>
                  <a:cubicBezTo>
                    <a:pt x="10303" y="6585"/>
                    <a:pt x="11153" y="7467"/>
                    <a:pt x="11311" y="8506"/>
                  </a:cubicBezTo>
                  <a:lnTo>
                    <a:pt x="10996" y="8506"/>
                  </a:lnTo>
                  <a:cubicBezTo>
                    <a:pt x="10807" y="8506"/>
                    <a:pt x="10649" y="8664"/>
                    <a:pt x="10649" y="8884"/>
                  </a:cubicBezTo>
                  <a:cubicBezTo>
                    <a:pt x="10649" y="9073"/>
                    <a:pt x="10807" y="9231"/>
                    <a:pt x="10996" y="9231"/>
                  </a:cubicBezTo>
                  <a:lnTo>
                    <a:pt x="11311" y="9231"/>
                  </a:lnTo>
                  <a:cubicBezTo>
                    <a:pt x="11153" y="10302"/>
                    <a:pt x="10303" y="11121"/>
                    <a:pt x="9231" y="11279"/>
                  </a:cubicBezTo>
                  <a:lnTo>
                    <a:pt x="9231" y="10964"/>
                  </a:lnTo>
                  <a:cubicBezTo>
                    <a:pt x="9231" y="10775"/>
                    <a:pt x="9074" y="10617"/>
                    <a:pt x="8885" y="10617"/>
                  </a:cubicBezTo>
                  <a:cubicBezTo>
                    <a:pt x="8664" y="10617"/>
                    <a:pt x="8538" y="10775"/>
                    <a:pt x="8538" y="10964"/>
                  </a:cubicBezTo>
                  <a:lnTo>
                    <a:pt x="8538" y="11279"/>
                  </a:lnTo>
                  <a:cubicBezTo>
                    <a:pt x="7467" y="11121"/>
                    <a:pt x="6585" y="10239"/>
                    <a:pt x="6428" y="9200"/>
                  </a:cubicBezTo>
                  <a:lnTo>
                    <a:pt x="6743" y="9200"/>
                  </a:lnTo>
                  <a:cubicBezTo>
                    <a:pt x="6963" y="9200"/>
                    <a:pt x="7089" y="9042"/>
                    <a:pt x="7089" y="8821"/>
                  </a:cubicBezTo>
                  <a:cubicBezTo>
                    <a:pt x="7089" y="8632"/>
                    <a:pt x="6963" y="8475"/>
                    <a:pt x="6743" y="8475"/>
                  </a:cubicBezTo>
                  <a:lnTo>
                    <a:pt x="6428" y="8475"/>
                  </a:lnTo>
                  <a:cubicBezTo>
                    <a:pt x="6585" y="7404"/>
                    <a:pt x="7467" y="6553"/>
                    <a:pt x="8538" y="6396"/>
                  </a:cubicBezTo>
                  <a:close/>
                  <a:moveTo>
                    <a:pt x="6428" y="725"/>
                  </a:moveTo>
                  <a:lnTo>
                    <a:pt x="6428" y="2489"/>
                  </a:lnTo>
                  <a:cubicBezTo>
                    <a:pt x="6428" y="2678"/>
                    <a:pt x="6585" y="2836"/>
                    <a:pt x="6774" y="2836"/>
                  </a:cubicBezTo>
                  <a:lnTo>
                    <a:pt x="8570" y="2836"/>
                  </a:lnTo>
                  <a:lnTo>
                    <a:pt x="8570" y="5734"/>
                  </a:lnTo>
                  <a:cubicBezTo>
                    <a:pt x="6995" y="5892"/>
                    <a:pt x="5766" y="7246"/>
                    <a:pt x="5766" y="8884"/>
                  </a:cubicBezTo>
                  <a:cubicBezTo>
                    <a:pt x="5766" y="9861"/>
                    <a:pt x="6238" y="10775"/>
                    <a:pt x="6932" y="11310"/>
                  </a:cubicBezTo>
                  <a:lnTo>
                    <a:pt x="757" y="11310"/>
                  </a:lnTo>
                  <a:lnTo>
                    <a:pt x="757" y="725"/>
                  </a:lnTo>
                  <a:close/>
                  <a:moveTo>
                    <a:pt x="379" y="0"/>
                  </a:moveTo>
                  <a:cubicBezTo>
                    <a:pt x="158" y="0"/>
                    <a:pt x="0" y="158"/>
                    <a:pt x="0" y="378"/>
                  </a:cubicBezTo>
                  <a:lnTo>
                    <a:pt x="0" y="11657"/>
                  </a:lnTo>
                  <a:cubicBezTo>
                    <a:pt x="0" y="11877"/>
                    <a:pt x="158" y="12035"/>
                    <a:pt x="379" y="12035"/>
                  </a:cubicBezTo>
                  <a:lnTo>
                    <a:pt x="8822" y="12035"/>
                  </a:lnTo>
                  <a:cubicBezTo>
                    <a:pt x="10555" y="12035"/>
                    <a:pt x="11972" y="10617"/>
                    <a:pt x="11972" y="8884"/>
                  </a:cubicBezTo>
                  <a:cubicBezTo>
                    <a:pt x="12035" y="7215"/>
                    <a:pt x="10807" y="5892"/>
                    <a:pt x="9231" y="5734"/>
                  </a:cubicBezTo>
                  <a:lnTo>
                    <a:pt x="9231" y="2489"/>
                  </a:lnTo>
                  <a:cubicBezTo>
                    <a:pt x="9231" y="2426"/>
                    <a:pt x="9200" y="2300"/>
                    <a:pt x="9105" y="2268"/>
                  </a:cubicBezTo>
                  <a:lnTo>
                    <a:pt x="6995" y="126"/>
                  </a:lnTo>
                  <a:cubicBezTo>
                    <a:pt x="6900" y="63"/>
                    <a:pt x="6837" y="0"/>
                    <a:pt x="6743"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46" name="Google Shape;846;p41"/>
            <p:cNvSpPr/>
            <p:nvPr/>
          </p:nvSpPr>
          <p:spPr>
            <a:xfrm>
              <a:off x="-47324968" y="988824"/>
              <a:ext cx="32001" cy="32023"/>
            </a:xfrm>
            <a:custGeom>
              <a:avLst/>
              <a:gdLst/>
              <a:ahLst/>
              <a:cxnLst/>
              <a:rect l="l" t="t" r="r" b="b"/>
              <a:pathLst>
                <a:path w="1418" h="1419" extrusionOk="0">
                  <a:moveTo>
                    <a:pt x="347" y="0"/>
                  </a:moveTo>
                  <a:cubicBezTo>
                    <a:pt x="158" y="0"/>
                    <a:pt x="0" y="158"/>
                    <a:pt x="0" y="347"/>
                  </a:cubicBezTo>
                  <a:lnTo>
                    <a:pt x="0" y="1071"/>
                  </a:lnTo>
                  <a:cubicBezTo>
                    <a:pt x="0" y="1260"/>
                    <a:pt x="158" y="1418"/>
                    <a:pt x="347" y="1418"/>
                  </a:cubicBezTo>
                  <a:lnTo>
                    <a:pt x="1040" y="1418"/>
                  </a:lnTo>
                  <a:cubicBezTo>
                    <a:pt x="1261" y="1418"/>
                    <a:pt x="1418" y="1260"/>
                    <a:pt x="1418" y="1071"/>
                  </a:cubicBezTo>
                  <a:cubicBezTo>
                    <a:pt x="1387" y="851"/>
                    <a:pt x="1261" y="693"/>
                    <a:pt x="1040" y="693"/>
                  </a:cubicBezTo>
                  <a:lnTo>
                    <a:pt x="693" y="693"/>
                  </a:lnTo>
                  <a:lnTo>
                    <a:pt x="693" y="347"/>
                  </a:lnTo>
                  <a:cubicBezTo>
                    <a:pt x="693" y="158"/>
                    <a:pt x="536" y="0"/>
                    <a:pt x="347"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47" name="Google Shape;847;p41"/>
            <p:cNvSpPr/>
            <p:nvPr/>
          </p:nvSpPr>
          <p:spPr>
            <a:xfrm>
              <a:off x="-47484233" y="988824"/>
              <a:ext cx="78941" cy="15662"/>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48" name="Google Shape;848;p41"/>
            <p:cNvSpPr/>
            <p:nvPr/>
          </p:nvSpPr>
          <p:spPr>
            <a:xfrm>
              <a:off x="-47484233" y="1020824"/>
              <a:ext cx="78941" cy="15662"/>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grpSp>
      <p:grpSp>
        <p:nvGrpSpPr>
          <p:cNvPr id="849" name="Google Shape;849;p41"/>
          <p:cNvGrpSpPr/>
          <p:nvPr/>
        </p:nvGrpSpPr>
        <p:grpSpPr>
          <a:xfrm>
            <a:off x="2576240" y="3725360"/>
            <a:ext cx="324202" cy="379025"/>
            <a:chOff x="-49051850" y="3772769"/>
            <a:chExt cx="271617" cy="317548"/>
          </a:xfrm>
        </p:grpSpPr>
        <p:sp>
          <p:nvSpPr>
            <p:cNvPr id="850" name="Google Shape;850;p41"/>
            <p:cNvSpPr/>
            <p:nvPr/>
          </p:nvSpPr>
          <p:spPr>
            <a:xfrm>
              <a:off x="-49051850" y="3772769"/>
              <a:ext cx="271617" cy="317548"/>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51" name="Google Shape;851;p41"/>
            <p:cNvSpPr/>
            <p:nvPr/>
          </p:nvSpPr>
          <p:spPr>
            <a:xfrm>
              <a:off x="-49007691" y="3809549"/>
              <a:ext cx="152467" cy="14831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852" name="Google Shape;852;p41"/>
            <p:cNvSpPr/>
            <p:nvPr/>
          </p:nvSpPr>
          <p:spPr>
            <a:xfrm>
              <a:off x="-48960200" y="3857038"/>
              <a:ext cx="55820" cy="55847"/>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grpSp>
      <p:grpSp>
        <p:nvGrpSpPr>
          <p:cNvPr id="42" name="Group 41"/>
          <p:cNvGrpSpPr/>
          <p:nvPr/>
        </p:nvGrpSpPr>
        <p:grpSpPr>
          <a:xfrm>
            <a:off x="8074237" y="4076421"/>
            <a:ext cx="886975" cy="1014845"/>
            <a:chOff x="8115796" y="32077"/>
            <a:chExt cx="886975" cy="1014845"/>
          </a:xfrm>
        </p:grpSpPr>
        <p:sp>
          <p:nvSpPr>
            <p:cNvPr id="43"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45" name="Google Shape;1207;p53"/>
          <p:cNvSpPr/>
          <p:nvPr/>
        </p:nvSpPr>
        <p:spPr>
          <a:xfrm>
            <a:off x="5971360" y="3731487"/>
            <a:ext cx="378715" cy="361465"/>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grpSp>
        <p:nvGrpSpPr>
          <p:cNvPr id="46" name="Google Shape;950;p45"/>
          <p:cNvGrpSpPr/>
          <p:nvPr/>
        </p:nvGrpSpPr>
        <p:grpSpPr>
          <a:xfrm>
            <a:off x="4289384" y="1571195"/>
            <a:ext cx="341277" cy="342837"/>
            <a:chOff x="-3654724" y="3440774"/>
            <a:chExt cx="243961" cy="245076"/>
          </a:xfrm>
        </p:grpSpPr>
        <p:sp>
          <p:nvSpPr>
            <p:cNvPr id="47" name="Google Shape;951;p45"/>
            <p:cNvSpPr/>
            <p:nvPr/>
          </p:nvSpPr>
          <p:spPr>
            <a:xfrm>
              <a:off x="-3613963" y="3440774"/>
              <a:ext cx="159654" cy="245076"/>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48" name="Google Shape;952;p45"/>
            <p:cNvSpPr/>
            <p:nvPr/>
          </p:nvSpPr>
          <p:spPr>
            <a:xfrm>
              <a:off x="-3439713" y="3512901"/>
              <a:ext cx="28950" cy="15152"/>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49" name="Google Shape;953;p45"/>
            <p:cNvSpPr/>
            <p:nvPr/>
          </p:nvSpPr>
          <p:spPr>
            <a:xfrm>
              <a:off x="-3654724" y="3512901"/>
              <a:ext cx="28950" cy="15152"/>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50" name="Google Shape;954;p45"/>
            <p:cNvSpPr/>
            <p:nvPr/>
          </p:nvSpPr>
          <p:spPr>
            <a:xfrm>
              <a:off x="-3454176" y="3455132"/>
              <a:ext cx="29597" cy="2218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51" name="Google Shape;955;p45"/>
            <p:cNvSpPr/>
            <p:nvPr/>
          </p:nvSpPr>
          <p:spPr>
            <a:xfrm>
              <a:off x="-3640928" y="3563261"/>
              <a:ext cx="29618" cy="21893"/>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52" name="Google Shape;956;p45"/>
            <p:cNvSpPr/>
            <p:nvPr/>
          </p:nvSpPr>
          <p:spPr>
            <a:xfrm>
              <a:off x="-3453529" y="3563261"/>
              <a:ext cx="28950" cy="21308"/>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53" name="Google Shape;957;p45"/>
            <p:cNvSpPr/>
            <p:nvPr/>
          </p:nvSpPr>
          <p:spPr>
            <a:xfrm>
              <a:off x="-3640261" y="3455717"/>
              <a:ext cx="28950" cy="21308"/>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sp>
          <p:nvSpPr>
            <p:cNvPr id="54" name="Google Shape;958;p45"/>
            <p:cNvSpPr/>
            <p:nvPr/>
          </p:nvSpPr>
          <p:spPr>
            <a:xfrm>
              <a:off x="-3575832" y="3470597"/>
              <a:ext cx="85515" cy="127808"/>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chemeClr val="dk1"/>
            </a:solidFill>
            <a:ln>
              <a:noFill/>
            </a:ln>
          </p:spPr>
          <p:txBody>
            <a:bodyPr spcFirstLastPara="1" wrap="square" lIns="91425" tIns="91425" rIns="91425" bIns="91425" anchor="ctr" anchorCtr="0">
              <a:noAutofit/>
            </a:bodyPr>
            <a:lstStyle/>
            <a:p>
              <a:pPr defTabSz="914378"/>
              <a:endParaRPr/>
            </a:p>
          </p:txBody>
        </p:sp>
      </p:grpSp>
      <p:sp>
        <p:nvSpPr>
          <p:cNvPr id="2" name="Cloud Callout 1"/>
          <p:cNvSpPr/>
          <p:nvPr/>
        </p:nvSpPr>
        <p:spPr>
          <a:xfrm>
            <a:off x="-1088" y="3333825"/>
            <a:ext cx="2260126" cy="1278598"/>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Any ideas?</a:t>
            </a:r>
          </a:p>
        </p:txBody>
      </p:sp>
    </p:spTree>
    <p:extLst>
      <p:ext uri="{BB962C8B-B14F-4D97-AF65-F5344CB8AC3E}">
        <p14:creationId xmlns:p14="http://schemas.microsoft.com/office/powerpoint/2010/main" val="23581436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72">
          <a:extLst>
            <a:ext uri="{FF2B5EF4-FFF2-40B4-BE49-F238E27FC236}">
              <a16:creationId xmlns:a16="http://schemas.microsoft.com/office/drawing/2014/main" id="{CF392507-7277-5933-4342-EB753451FD6E}"/>
            </a:ext>
          </a:extLst>
        </p:cNvPr>
        <p:cNvGrpSpPr/>
        <p:nvPr/>
      </p:nvGrpSpPr>
      <p:grpSpPr>
        <a:xfrm>
          <a:off x="0" y="0"/>
          <a:ext cx="0" cy="0"/>
          <a:chOff x="0" y="0"/>
          <a:chExt cx="0" cy="0"/>
        </a:xfrm>
      </p:grpSpPr>
      <p:sp>
        <p:nvSpPr>
          <p:cNvPr id="1275" name="Google Shape;1275;p57">
            <a:extLst>
              <a:ext uri="{FF2B5EF4-FFF2-40B4-BE49-F238E27FC236}">
                <a16:creationId xmlns:a16="http://schemas.microsoft.com/office/drawing/2014/main" id="{C419286E-63D4-C1E9-AC86-6F554D8EB7FB}"/>
              </a:ext>
            </a:extLst>
          </p:cNvPr>
          <p:cNvSpPr txBox="1">
            <a:spLocks noGrp="1"/>
          </p:cNvSpPr>
          <p:nvPr>
            <p:ph type="title"/>
          </p:nvPr>
        </p:nvSpPr>
        <p:spPr>
          <a:xfrm>
            <a:off x="2892738" y="1048421"/>
            <a:ext cx="335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2" name="Rounded Rectangle 1">
            <a:extLst>
              <a:ext uri="{FF2B5EF4-FFF2-40B4-BE49-F238E27FC236}">
                <a16:creationId xmlns:a16="http://schemas.microsoft.com/office/drawing/2014/main" id="{8434FE11-17FE-250E-AB45-98C394406FCB}"/>
              </a:ext>
            </a:extLst>
          </p:cNvPr>
          <p:cNvSpPr/>
          <p:nvPr/>
        </p:nvSpPr>
        <p:spPr>
          <a:xfrm>
            <a:off x="3048000" y="3668486"/>
            <a:ext cx="3048000" cy="598714"/>
          </a:xfrm>
          <a:prstGeom prst="roundRect">
            <a:avLst/>
          </a:prstGeom>
          <a:solidFill>
            <a:srgbClr val="27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4CB3E6DF-C2D9-0327-1E84-C101DC35ADF9}"/>
              </a:ext>
            </a:extLst>
          </p:cNvPr>
          <p:cNvSpPr txBox="1">
            <a:spLocks/>
          </p:cNvSpPr>
          <p:nvPr/>
        </p:nvSpPr>
        <p:spPr>
          <a:xfrm>
            <a:off x="3831727" y="3755418"/>
            <a:ext cx="2016225" cy="1023564"/>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4" name="Google Shape;1274;p57">
            <a:extLst>
              <a:ext uri="{FF2B5EF4-FFF2-40B4-BE49-F238E27FC236}">
                <a16:creationId xmlns:a16="http://schemas.microsoft.com/office/drawing/2014/main" id="{1F29D8B2-4F2B-B8EA-1F38-6C5CA32A57D7}"/>
              </a:ext>
            </a:extLst>
          </p:cNvPr>
          <p:cNvSpPr txBox="1">
            <a:spLocks noGrp="1"/>
          </p:cNvSpPr>
          <p:nvPr>
            <p:ph type="subTitle" idx="1"/>
          </p:nvPr>
        </p:nvSpPr>
        <p:spPr>
          <a:xfrm>
            <a:off x="2892738" y="2017890"/>
            <a:ext cx="3358500" cy="13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Do you have any questions?</a:t>
            </a:r>
            <a:endParaRPr sz="2800" dirty="0"/>
          </a:p>
          <a:p>
            <a:pPr marL="0" lvl="0" indent="0" algn="ctr" rtl="0">
              <a:spcBef>
                <a:spcPts val="0"/>
              </a:spcBef>
              <a:spcAft>
                <a:spcPts val="0"/>
              </a:spcAft>
              <a:buNone/>
            </a:pPr>
            <a:endParaRPr sz="200" dirty="0"/>
          </a:p>
          <a:p>
            <a:pPr marL="0" lvl="0" indent="0" algn="ctr" rtl="0">
              <a:spcBef>
                <a:spcPts val="0"/>
              </a:spcBef>
              <a:spcAft>
                <a:spcPts val="0"/>
              </a:spcAft>
              <a:buNone/>
            </a:pPr>
            <a:endParaRPr dirty="0"/>
          </a:p>
          <a:p>
            <a:pPr marL="0" lvl="0" indent="0" algn="ctr" rtl="0">
              <a:spcBef>
                <a:spcPts val="0"/>
              </a:spcBef>
              <a:spcAft>
                <a:spcPts val="0"/>
              </a:spcAft>
              <a:buNone/>
            </a:pPr>
            <a:r>
              <a:rPr lang="en" dirty="0"/>
              <a:t>UKNEQASHandI@Wales.NHS.UK</a:t>
            </a:r>
            <a:endParaRPr dirty="0"/>
          </a:p>
          <a:p>
            <a:pPr marL="0" lvl="0" indent="0" algn="ctr" rtl="0">
              <a:spcBef>
                <a:spcPts val="0"/>
              </a:spcBef>
              <a:spcAft>
                <a:spcPts val="0"/>
              </a:spcAft>
              <a:buNone/>
            </a:pPr>
            <a:r>
              <a:rPr lang="en" dirty="0"/>
              <a:t>+44(0)1443 622185</a:t>
            </a:r>
          </a:p>
          <a:p>
            <a:pPr marL="0" lvl="0" indent="0" algn="ctr" rtl="0">
              <a:spcBef>
                <a:spcPts val="0"/>
              </a:spcBef>
              <a:spcAft>
                <a:spcPts val="0"/>
              </a:spcAft>
              <a:buNone/>
            </a:pPr>
            <a:r>
              <a:rPr lang="en-GB" u="sng" dirty="0">
                <a:hlinkClick r:id="rId3"/>
              </a:rPr>
              <a:t>www.ukneqashandi.org.uk</a:t>
            </a:r>
            <a:endParaRPr dirty="0"/>
          </a:p>
        </p:txBody>
      </p:sp>
      <p:sp>
        <p:nvSpPr>
          <p:cNvPr id="5" name="Google Shape;387;p24">
            <a:extLst>
              <a:ext uri="{FF2B5EF4-FFF2-40B4-BE49-F238E27FC236}">
                <a16:creationId xmlns:a16="http://schemas.microsoft.com/office/drawing/2014/main" id="{EF6FBFCF-9164-22C7-9C8A-C88A8D1B8240}"/>
              </a:ext>
            </a:extLst>
          </p:cNvPr>
          <p:cNvSpPr/>
          <p:nvPr/>
        </p:nvSpPr>
        <p:spPr>
          <a:xfrm flipH="1">
            <a:off x="3867424" y="3820770"/>
            <a:ext cx="844898" cy="892860"/>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851829F7-CD9F-BDA2-8AB5-A2094948BA7B}"/>
              </a:ext>
            </a:extLst>
          </p:cNvPr>
          <p:cNvPicPr>
            <a:picLocks noChangeAspect="1"/>
          </p:cNvPicPr>
          <p:nvPr/>
        </p:nvPicPr>
        <p:blipFill>
          <a:blip r:embed="rId4"/>
          <a:stretch>
            <a:fillRect/>
          </a:stretch>
        </p:blipFill>
        <p:spPr>
          <a:xfrm>
            <a:off x="4013261" y="3967843"/>
            <a:ext cx="591554" cy="570237"/>
          </a:xfrm>
          <a:prstGeom prst="rect">
            <a:avLst/>
          </a:prstGeom>
        </p:spPr>
      </p:pic>
      <p:pic>
        <p:nvPicPr>
          <p:cNvPr id="8" name="Picture 7">
            <a:extLst>
              <a:ext uri="{FF2B5EF4-FFF2-40B4-BE49-F238E27FC236}">
                <a16:creationId xmlns:a16="http://schemas.microsoft.com/office/drawing/2014/main" id="{C0EB1112-D016-C366-B4B3-68B147B794F5}"/>
              </a:ext>
            </a:extLst>
          </p:cNvPr>
          <p:cNvPicPr>
            <a:picLocks noChangeAspect="1"/>
          </p:cNvPicPr>
          <p:nvPr/>
        </p:nvPicPr>
        <p:blipFill>
          <a:blip r:embed="rId5"/>
          <a:stretch>
            <a:fillRect/>
          </a:stretch>
        </p:blipFill>
        <p:spPr>
          <a:xfrm>
            <a:off x="4812538" y="3923759"/>
            <a:ext cx="686881" cy="686881"/>
          </a:xfrm>
          <a:prstGeom prst="rect">
            <a:avLst/>
          </a:prstGeom>
        </p:spPr>
      </p:pic>
    </p:spTree>
    <p:extLst>
      <p:ext uri="{BB962C8B-B14F-4D97-AF65-F5344CB8AC3E}">
        <p14:creationId xmlns:p14="http://schemas.microsoft.com/office/powerpoint/2010/main" val="114599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7A424DB4-82B5-4DCA-8D43-91F31E070174}"/>
              </a:ext>
            </a:extLst>
          </p:cNvPr>
          <p:cNvGraphicFramePr>
            <a:graphicFrameLocks noGrp="1"/>
          </p:cNvGraphicFramePr>
          <p:nvPr>
            <p:extLst>
              <p:ext uri="{D42A27DB-BD31-4B8C-83A1-F6EECF244321}">
                <p14:modId xmlns:p14="http://schemas.microsoft.com/office/powerpoint/2010/main" val="3104563291"/>
              </p:ext>
            </p:extLst>
          </p:nvPr>
        </p:nvGraphicFramePr>
        <p:xfrm>
          <a:off x="340053" y="1271342"/>
          <a:ext cx="7375996" cy="2974501"/>
        </p:xfrm>
        <a:graphic>
          <a:graphicData uri="http://schemas.openxmlformats.org/drawingml/2006/table">
            <a:tbl>
              <a:tblPr firstRow="1" bandRow="1">
                <a:tableStyleId>{5C22544A-7EE6-4342-B048-85BDC9FD1C3A}</a:tableStyleId>
              </a:tblPr>
              <a:tblGrid>
                <a:gridCol w="2371598">
                  <a:extLst>
                    <a:ext uri="{9D8B030D-6E8A-4147-A177-3AD203B41FA5}">
                      <a16:colId xmlns:a16="http://schemas.microsoft.com/office/drawing/2014/main" val="20000"/>
                    </a:ext>
                  </a:extLst>
                </a:gridCol>
                <a:gridCol w="738242">
                  <a:extLst>
                    <a:ext uri="{9D8B030D-6E8A-4147-A177-3AD203B41FA5}">
                      <a16:colId xmlns:a16="http://schemas.microsoft.com/office/drawing/2014/main" val="486302638"/>
                    </a:ext>
                  </a:extLst>
                </a:gridCol>
                <a:gridCol w="736551">
                  <a:extLst>
                    <a:ext uri="{9D8B030D-6E8A-4147-A177-3AD203B41FA5}">
                      <a16:colId xmlns:a16="http://schemas.microsoft.com/office/drawing/2014/main" val="791611165"/>
                    </a:ext>
                  </a:extLst>
                </a:gridCol>
                <a:gridCol w="710268">
                  <a:extLst>
                    <a:ext uri="{9D8B030D-6E8A-4147-A177-3AD203B41FA5}">
                      <a16:colId xmlns:a16="http://schemas.microsoft.com/office/drawing/2014/main" val="279250486"/>
                    </a:ext>
                  </a:extLst>
                </a:gridCol>
                <a:gridCol w="743304">
                  <a:extLst>
                    <a:ext uri="{9D8B030D-6E8A-4147-A177-3AD203B41FA5}">
                      <a16:colId xmlns:a16="http://schemas.microsoft.com/office/drawing/2014/main" val="4159964116"/>
                    </a:ext>
                  </a:extLst>
                </a:gridCol>
                <a:gridCol w="692069">
                  <a:extLst>
                    <a:ext uri="{9D8B030D-6E8A-4147-A177-3AD203B41FA5}">
                      <a16:colId xmlns:a16="http://schemas.microsoft.com/office/drawing/2014/main" val="385982262"/>
                    </a:ext>
                  </a:extLst>
                </a:gridCol>
                <a:gridCol w="691982">
                  <a:extLst>
                    <a:ext uri="{9D8B030D-6E8A-4147-A177-3AD203B41FA5}">
                      <a16:colId xmlns:a16="http://schemas.microsoft.com/office/drawing/2014/main" val="3559246521"/>
                    </a:ext>
                  </a:extLst>
                </a:gridCol>
                <a:gridCol w="691982">
                  <a:extLst>
                    <a:ext uri="{9D8B030D-6E8A-4147-A177-3AD203B41FA5}">
                      <a16:colId xmlns:a16="http://schemas.microsoft.com/office/drawing/2014/main" val="583060056"/>
                    </a:ext>
                  </a:extLst>
                </a:gridCol>
              </a:tblGrid>
              <a:tr h="6194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1" i="0" u="none" strike="noStrike" cap="none" normalizeH="0" baseline="0" dirty="0">
                          <a:ln>
                            <a:noFill/>
                          </a:ln>
                          <a:solidFill>
                            <a:schemeClr val="tx1"/>
                          </a:solidFill>
                          <a:effectLst/>
                          <a:latin typeface="Abel" panose="020B0604020202020204" charset="0"/>
                        </a:rPr>
                        <a:t>All cells with and without DTT</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2019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38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cap="none" normalizeH="0" baseline="0" dirty="0">
                          <a:ln>
                            <a:noFill/>
                          </a:ln>
                          <a:solidFill>
                            <a:schemeClr val="tx1"/>
                          </a:solidFill>
                          <a:effectLst/>
                          <a:latin typeface="Abel" panose="020B0604020202020204" charset="0"/>
                        </a:rPr>
                        <a:t>Number of Participants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71</a:t>
                      </a:r>
                    </a:p>
                    <a:p>
                      <a:pPr algn="ctr"/>
                      <a:r>
                        <a:rPr lang="en-GB" sz="1600" dirty="0">
                          <a:solidFill>
                            <a:srgbClr val="FFFF00"/>
                          </a:solidFill>
                          <a:latin typeface="Abel" panose="020B0604020202020204" charset="0"/>
                        </a:rPr>
                        <a:t>(22)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66</a:t>
                      </a:r>
                      <a:r>
                        <a:rPr lang="en-GB" sz="1600" baseline="0" dirty="0">
                          <a:solidFill>
                            <a:schemeClr val="tx1"/>
                          </a:solidFill>
                          <a:latin typeface="Abel" panose="020B0604020202020204" charset="0"/>
                        </a:rPr>
                        <a:t> </a:t>
                      </a:r>
                    </a:p>
                    <a:p>
                      <a:pPr algn="ctr"/>
                      <a:r>
                        <a:rPr lang="en-GB" sz="1600" baseline="0" dirty="0">
                          <a:solidFill>
                            <a:srgbClr val="FFFF00"/>
                          </a:solidFill>
                          <a:latin typeface="Abel" panose="020B0604020202020204" charset="0"/>
                        </a:rPr>
                        <a:t>(16)</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63</a:t>
                      </a:r>
                      <a:r>
                        <a:rPr lang="en-GB" sz="1600" baseline="0" dirty="0">
                          <a:solidFill>
                            <a:schemeClr val="tx1"/>
                          </a:solidFill>
                          <a:latin typeface="Abel" panose="020B0604020202020204" charset="0"/>
                        </a:rPr>
                        <a:t> </a:t>
                      </a:r>
                    </a:p>
                    <a:p>
                      <a:pPr algn="ctr"/>
                      <a:r>
                        <a:rPr lang="en-GB" sz="1600" baseline="0" dirty="0">
                          <a:solidFill>
                            <a:srgbClr val="FFFF00"/>
                          </a:solidFill>
                          <a:latin typeface="Abel" panose="020B0604020202020204" charset="0"/>
                        </a:rPr>
                        <a:t>(15)</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59</a:t>
                      </a:r>
                      <a:r>
                        <a:rPr lang="en-GB" sz="1600" dirty="0">
                          <a:solidFill>
                            <a:srgbClr val="FFFF00"/>
                          </a:solidFill>
                          <a:latin typeface="Abel" panose="020B0604020202020204" charset="0"/>
                        </a:rPr>
                        <a:t> </a:t>
                      </a:r>
                    </a:p>
                    <a:p>
                      <a:pPr algn="ctr"/>
                      <a:r>
                        <a:rPr lang="en-GB" sz="1600" dirty="0">
                          <a:solidFill>
                            <a:srgbClr val="FFFF00"/>
                          </a:solidFill>
                          <a:latin typeface="Abel" panose="020B060402020202020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47</a:t>
                      </a:r>
                      <a:r>
                        <a:rPr lang="en-GB" sz="1600" dirty="0">
                          <a:solidFill>
                            <a:srgbClr val="FFFF00"/>
                          </a:solidFill>
                          <a:latin typeface="Abel" panose="020B0604020202020204" charset="0"/>
                        </a:rPr>
                        <a:t> (10)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47      </a:t>
                      </a:r>
                      <a:r>
                        <a:rPr lang="en-GB" sz="1600" baseline="0" dirty="0">
                          <a:solidFill>
                            <a:srgbClr val="FFFF00"/>
                          </a:solidFill>
                          <a:latin typeface="Abel" panose="020B0604020202020204" charset="0"/>
                        </a:rPr>
                        <a:t> </a:t>
                      </a:r>
                      <a:r>
                        <a:rPr lang="en-GB" sz="1600" dirty="0">
                          <a:solidFill>
                            <a:srgbClr val="FFFF00"/>
                          </a:solidFill>
                          <a:latin typeface="Abel" panose="020B0604020202020204" charset="0"/>
                        </a:rPr>
                        <a:t>(8)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45      </a:t>
                      </a:r>
                      <a:r>
                        <a:rPr lang="en-GB" sz="1600" baseline="0" dirty="0">
                          <a:solidFill>
                            <a:srgbClr val="FFFF00"/>
                          </a:solidFill>
                          <a:latin typeface="Abel" panose="020B0604020202020204" charset="0"/>
                        </a:rPr>
                        <a:t> </a:t>
                      </a:r>
                      <a:r>
                        <a:rPr lang="en-GB" sz="1600" dirty="0">
                          <a:solidFill>
                            <a:srgbClr val="FFFF00"/>
                          </a:solidFill>
                          <a:latin typeface="Abel" panose="020B0604020202020204" charset="0"/>
                        </a:rPr>
                        <a:t>(8)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1"/>
                  </a:ext>
                </a:extLst>
              </a:tr>
              <a:tr h="937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Number with Unsatisfactory Performance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(&lt; 85%)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5 </a:t>
                      </a:r>
                      <a:r>
                        <a:rPr lang="en-GB" sz="1600" dirty="0">
                          <a:solidFill>
                            <a:srgbClr val="FFFF00"/>
                          </a:solidFill>
                          <a:latin typeface="Abel" panose="020B0604020202020204" charset="0"/>
                        </a:rPr>
                        <a:t>(1)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7</a:t>
                      </a:r>
                      <a:r>
                        <a:rPr lang="en-GB" sz="1600" baseline="0" dirty="0">
                          <a:solidFill>
                            <a:schemeClr val="tx1"/>
                          </a:solidFill>
                          <a:latin typeface="Abel" panose="020B0604020202020204" charset="0"/>
                        </a:rPr>
                        <a:t> </a:t>
                      </a:r>
                      <a:r>
                        <a:rPr lang="en-GB" sz="1600" baseline="0" dirty="0">
                          <a:solidFill>
                            <a:srgbClr val="FFFF00"/>
                          </a:solidFill>
                          <a:latin typeface="Abel" panose="020B0604020202020204" charset="0"/>
                        </a:rPr>
                        <a:t>(0)</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aseline="0" dirty="0">
                          <a:solidFill>
                            <a:schemeClr val="tx1"/>
                          </a:solidFill>
                          <a:latin typeface="Abel" panose="020B0604020202020204" charset="0"/>
                        </a:rPr>
                        <a:t>4 </a:t>
                      </a:r>
                      <a:r>
                        <a:rPr lang="en-GB" sz="1600" baseline="0" dirty="0">
                          <a:solidFill>
                            <a:srgbClr val="FFFF00"/>
                          </a:solidFill>
                          <a:latin typeface="Abel" panose="020B0604020202020204" charset="0"/>
                        </a:rPr>
                        <a:t>(0)</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6 </a:t>
                      </a:r>
                      <a:r>
                        <a:rPr lang="en-GB" sz="1600" dirty="0">
                          <a:solidFill>
                            <a:srgbClr val="FFFF00"/>
                          </a:solidFill>
                          <a:latin typeface="Abel" panose="020B060402020202020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 </a:t>
                      </a:r>
                      <a:r>
                        <a:rPr lang="en-GB" sz="1600" dirty="0">
                          <a:solidFill>
                            <a:srgbClr val="FFFF00"/>
                          </a:solidFill>
                          <a:latin typeface="Abel" panose="020B0604020202020204" charset="0"/>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5 </a:t>
                      </a:r>
                      <a:r>
                        <a:rPr lang="en-GB" sz="1600" dirty="0">
                          <a:solidFill>
                            <a:srgbClr val="FFFF00"/>
                          </a:solidFill>
                          <a:latin typeface="Abel" panose="020B0604020202020204" charset="0"/>
                        </a:rPr>
                        <a:t>(0)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5 </a:t>
                      </a:r>
                      <a:r>
                        <a:rPr lang="en-GB" sz="1600" dirty="0">
                          <a:solidFill>
                            <a:srgbClr val="FFFF00"/>
                          </a:solidFill>
                          <a:latin typeface="Abel" panose="020B0604020202020204" charset="0"/>
                        </a:rPr>
                        <a:t>(0)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380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cap="none" normalizeH="0" baseline="0" dirty="0">
                          <a:ln>
                            <a:noFill/>
                          </a:ln>
                          <a:solidFill>
                            <a:schemeClr val="tx1"/>
                          </a:solidFill>
                          <a:effectLst/>
                          <a:latin typeface="Abel" panose="020B0604020202020204" charset="0"/>
                        </a:rPr>
                        <a:t>% Unsatisfactory Performance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7.0% </a:t>
                      </a:r>
                      <a:r>
                        <a:rPr lang="en-GB" sz="1600" dirty="0">
                          <a:solidFill>
                            <a:srgbClr val="FFFF00"/>
                          </a:solidFill>
                          <a:latin typeface="Abel" panose="020B0604020202020204" charset="0"/>
                        </a:rPr>
                        <a:t>(4.5%)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10.6%</a:t>
                      </a:r>
                    </a:p>
                    <a:p>
                      <a:pPr algn="ctr"/>
                      <a:r>
                        <a:rPr lang="en-GB" sz="1600" baseline="0" dirty="0">
                          <a:solidFill>
                            <a:schemeClr val="tx1"/>
                          </a:solidFill>
                          <a:latin typeface="Abel" panose="020B0604020202020204" charset="0"/>
                        </a:rPr>
                        <a:t> </a:t>
                      </a:r>
                      <a:r>
                        <a:rPr lang="en-GB" sz="1600" baseline="0" dirty="0">
                          <a:solidFill>
                            <a:srgbClr val="FFFF00"/>
                          </a:solidFill>
                          <a:latin typeface="Abel" panose="020B0604020202020204" charset="0"/>
                        </a:rPr>
                        <a:t>(0)</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6.3%</a:t>
                      </a:r>
                      <a:r>
                        <a:rPr lang="en-GB" sz="1600" baseline="0" dirty="0">
                          <a:solidFill>
                            <a:schemeClr val="tx1"/>
                          </a:solidFill>
                          <a:latin typeface="Abel" panose="020B0604020202020204" charset="0"/>
                        </a:rPr>
                        <a:t> </a:t>
                      </a:r>
                      <a:r>
                        <a:rPr lang="en-GB" sz="1600" baseline="0" dirty="0">
                          <a:solidFill>
                            <a:srgbClr val="FFFF00"/>
                          </a:solidFill>
                          <a:latin typeface="Abel" panose="020B0604020202020204" charset="0"/>
                        </a:rPr>
                        <a:t>(0)</a:t>
                      </a:r>
                      <a:endParaRPr lang="en-GB" sz="1600" dirty="0">
                        <a:solidFill>
                          <a:srgbClr val="FFFF00"/>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10.2%</a:t>
                      </a:r>
                      <a:r>
                        <a:rPr lang="en-GB" sz="1600" dirty="0">
                          <a:solidFill>
                            <a:srgbClr val="FFFF00"/>
                          </a:solidFill>
                          <a:latin typeface="Abel" panose="020B0604020202020204" charset="0"/>
                        </a:rPr>
                        <a:t> (</a:t>
                      </a:r>
                      <a:r>
                        <a:rPr lang="en-GB" sz="1400" dirty="0">
                          <a:solidFill>
                            <a:srgbClr val="FFFF00"/>
                          </a:solidFill>
                          <a:latin typeface="Abel" panose="020B0604020202020204" charset="0"/>
                        </a:rPr>
                        <a:t>20%</a:t>
                      </a:r>
                      <a:r>
                        <a:rPr lang="en-GB" sz="1600" dirty="0">
                          <a:solidFill>
                            <a:srgbClr val="FFFF00"/>
                          </a:solidFill>
                          <a:latin typeface="Abel" panose="020B060402020202020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4.2%</a:t>
                      </a:r>
                      <a:r>
                        <a:rPr lang="en-GB" sz="1600" dirty="0">
                          <a:solidFill>
                            <a:srgbClr val="FFFF00"/>
                          </a:solidFill>
                          <a:latin typeface="Abel" panose="020B0604020202020204" charset="0"/>
                        </a:rPr>
                        <a:t> (</a:t>
                      </a:r>
                      <a:r>
                        <a:rPr lang="en-GB" sz="1400" dirty="0">
                          <a:solidFill>
                            <a:srgbClr val="FFFF00"/>
                          </a:solidFill>
                          <a:latin typeface="Abel" panose="020B0604020202020204" charset="0"/>
                        </a:rPr>
                        <a:t>20%</a:t>
                      </a:r>
                      <a:r>
                        <a:rPr lang="en-GB" sz="1600" dirty="0">
                          <a:solidFill>
                            <a:srgbClr val="FFFF00"/>
                          </a:solidFill>
                          <a:latin typeface="Abel" panose="020B060402020202020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10.8%</a:t>
                      </a:r>
                      <a:r>
                        <a:rPr lang="en-GB" sz="1600" dirty="0">
                          <a:solidFill>
                            <a:srgbClr val="FFFF00"/>
                          </a:solidFill>
                          <a:latin typeface="Abel" panose="020B0604020202020204" charset="0"/>
                        </a:rPr>
                        <a:t> (</a:t>
                      </a:r>
                      <a:r>
                        <a:rPr lang="en-GB" sz="1400" dirty="0">
                          <a:solidFill>
                            <a:srgbClr val="FFFF00"/>
                          </a:solidFill>
                          <a:latin typeface="Abel" panose="020B0604020202020204" charset="0"/>
                        </a:rPr>
                        <a:t>0%</a:t>
                      </a:r>
                      <a:r>
                        <a:rPr lang="en-GB" sz="1600" dirty="0">
                          <a:solidFill>
                            <a:srgbClr val="FFFF00"/>
                          </a:solidFill>
                          <a:latin typeface="Abel" panose="020B060402020202020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600" dirty="0">
                          <a:solidFill>
                            <a:schemeClr val="tx1"/>
                          </a:solidFill>
                          <a:latin typeface="Abel" panose="020B0604020202020204" charset="0"/>
                        </a:rPr>
                        <a:t>11.1%</a:t>
                      </a:r>
                      <a:r>
                        <a:rPr lang="en-GB" sz="1600" dirty="0">
                          <a:solidFill>
                            <a:srgbClr val="FFFF00"/>
                          </a:solidFill>
                          <a:latin typeface="Abel" panose="020B0604020202020204" charset="0"/>
                        </a:rPr>
                        <a:t> (</a:t>
                      </a:r>
                      <a:r>
                        <a:rPr lang="en-GB" sz="1400" dirty="0">
                          <a:solidFill>
                            <a:srgbClr val="FFFF00"/>
                          </a:solidFill>
                          <a:latin typeface="Abel" panose="020B0604020202020204" charset="0"/>
                        </a:rPr>
                        <a:t>0%</a:t>
                      </a:r>
                      <a:r>
                        <a:rPr lang="en-GB" sz="1600" dirty="0">
                          <a:solidFill>
                            <a:srgbClr val="FFFF00"/>
                          </a:solidFill>
                          <a:latin typeface="Abel" panose="020B060402020202020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bl>
          </a:graphicData>
        </a:graphic>
      </p:graphicFrame>
      <p:sp>
        <p:nvSpPr>
          <p:cNvPr id="501" name="Google Shape;501;p30"/>
          <p:cNvSpPr txBox="1">
            <a:spLocks noGrp="1"/>
          </p:cNvSpPr>
          <p:nvPr>
            <p:ph type="title"/>
          </p:nvPr>
        </p:nvSpPr>
        <p:spPr>
          <a:xfrm>
            <a:off x="142057" y="19050"/>
            <a:ext cx="733506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2A: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3" name="Rectangle 2">
            <a:extLst>
              <a:ext uri="{FF2B5EF4-FFF2-40B4-BE49-F238E27FC236}">
                <a16:creationId xmlns:a16="http://schemas.microsoft.com/office/drawing/2014/main" id="{694DF655-E4D1-4E36-B9BD-5C3184DFE9EA}"/>
              </a:ext>
            </a:extLst>
          </p:cNvPr>
          <p:cNvSpPr/>
          <p:nvPr/>
        </p:nvSpPr>
        <p:spPr>
          <a:xfrm>
            <a:off x="1907892" y="4399568"/>
            <a:ext cx="6200736" cy="461665"/>
          </a:xfrm>
          <a:prstGeom prst="rect">
            <a:avLst/>
          </a:prstGeom>
        </p:spPr>
        <p:txBody>
          <a:bodyPr wrap="none">
            <a:spAutoFit/>
          </a:bodyPr>
          <a:lstStyle/>
          <a:p>
            <a:r>
              <a:rPr lang="en-GB" sz="2400" dirty="0">
                <a:solidFill>
                  <a:schemeClr val="tx1"/>
                </a:solidFill>
                <a:latin typeface="Abel" panose="020B0604020202020204" charset="0"/>
              </a:rPr>
              <a:t>2025: 5 Unsatisfactory Performers (</a:t>
            </a:r>
            <a:r>
              <a:rPr lang="en-GB" sz="2400" dirty="0">
                <a:solidFill>
                  <a:srgbClr val="FFFF00"/>
                </a:solidFill>
                <a:latin typeface="Abel" panose="020B0604020202020204" charset="0"/>
              </a:rPr>
              <a:t>0 UK &amp; Ireland</a:t>
            </a:r>
            <a:r>
              <a:rPr lang="en-GB" sz="2400" dirty="0">
                <a:solidFill>
                  <a:schemeClr val="tx1"/>
                </a:solidFill>
                <a:latin typeface="Abel" panose="020B0604020202020204" charset="0"/>
              </a:rPr>
              <a:t>)</a:t>
            </a:r>
          </a:p>
        </p:txBody>
      </p:sp>
      <p:sp>
        <p:nvSpPr>
          <p:cNvPr id="4" name="Oval 3">
            <a:extLst>
              <a:ext uri="{FF2B5EF4-FFF2-40B4-BE49-F238E27FC236}">
                <a16:creationId xmlns:a16="http://schemas.microsoft.com/office/drawing/2014/main" id="{65857706-6D1D-4B5B-88BC-6E05E8921A3D}"/>
              </a:ext>
            </a:extLst>
          </p:cNvPr>
          <p:cNvSpPr/>
          <p:nvPr/>
        </p:nvSpPr>
        <p:spPr>
          <a:xfrm>
            <a:off x="7888637" y="1766807"/>
            <a:ext cx="976393" cy="24790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bel" panose="020B0604020202020204"/>
            </a:endParaRPr>
          </a:p>
        </p:txBody>
      </p:sp>
      <p:sp>
        <p:nvSpPr>
          <p:cNvPr id="2" name="Rectangle: Rounded Corners 1">
            <a:extLst>
              <a:ext uri="{FF2B5EF4-FFF2-40B4-BE49-F238E27FC236}">
                <a16:creationId xmlns:a16="http://schemas.microsoft.com/office/drawing/2014/main" id="{3413448C-DB9B-3370-B30E-B9D0CA249C2C}"/>
              </a:ext>
            </a:extLst>
          </p:cNvPr>
          <p:cNvSpPr/>
          <p:nvPr/>
        </p:nvSpPr>
        <p:spPr>
          <a:xfrm>
            <a:off x="6968691" y="1019850"/>
            <a:ext cx="818147" cy="3379718"/>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7692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42057" y="19050"/>
            <a:ext cx="733506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2A: Performance by category</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Content Placeholder 3">
            <a:extLst>
              <a:ext uri="{FF2B5EF4-FFF2-40B4-BE49-F238E27FC236}">
                <a16:creationId xmlns:a16="http://schemas.microsoft.com/office/drawing/2014/main" id="{F00F9DA6-983D-41B2-BBC0-869C61BF382C}"/>
              </a:ext>
            </a:extLst>
          </p:cNvPr>
          <p:cNvGraphicFramePr>
            <a:graphicFrameLocks/>
          </p:cNvGraphicFramePr>
          <p:nvPr>
            <p:extLst>
              <p:ext uri="{D42A27DB-BD31-4B8C-83A1-F6EECF244321}">
                <p14:modId xmlns:p14="http://schemas.microsoft.com/office/powerpoint/2010/main" val="743798865"/>
              </p:ext>
            </p:extLst>
          </p:nvPr>
        </p:nvGraphicFramePr>
        <p:xfrm>
          <a:off x="227428" y="1490653"/>
          <a:ext cx="8850068" cy="2702560"/>
        </p:xfrm>
        <a:graphic>
          <a:graphicData uri="http://schemas.openxmlformats.org/drawingml/2006/table">
            <a:tbl>
              <a:tblPr firstRow="1" bandRow="1">
                <a:tableStyleId>{5C22544A-7EE6-4342-B048-85BDC9FD1C3A}</a:tableStyleId>
              </a:tblPr>
              <a:tblGrid>
                <a:gridCol w="2790912">
                  <a:extLst>
                    <a:ext uri="{9D8B030D-6E8A-4147-A177-3AD203B41FA5}">
                      <a16:colId xmlns:a16="http://schemas.microsoft.com/office/drawing/2014/main" val="2592540274"/>
                    </a:ext>
                  </a:extLst>
                </a:gridCol>
                <a:gridCol w="996343">
                  <a:extLst>
                    <a:ext uri="{9D8B030D-6E8A-4147-A177-3AD203B41FA5}">
                      <a16:colId xmlns:a16="http://schemas.microsoft.com/office/drawing/2014/main" val="2578149719"/>
                    </a:ext>
                  </a:extLst>
                </a:gridCol>
                <a:gridCol w="964641">
                  <a:extLst>
                    <a:ext uri="{9D8B030D-6E8A-4147-A177-3AD203B41FA5}">
                      <a16:colId xmlns:a16="http://schemas.microsoft.com/office/drawing/2014/main" val="2218306681"/>
                    </a:ext>
                  </a:extLst>
                </a:gridCol>
                <a:gridCol w="1030778">
                  <a:extLst>
                    <a:ext uri="{9D8B030D-6E8A-4147-A177-3AD203B41FA5}">
                      <a16:colId xmlns:a16="http://schemas.microsoft.com/office/drawing/2014/main" val="206347580"/>
                    </a:ext>
                  </a:extLst>
                </a:gridCol>
                <a:gridCol w="1079808">
                  <a:extLst>
                    <a:ext uri="{9D8B030D-6E8A-4147-A177-3AD203B41FA5}">
                      <a16:colId xmlns:a16="http://schemas.microsoft.com/office/drawing/2014/main" val="2541839833"/>
                    </a:ext>
                  </a:extLst>
                </a:gridCol>
                <a:gridCol w="933818">
                  <a:extLst>
                    <a:ext uri="{9D8B030D-6E8A-4147-A177-3AD203B41FA5}">
                      <a16:colId xmlns:a16="http://schemas.microsoft.com/office/drawing/2014/main" val="3238940140"/>
                    </a:ext>
                  </a:extLst>
                </a:gridCol>
                <a:gridCol w="1053768">
                  <a:extLst>
                    <a:ext uri="{9D8B030D-6E8A-4147-A177-3AD203B41FA5}">
                      <a16:colId xmlns:a16="http://schemas.microsoft.com/office/drawing/2014/main" val="3455539290"/>
                    </a:ext>
                  </a:extLst>
                </a:gridCol>
              </a:tblGrid>
              <a:tr h="370840">
                <a:tc>
                  <a:txBody>
                    <a:bodyPr/>
                    <a:lstStyle/>
                    <a:p>
                      <a:endParaRPr lang="en-GB" sz="1600" b="1" dirty="0">
                        <a:latin typeface="Abel" panose="020B0604020202020204" charset="0"/>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PBL</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PBL</a:t>
                      </a:r>
                    </a:p>
                    <a:p>
                      <a:pPr algn="ctr"/>
                      <a:r>
                        <a:rPr lang="en-GB" sz="1600" dirty="0">
                          <a:solidFill>
                            <a:schemeClr val="tx2"/>
                          </a:solidFill>
                          <a:latin typeface="Abel" panose="020B0604020202020204" charset="0"/>
                        </a:rPr>
                        <a:t> +DTT</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T Cell</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T Cell </a:t>
                      </a:r>
                    </a:p>
                    <a:p>
                      <a:pPr algn="ctr"/>
                      <a:r>
                        <a:rPr lang="en-GB" sz="1600" dirty="0">
                          <a:solidFill>
                            <a:schemeClr val="tx2"/>
                          </a:solidFill>
                          <a:latin typeface="Abel" panose="020B0604020202020204" charset="0"/>
                        </a:rPr>
                        <a:t>+DTT</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B Cell</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chemeClr val="tx2"/>
                          </a:solidFill>
                          <a:latin typeface="Abel" panose="020B0604020202020204" charset="0"/>
                        </a:rPr>
                        <a:t>B Cell +DTT</a:t>
                      </a:r>
                    </a:p>
                  </a:txBody>
                  <a:tcPr>
                    <a:lnL w="1905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2388371"/>
                  </a:ext>
                </a:extLst>
              </a:tr>
              <a:tr h="370840">
                <a:tc>
                  <a:txBody>
                    <a:bodyPr/>
                    <a:lstStyle/>
                    <a:p>
                      <a:pPr algn="ctr"/>
                      <a:r>
                        <a:rPr lang="en-GB" sz="1600" b="1" dirty="0">
                          <a:solidFill>
                            <a:schemeClr val="tx2"/>
                          </a:solidFill>
                          <a:latin typeface="Abel" panose="020B0604020202020204" charset="0"/>
                        </a:rPr>
                        <a:t>Crossmatches assessed (n=40)</a:t>
                      </a:r>
                    </a:p>
                    <a:p>
                      <a:pPr algn="ctr"/>
                      <a:r>
                        <a:rPr lang="en-GB" sz="1600" b="1" dirty="0">
                          <a:solidFill>
                            <a:schemeClr val="tx2"/>
                          </a:solidFill>
                          <a:latin typeface="Abel" panose="020B0604020202020204" charset="0"/>
                        </a:rPr>
                        <a:t>(UK&amp;I)</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35</a:t>
                      </a:r>
                    </a:p>
                    <a:p>
                      <a:pPr algn="ctr"/>
                      <a:r>
                        <a:rPr lang="en-GB" sz="1800" b="1" dirty="0">
                          <a:solidFill>
                            <a:schemeClr val="tx1"/>
                          </a:solidFill>
                          <a:latin typeface="Abel" panose="020B0604020202020204" charset="0"/>
                        </a:rPr>
                        <a:t>(35)</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36</a:t>
                      </a:r>
                    </a:p>
                    <a:p>
                      <a:pPr algn="ctr"/>
                      <a:r>
                        <a:rPr lang="en-GB" sz="1800" b="1" dirty="0">
                          <a:solidFill>
                            <a:schemeClr val="tx1"/>
                          </a:solidFill>
                          <a:latin typeface="Abel" panose="020B0604020202020204" charset="0"/>
                        </a:rPr>
                        <a:t>(36)</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38</a:t>
                      </a:r>
                    </a:p>
                    <a:p>
                      <a:pPr algn="ctr"/>
                      <a:r>
                        <a:rPr lang="en-GB" sz="1800" b="1" dirty="0">
                          <a:solidFill>
                            <a:schemeClr val="tx1"/>
                          </a:solidFill>
                          <a:latin typeface="Abel" panose="020B0604020202020204" charset="0"/>
                        </a:rPr>
                        <a:t>(39)</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38</a:t>
                      </a:r>
                    </a:p>
                    <a:p>
                      <a:pPr algn="ctr"/>
                      <a:r>
                        <a:rPr lang="en-GB" sz="1800" b="1" dirty="0">
                          <a:solidFill>
                            <a:schemeClr val="tx1"/>
                          </a:solidFill>
                          <a:latin typeface="Abel" panose="020B0604020202020204" charset="0"/>
                        </a:rPr>
                        <a:t>(39)</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32</a:t>
                      </a:r>
                    </a:p>
                    <a:p>
                      <a:pPr algn="ctr"/>
                      <a:r>
                        <a:rPr lang="en-GB" sz="1800" b="1" dirty="0">
                          <a:solidFill>
                            <a:schemeClr val="tx1"/>
                          </a:solidFill>
                          <a:latin typeface="Abel" panose="020B0604020202020204" charset="0"/>
                        </a:rPr>
                        <a:t>(28)</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solidFill>
                            <a:schemeClr val="tx1"/>
                          </a:solidFill>
                          <a:latin typeface="Abel" panose="020B0604020202020204" charset="0"/>
                        </a:rPr>
                        <a:t>(34)</a:t>
                      </a:r>
                    </a:p>
                  </a:txBody>
                  <a:tcPr>
                    <a:lnL w="19050" cap="flat" cmpd="sng" algn="ctr">
                      <a:solidFill>
                        <a:schemeClr val="tx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60876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2"/>
                          </a:solidFill>
                          <a:latin typeface="Abel" panose="020B0604020202020204" charset="0"/>
                        </a:rPr>
                        <a:t> NT – Assessed</a:t>
                      </a:r>
                      <a:r>
                        <a:rPr lang="en-GB" sz="1600" b="1" baseline="0" dirty="0">
                          <a:solidFill>
                            <a:schemeClr val="tx2"/>
                          </a:solidFill>
                          <a:latin typeface="Abel" panose="020B0604020202020204" charset="0"/>
                        </a:rPr>
                        <a:t> samples only</a:t>
                      </a:r>
                      <a:endParaRPr lang="en-GB" sz="1600" b="1" dirty="0">
                        <a:solidFill>
                          <a:schemeClr val="tx2"/>
                        </a:solidFill>
                        <a:latin typeface="Abel" panose="020B0604020202020204" charset="0"/>
                      </a:endParaRPr>
                    </a:p>
                  </a:txBody>
                  <a:tcPr anchor="ctr">
                    <a:lnL w="12700" cmpd="sng">
                      <a:noFill/>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10.4%</a:t>
                      </a:r>
                    </a:p>
                  </a:txBody>
                  <a:tcPr anchor="ct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13.4%</a:t>
                      </a:r>
                    </a:p>
                  </a:txBody>
                  <a:tcPr anchor="ct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8.9%</a:t>
                      </a:r>
                    </a:p>
                  </a:txBody>
                  <a:tcPr anchor="ct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8.1%</a:t>
                      </a:r>
                    </a:p>
                  </a:txBody>
                  <a:tcPr anchor="ct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14.6%</a:t>
                      </a:r>
                    </a:p>
                  </a:txBody>
                  <a:tcPr anchor="ct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12.3%</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583243"/>
                  </a:ext>
                </a:extLst>
              </a:tr>
              <a:tr h="370840">
                <a:tc>
                  <a:txBody>
                    <a:bodyPr/>
                    <a:lstStyle/>
                    <a:p>
                      <a:pPr algn="ctr"/>
                      <a:r>
                        <a:rPr lang="en-GB" sz="1600" b="1" dirty="0">
                          <a:solidFill>
                            <a:schemeClr val="tx2"/>
                          </a:solidFill>
                          <a:latin typeface="Abel" panose="020B0604020202020204" charset="0"/>
                        </a:rPr>
                        <a:t>% incorrect assignments</a:t>
                      </a:r>
                    </a:p>
                  </a:txBody>
                  <a:tcPr>
                    <a:lnL w="12700" cmpd="sng">
                      <a:noFill/>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3.6%</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3.6%</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2.8%</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2.1%</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4.8%</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3.8%</a:t>
                      </a: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412558"/>
                  </a:ext>
                </a:extLst>
              </a:tr>
              <a:tr h="370840">
                <a:tc>
                  <a:txBody>
                    <a:bodyPr/>
                    <a:lstStyle/>
                    <a:p>
                      <a:pPr algn="ctr"/>
                      <a:r>
                        <a:rPr lang="en-GB" sz="1600" b="1" dirty="0">
                          <a:solidFill>
                            <a:schemeClr val="tx2"/>
                          </a:solidFill>
                          <a:latin typeface="Abel" panose="020B0604020202020204" charset="0"/>
                        </a:rPr>
                        <a:t>False</a:t>
                      </a:r>
                      <a:r>
                        <a:rPr lang="en-GB" sz="1600" b="1" baseline="0" dirty="0">
                          <a:solidFill>
                            <a:schemeClr val="tx2"/>
                          </a:solidFill>
                          <a:latin typeface="Abel" panose="020B0604020202020204" charset="0"/>
                        </a:rPr>
                        <a:t> Positive</a:t>
                      </a:r>
                      <a:endParaRPr lang="en-GB" sz="1600" b="1" dirty="0">
                        <a:solidFill>
                          <a:schemeClr val="tx2"/>
                        </a:solidFill>
                        <a:latin typeface="Abel" panose="020B0604020202020204" charset="0"/>
                      </a:endParaRPr>
                    </a:p>
                  </a:txBody>
                  <a:tcPr>
                    <a:lnL w="12700" cmpd="sng">
                      <a:noFill/>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2.3%</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2.8%</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1.7%</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1.5%</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2.4%</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2.0%</a:t>
                      </a: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0758282"/>
                  </a:ext>
                </a:extLst>
              </a:tr>
              <a:tr h="370840">
                <a:tc>
                  <a:txBody>
                    <a:bodyPr/>
                    <a:lstStyle/>
                    <a:p>
                      <a:pPr algn="ctr"/>
                      <a:r>
                        <a:rPr lang="en-GB" sz="1600" b="1" dirty="0">
                          <a:solidFill>
                            <a:schemeClr val="tx2"/>
                          </a:solidFill>
                          <a:latin typeface="Abel" panose="020B0604020202020204" charset="0"/>
                        </a:rPr>
                        <a:t>False Negative</a:t>
                      </a:r>
                    </a:p>
                  </a:txBody>
                  <a:tcPr>
                    <a:lnL w="12700" cmpd="sng">
                      <a:noFill/>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1.3%</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0.8%</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1.1%</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0.6%</a:t>
                      </a:r>
                    </a:p>
                  </a:txBody>
                  <a:tcPr>
                    <a:lnL w="1905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2.4%</a:t>
                      </a:r>
                    </a:p>
                  </a:txBody>
                  <a:tcPr>
                    <a:lnL w="12700" cap="flat" cmpd="sng" algn="ctr">
                      <a:solidFill>
                        <a:schemeClr val="accent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800" b="1" dirty="0">
                          <a:solidFill>
                            <a:schemeClr val="tx1"/>
                          </a:solidFill>
                          <a:latin typeface="Abel" panose="020B0604020202020204" charset="0"/>
                        </a:rPr>
                        <a:t>1.8%</a:t>
                      </a: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49307"/>
                  </a:ext>
                </a:extLst>
              </a:tr>
            </a:tbl>
          </a:graphicData>
        </a:graphic>
      </p:graphicFrame>
      <p:sp>
        <p:nvSpPr>
          <p:cNvPr id="3" name="Rectangle 2">
            <a:extLst>
              <a:ext uri="{FF2B5EF4-FFF2-40B4-BE49-F238E27FC236}">
                <a16:creationId xmlns:a16="http://schemas.microsoft.com/office/drawing/2014/main" id="{72A21DAA-38D7-8E8C-C773-DDDE014376C8}"/>
              </a:ext>
            </a:extLst>
          </p:cNvPr>
          <p:cNvSpPr/>
          <p:nvPr/>
        </p:nvSpPr>
        <p:spPr>
          <a:xfrm>
            <a:off x="3012621" y="1490653"/>
            <a:ext cx="1951265" cy="27025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0DA9C7F-71B0-3D5B-52CC-E15497382C71}"/>
              </a:ext>
            </a:extLst>
          </p:cNvPr>
          <p:cNvSpPr/>
          <p:nvPr/>
        </p:nvSpPr>
        <p:spPr>
          <a:xfrm>
            <a:off x="4961165" y="1490653"/>
            <a:ext cx="2125435" cy="27025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7FD8DBC-8D60-0528-A416-2968B8AE2630}"/>
              </a:ext>
            </a:extLst>
          </p:cNvPr>
          <p:cNvSpPr/>
          <p:nvPr/>
        </p:nvSpPr>
        <p:spPr>
          <a:xfrm>
            <a:off x="7086600" y="1490653"/>
            <a:ext cx="1990896" cy="27025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718E8731-2A8B-1591-52C8-1B022D313EC2}"/>
              </a:ext>
            </a:extLst>
          </p:cNvPr>
          <p:cNvSpPr/>
          <p:nvPr/>
        </p:nvSpPr>
        <p:spPr>
          <a:xfrm>
            <a:off x="2918012" y="1490653"/>
            <a:ext cx="6225988" cy="607088"/>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7B7DA320-AA5A-CC10-CF64-4ACA5B1A4186}"/>
              </a:ext>
            </a:extLst>
          </p:cNvPr>
          <p:cNvSpPr/>
          <p:nvPr/>
        </p:nvSpPr>
        <p:spPr>
          <a:xfrm>
            <a:off x="7920318" y="2232212"/>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7CE770C0-F3B6-B502-16A4-9D067B7FD23B}"/>
              </a:ext>
            </a:extLst>
          </p:cNvPr>
          <p:cNvSpPr/>
          <p:nvPr/>
        </p:nvSpPr>
        <p:spPr>
          <a:xfrm>
            <a:off x="5858845" y="2776663"/>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67DEB09F-C2C3-7CD3-0CD9-12F9159BB4FB}"/>
              </a:ext>
            </a:extLst>
          </p:cNvPr>
          <p:cNvSpPr/>
          <p:nvPr/>
        </p:nvSpPr>
        <p:spPr>
          <a:xfrm>
            <a:off x="5889161" y="3160946"/>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CC6124B7-7478-D320-F909-DD89051F4675}"/>
              </a:ext>
            </a:extLst>
          </p:cNvPr>
          <p:cNvSpPr/>
          <p:nvPr/>
        </p:nvSpPr>
        <p:spPr>
          <a:xfrm>
            <a:off x="5875563" y="3517606"/>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91FCB597-A6C2-5089-4E2D-38124E98284C}"/>
              </a:ext>
            </a:extLst>
          </p:cNvPr>
          <p:cNvSpPr/>
          <p:nvPr/>
        </p:nvSpPr>
        <p:spPr>
          <a:xfrm rot="10800000">
            <a:off x="7893475" y="3115635"/>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4C56EDA2-9860-785A-5F78-363AFB75E090}"/>
              </a:ext>
            </a:extLst>
          </p:cNvPr>
          <p:cNvSpPr/>
          <p:nvPr/>
        </p:nvSpPr>
        <p:spPr>
          <a:xfrm rot="10800000">
            <a:off x="7879877" y="2741831"/>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16CADE47-FC5B-3EF9-DC1C-72B77D71C208}"/>
              </a:ext>
            </a:extLst>
          </p:cNvPr>
          <p:cNvSpPr/>
          <p:nvPr/>
        </p:nvSpPr>
        <p:spPr>
          <a:xfrm rot="10800000">
            <a:off x="3858006" y="3517605"/>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EEBAF3E3-4322-9D9B-98FC-A1076192B2CA}"/>
              </a:ext>
            </a:extLst>
          </p:cNvPr>
          <p:cNvSpPr/>
          <p:nvPr/>
        </p:nvSpPr>
        <p:spPr>
          <a:xfrm>
            <a:off x="5875945" y="3874266"/>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07492371-2D44-A7C3-EA16-19B0658CF6A0}"/>
              </a:ext>
            </a:extLst>
          </p:cNvPr>
          <p:cNvSpPr/>
          <p:nvPr/>
        </p:nvSpPr>
        <p:spPr>
          <a:xfrm rot="10800000">
            <a:off x="7893093" y="3855535"/>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798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2A: Unacceptable Performers 2025</a:t>
            </a:r>
            <a:br>
              <a:rPr lang="en" sz="2400" dirty="0">
                <a:solidFill>
                  <a:srgbClr val="FF0000"/>
                </a:solidFill>
                <a:effectLst>
                  <a:outerShdw blurRad="38100" dist="38100" dir="2700000" algn="tl">
                    <a:srgbClr val="000000">
                      <a:alpha val="43137"/>
                    </a:srgbClr>
                  </a:outerShdw>
                </a:effectLst>
              </a:rPr>
            </a:br>
            <a:endParaRPr sz="2400" dirty="0">
              <a:solidFill>
                <a:srgbClr val="FF0000"/>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6" name="Table 5">
            <a:extLst>
              <a:ext uri="{FF2B5EF4-FFF2-40B4-BE49-F238E27FC236}">
                <a16:creationId xmlns:a16="http://schemas.microsoft.com/office/drawing/2014/main" id="{02220EF7-D70E-4F88-BAA9-ED8DF1C248CB}"/>
              </a:ext>
            </a:extLst>
          </p:cNvPr>
          <p:cNvGraphicFramePr>
            <a:graphicFrameLocks noGrp="1"/>
          </p:cNvGraphicFramePr>
          <p:nvPr>
            <p:extLst>
              <p:ext uri="{D42A27DB-BD31-4B8C-83A1-F6EECF244321}">
                <p14:modId xmlns:p14="http://schemas.microsoft.com/office/powerpoint/2010/main" val="1886825410"/>
              </p:ext>
            </p:extLst>
          </p:nvPr>
        </p:nvGraphicFramePr>
        <p:xfrm>
          <a:off x="321311" y="1127138"/>
          <a:ext cx="8501378" cy="3043329"/>
        </p:xfrm>
        <a:graphic>
          <a:graphicData uri="http://schemas.openxmlformats.org/drawingml/2006/table">
            <a:tbl>
              <a:tblPr firstRow="1" bandRow="1">
                <a:tableStyleId>{5C22544A-7EE6-4342-B048-85BDC9FD1C3A}</a:tableStyleId>
              </a:tblPr>
              <a:tblGrid>
                <a:gridCol w="689481">
                  <a:extLst>
                    <a:ext uri="{9D8B030D-6E8A-4147-A177-3AD203B41FA5}">
                      <a16:colId xmlns:a16="http://schemas.microsoft.com/office/drawing/2014/main" val="1306598289"/>
                    </a:ext>
                  </a:extLst>
                </a:gridCol>
                <a:gridCol w="1048398">
                  <a:extLst>
                    <a:ext uri="{9D8B030D-6E8A-4147-A177-3AD203B41FA5}">
                      <a16:colId xmlns:a16="http://schemas.microsoft.com/office/drawing/2014/main" val="333948291"/>
                    </a:ext>
                  </a:extLst>
                </a:gridCol>
                <a:gridCol w="913549">
                  <a:extLst>
                    <a:ext uri="{9D8B030D-6E8A-4147-A177-3AD203B41FA5}">
                      <a16:colId xmlns:a16="http://schemas.microsoft.com/office/drawing/2014/main" val="4177020592"/>
                    </a:ext>
                  </a:extLst>
                </a:gridCol>
                <a:gridCol w="1059952">
                  <a:extLst>
                    <a:ext uri="{9D8B030D-6E8A-4147-A177-3AD203B41FA5}">
                      <a16:colId xmlns:a16="http://schemas.microsoft.com/office/drawing/2014/main" val="1913237468"/>
                    </a:ext>
                  </a:extLst>
                </a:gridCol>
                <a:gridCol w="1128551">
                  <a:extLst>
                    <a:ext uri="{9D8B030D-6E8A-4147-A177-3AD203B41FA5}">
                      <a16:colId xmlns:a16="http://schemas.microsoft.com/office/drawing/2014/main" val="3742227979"/>
                    </a:ext>
                  </a:extLst>
                </a:gridCol>
                <a:gridCol w="1094841">
                  <a:extLst>
                    <a:ext uri="{9D8B030D-6E8A-4147-A177-3AD203B41FA5}">
                      <a16:colId xmlns:a16="http://schemas.microsoft.com/office/drawing/2014/main" val="3492298294"/>
                    </a:ext>
                  </a:extLst>
                </a:gridCol>
                <a:gridCol w="1105920">
                  <a:extLst>
                    <a:ext uri="{9D8B030D-6E8A-4147-A177-3AD203B41FA5}">
                      <a16:colId xmlns:a16="http://schemas.microsoft.com/office/drawing/2014/main" val="3100346501"/>
                    </a:ext>
                  </a:extLst>
                </a:gridCol>
                <a:gridCol w="1460686">
                  <a:extLst>
                    <a:ext uri="{9D8B030D-6E8A-4147-A177-3AD203B41FA5}">
                      <a16:colId xmlns:a16="http://schemas.microsoft.com/office/drawing/2014/main" val="606270546"/>
                    </a:ext>
                  </a:extLst>
                </a:gridCol>
              </a:tblGrid>
              <a:tr h="556524">
                <a:tc>
                  <a:txBody>
                    <a:bodyPr/>
                    <a:lstStyle/>
                    <a:p>
                      <a:pPr algn="ctr"/>
                      <a:r>
                        <a:rPr lang="en-GB" sz="1600" dirty="0">
                          <a:solidFill>
                            <a:srgbClr val="FFFEFD"/>
                          </a:solidFill>
                          <a:latin typeface="Abel" panose="020B0604020202020204" charset="0"/>
                        </a:rPr>
                        <a:t>Lab ID</a:t>
                      </a:r>
                    </a:p>
                  </a:txBody>
                  <a:tcPr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PBL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T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B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PBL +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T +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FFFEFD"/>
                          </a:solidFill>
                          <a:latin typeface="Abel" panose="020B0604020202020204" charset="0"/>
                        </a:rPr>
                        <a:t>B + DTT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FFFEFD"/>
                          </a:solidFill>
                          <a:latin typeface="Abel" panose="020B0604020202020204" charset="0"/>
                        </a:rPr>
                        <a:t>Lab Identified</a:t>
                      </a:r>
                      <a:r>
                        <a:rPr lang="en-GB" sz="1200" baseline="0" dirty="0">
                          <a:solidFill>
                            <a:srgbClr val="FFFEFD"/>
                          </a:solidFill>
                          <a:latin typeface="Abel" panose="020B0604020202020204" charset="0"/>
                        </a:rPr>
                        <a:t> </a:t>
                      </a:r>
                      <a:r>
                        <a:rPr lang="en-GB" sz="1200" dirty="0">
                          <a:solidFill>
                            <a:srgbClr val="FFFEFD"/>
                          </a:solidFill>
                          <a:latin typeface="Abel" panose="020B0604020202020204" charset="0"/>
                        </a:rPr>
                        <a:t>Error</a:t>
                      </a:r>
                    </a:p>
                  </a:txBody>
                  <a:tcPr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524700">
                <a:tc>
                  <a:txBody>
                    <a:bodyPr/>
                    <a:lstStyle/>
                    <a:p>
                      <a:pPr algn="ctr"/>
                      <a:r>
                        <a:rPr lang="en-GB" sz="1600" dirty="0">
                          <a:solidFill>
                            <a:schemeClr val="tx1"/>
                          </a:solidFill>
                          <a:latin typeface="Abel" panose="020B0604020202020204" charset="0"/>
                        </a:rPr>
                        <a:t>147</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400" dirty="0">
                        <a:solidFill>
                          <a:srgbClr val="FFFEFD"/>
                        </a:solidFill>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rgbClr val="FFFEFD"/>
                          </a:solidFill>
                          <a:latin typeface="Abel" panose="020B0604020202020204" charset="0"/>
                        </a:rPr>
                        <a:t>79%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latin typeface="Abel" panose="020B0604020202020204" charset="0"/>
                        </a:rPr>
                        <a:t>No response</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216323"/>
                  </a:ext>
                </a:extLst>
              </a:tr>
              <a:tr h="522042">
                <a:tc>
                  <a:txBody>
                    <a:bodyPr/>
                    <a:lstStyle/>
                    <a:p>
                      <a:pPr algn="ctr"/>
                      <a:r>
                        <a:rPr lang="en-GB" sz="1600" dirty="0">
                          <a:solidFill>
                            <a:schemeClr val="tx1"/>
                          </a:solidFill>
                          <a:latin typeface="Abel" panose="020B0604020202020204" charset="0"/>
                        </a:rPr>
                        <a:t>189</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rPr>
                        <a:t>81%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endParaRPr lang="en-GB" sz="1400" b="0" i="0" u="none" strike="noStrike" dirty="0">
                        <a:solidFill>
                          <a:srgbClr val="FFFEFD"/>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endParaRPr lang="en-GB" sz="1400" b="0" i="0" u="none" strike="noStrike" dirty="0">
                        <a:solidFill>
                          <a:srgbClr val="FFFEFD"/>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buNone/>
                      </a:pPr>
                      <a:r>
                        <a:rPr lang="en-GB" sz="1000" b="0" i="0" u="none" strike="noStrike" dirty="0">
                          <a:effectLst/>
                          <a:latin typeface="Arial" panose="020B0604020202020204" pitchFamily="34" charset="0"/>
                        </a:rPr>
                        <a:t>Technical issue– new controls implemented</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39899"/>
                  </a:ext>
                </a:extLst>
              </a:tr>
              <a:tr h="458734">
                <a:tc>
                  <a:txBody>
                    <a:bodyPr/>
                    <a:lstStyle/>
                    <a:p>
                      <a:pPr algn="ctr"/>
                      <a:r>
                        <a:rPr lang="en-GB" sz="1600" dirty="0">
                          <a:solidFill>
                            <a:schemeClr val="tx1"/>
                          </a:solidFill>
                          <a:latin typeface="Abel" panose="020B0604020202020204" charset="0"/>
                        </a:rPr>
                        <a:t>232</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400" b="0" i="0" u="none" strike="noStrike" dirty="0">
                          <a:solidFill>
                            <a:srgbClr val="FFFEFD"/>
                          </a:solidFill>
                          <a:effectLst/>
                          <a:latin typeface="Abel" panose="020B0604020202020204" charset="0"/>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400" b="0" i="0" u="none" strike="noStrike" dirty="0">
                          <a:solidFill>
                            <a:srgbClr val="FFFEFD"/>
                          </a:solidFill>
                          <a:effectLst/>
                          <a:latin typeface="Abel" panose="020B0604020202020204" charset="0"/>
                        </a:rPr>
                        <a:t>72%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buNone/>
                      </a:pPr>
                      <a:r>
                        <a:rPr lang="en-GB" sz="1000" b="0" i="0" u="none" strike="noStrike" dirty="0">
                          <a:effectLst/>
                          <a:latin typeface="Arial" panose="020B0604020202020204" pitchFamily="34" charset="0"/>
                        </a:rPr>
                        <a:t>Sample delivery delay - poor cell prep</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946884"/>
                  </a:ext>
                </a:extLst>
              </a:tr>
              <a:tr h="470421">
                <a:tc>
                  <a:txBody>
                    <a:bodyPr/>
                    <a:lstStyle/>
                    <a:p>
                      <a:pPr algn="ctr"/>
                      <a:r>
                        <a:rPr lang="en-GB" sz="1600" dirty="0">
                          <a:solidFill>
                            <a:schemeClr val="tx1"/>
                          </a:solidFill>
                          <a:latin typeface="Abel" panose="020B0604020202020204" charset="0"/>
                        </a:rPr>
                        <a:t>1399</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400" b="0" i="0" u="none" strike="noStrike" dirty="0">
                          <a:solidFill>
                            <a:srgbClr val="FFFEFD"/>
                          </a:solidFill>
                          <a:effectLst/>
                          <a:latin typeface="Abel" panose="020B0604020202020204" charset="0"/>
                        </a:rPr>
                        <a:t>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endParaRPr lang="en-GB" sz="1400" b="0" i="0" u="none" strike="noStrike" dirty="0">
                        <a:solidFill>
                          <a:srgbClr val="FFFEFD"/>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buNone/>
                      </a:pPr>
                      <a:r>
                        <a:rPr lang="en-GB" sz="1000" b="0" i="0" u="none" strike="noStrike" dirty="0">
                          <a:effectLst/>
                          <a:latin typeface="Arial" panose="020B0604020202020204" pitchFamily="34" charset="0"/>
                        </a:rPr>
                        <a:t>Human error  - report mix up &amp; technical interpretation</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903508"/>
                  </a:ext>
                </a:extLst>
              </a:tr>
              <a:tr h="510908">
                <a:tc>
                  <a:txBody>
                    <a:bodyPr/>
                    <a:lstStyle/>
                    <a:p>
                      <a:pPr algn="ctr"/>
                      <a:r>
                        <a:rPr lang="en-GB" sz="1600" dirty="0">
                          <a:solidFill>
                            <a:schemeClr val="tx1"/>
                          </a:solidFill>
                          <a:latin typeface="Abel" panose="020B0604020202020204" charset="0"/>
                        </a:rPr>
                        <a:t>1412</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en-GB" sz="1400" dirty="0">
                          <a:solidFill>
                            <a:srgbClr val="FFFEFD"/>
                          </a:solidFill>
                          <a:latin typeface="Abel" panose="020B0604020202020204" charset="0"/>
                        </a:rPr>
                        <a:t>56%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400" b="0" i="0" u="none" strike="noStrike" dirty="0">
                          <a:solidFill>
                            <a:srgbClr val="FFFEFD"/>
                          </a:solidFill>
                          <a:effectLst/>
                          <a:latin typeface="Abel" panose="020B0604020202020204" charset="0"/>
                        </a:rPr>
                        <a:t>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EFD"/>
                        </a:solidFill>
                        <a:effectLst/>
                        <a:uLnTx/>
                        <a:uFillTx/>
                        <a:latin typeface="Abel" panose="020B0604020202020204" charset="0"/>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endParaRPr lang="en-GB" sz="1400" dirty="0">
                        <a:solidFill>
                          <a:srgbClr val="FFFEFD"/>
                        </a:solidFill>
                        <a:latin typeface="Abel" panose="020B060402020202020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fontAlgn="ctr"/>
                      <a:endParaRPr lang="en-GB" sz="1400" b="0" i="0" u="none" strike="noStrike" dirty="0">
                        <a:solidFill>
                          <a:srgbClr val="FFFEFD"/>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latin typeface="Abel" panose="020B0604020202020204" charset="0"/>
                        </a:rPr>
                        <a:t>No response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404437"/>
                  </a:ext>
                </a:extLst>
              </a:tr>
            </a:tbl>
          </a:graphicData>
        </a:graphic>
      </p:graphicFrame>
    </p:spTree>
    <p:custDataLst>
      <p:tags r:id="rId1"/>
    </p:custDataLst>
    <p:extLst>
      <p:ext uri="{BB962C8B-B14F-4D97-AF65-F5344CB8AC3E}">
        <p14:creationId xmlns:p14="http://schemas.microsoft.com/office/powerpoint/2010/main" val="184970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effectLst>
                  <a:outerShdw blurRad="38100" dist="38100" dir="2700000" algn="tl">
                    <a:srgbClr val="000000">
                      <a:alpha val="43137"/>
                    </a:srgbClr>
                  </a:outerShdw>
                </a:effectLst>
              </a:rPr>
              <a:t>Scheme 2A: Discussion</a:t>
            </a:r>
            <a:endParaRPr sz="2800" dirty="0">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3" name="Rectangle 2">
            <a:extLst>
              <a:ext uri="{FF2B5EF4-FFF2-40B4-BE49-F238E27FC236}">
                <a16:creationId xmlns:a16="http://schemas.microsoft.com/office/drawing/2014/main" id="{385B443E-6C00-4839-951D-C9DE2A6C378B}"/>
              </a:ext>
            </a:extLst>
          </p:cNvPr>
          <p:cNvSpPr/>
          <p:nvPr/>
        </p:nvSpPr>
        <p:spPr>
          <a:xfrm>
            <a:off x="756367" y="1117009"/>
            <a:ext cx="7721552" cy="2862322"/>
          </a:xfrm>
          <a:prstGeom prst="rect">
            <a:avLst/>
          </a:prstGeom>
        </p:spPr>
        <p:txBody>
          <a:bodyPr wrap="square">
            <a:spAutoFit/>
          </a:bodyPr>
          <a:lstStyle/>
          <a:p>
            <a:pPr marL="285750"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Not all Scheme 2A results expected to reach consensus </a:t>
            </a:r>
          </a:p>
          <a:p>
            <a:pPr marL="285750"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B-cells are difficult (transport, non-specific binding)</a:t>
            </a:r>
          </a:p>
          <a:p>
            <a:pPr marL="285750"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Only partially emulates clinical practice</a:t>
            </a:r>
          </a:p>
          <a:p>
            <a:pPr marL="285750"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2A is a technical assessment of cytotoxic crossmatching and should not be ‘interpreted’  </a:t>
            </a:r>
          </a:p>
          <a:p>
            <a:pPr marL="285750"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Lab’s need to ensure that all test parameters and acceptance criteria are met prior to reporting NEQAS samples</a:t>
            </a:r>
          </a:p>
        </p:txBody>
      </p:sp>
      <p:sp>
        <p:nvSpPr>
          <p:cNvPr id="4" name="Rectangle 3">
            <a:extLst>
              <a:ext uri="{FF2B5EF4-FFF2-40B4-BE49-F238E27FC236}">
                <a16:creationId xmlns:a16="http://schemas.microsoft.com/office/drawing/2014/main" id="{A122B1FC-8022-40C6-A769-D649ADFD81C5}"/>
              </a:ext>
            </a:extLst>
          </p:cNvPr>
          <p:cNvSpPr/>
          <p:nvPr/>
        </p:nvSpPr>
        <p:spPr>
          <a:xfrm>
            <a:off x="1419225" y="3979331"/>
            <a:ext cx="4572000" cy="707886"/>
          </a:xfrm>
          <a:prstGeom prst="rect">
            <a:avLst/>
          </a:prstGeom>
        </p:spPr>
        <p:txBody>
          <a:bodyPr>
            <a:spAutoFit/>
          </a:bodyPr>
          <a:lstStyle/>
          <a:p>
            <a:pPr marL="285750" lvl="3" indent="-285750">
              <a:spcAft>
                <a:spcPts val="1200"/>
              </a:spcAft>
              <a:buClr>
                <a:schemeClr val="tx1"/>
              </a:buClr>
              <a:buSzPct val="86000"/>
              <a:buFont typeface="Courier New" panose="02070309020205020404" pitchFamily="49" charset="0"/>
              <a:buChar char="o"/>
            </a:pPr>
            <a:r>
              <a:rPr lang="en-GB" sz="2000" dirty="0">
                <a:solidFill>
                  <a:schemeClr val="tx1"/>
                </a:solidFill>
                <a:latin typeface="Abel" panose="020B0604020202020204" charset="0"/>
              </a:rPr>
              <a:t>CDC assays are not quantitative so reliant on subjective assessment</a:t>
            </a:r>
          </a:p>
        </p:txBody>
      </p:sp>
    </p:spTree>
    <p:custDataLst>
      <p:tags r:id="rId1"/>
    </p:custDataLst>
    <p:extLst>
      <p:ext uri="{BB962C8B-B14F-4D97-AF65-F5344CB8AC3E}">
        <p14:creationId xmlns:p14="http://schemas.microsoft.com/office/powerpoint/2010/main" val="264356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0-#ppt_w/2"/>
                                          </p:val>
                                        </p:tav>
                                        <p:tav tm="100000">
                                          <p:val>
                                            <p:strVal val="#ppt_x"/>
                                          </p:val>
                                        </p:tav>
                                      </p:tavLst>
                                    </p:anim>
                                    <p:anim calcmode="lin" valueType="num">
                                      <p:cBhvr additive="base">
                                        <p:cTn id="33"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8" y="1635327"/>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6" name="Google Shape;866;p42"/>
          <p:cNvSpPr txBox="1">
            <a:spLocks noGrp="1"/>
          </p:cNvSpPr>
          <p:nvPr>
            <p:ph type="title" idx="2"/>
          </p:nvPr>
        </p:nvSpPr>
        <p:spPr>
          <a:xfrm>
            <a:off x="500128" y="3067298"/>
            <a:ext cx="7086600" cy="5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effectLst>
                  <a:outerShdw blurRad="38100" dist="38100" dir="2700000" algn="tl">
                    <a:srgbClr val="000000">
                      <a:alpha val="43137"/>
                    </a:srgbClr>
                  </a:outerShdw>
                </a:effectLst>
              </a:rPr>
              <a:t>Crossmatching by Flow Cytometry</a:t>
            </a:r>
            <a:endParaRPr sz="32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2B</a:t>
            </a:r>
            <a:endParaRPr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90901" y="2121347"/>
            <a:ext cx="2189308" cy="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6" y="1048688"/>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70" name="Google Shape;870;p42"/>
          <p:cNvSpPr/>
          <p:nvPr/>
        </p:nvSpPr>
        <p:spPr>
          <a:xfrm rot="1800030" flipH="1">
            <a:off x="6845608"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8" name="Group 7"/>
          <p:cNvGrpSpPr/>
          <p:nvPr/>
        </p:nvGrpSpPr>
        <p:grpSpPr>
          <a:xfrm>
            <a:off x="691739" y="698563"/>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1056767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266700" y="305562"/>
            <a:ext cx="8697325" cy="5267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Scheme 2B: Crossmatching by Flow Cytometry</a:t>
            </a:r>
            <a:endParaRPr dirty="0">
              <a:effectLst>
                <a:outerShdw blurRad="38100" dist="38100" dir="2700000" algn="tl">
                  <a:srgbClr val="000000">
                    <a:alpha val="43137"/>
                  </a:srgbClr>
                </a:outerShdw>
              </a:effectLst>
            </a:endParaRPr>
          </a:p>
        </p:txBody>
      </p:sp>
      <p:sp>
        <p:nvSpPr>
          <p:cNvPr id="972" name="Google Shape;972;p46"/>
          <p:cNvSpPr txBox="1"/>
          <p:nvPr/>
        </p:nvSpPr>
        <p:spPr>
          <a:xfrm>
            <a:off x="5955681" y="2550941"/>
            <a:ext cx="2293304" cy="48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00"/>
                </a:solidFill>
                <a:latin typeface="Abel"/>
                <a:ea typeface="Abel"/>
                <a:cs typeface="Abel"/>
                <a:sym typeface="Abel"/>
              </a:rPr>
              <a:t>At least 75% agreement on pos/neg or equivocal result</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Abel"/>
                <a:ea typeface="Abel"/>
                <a:cs typeface="Abel"/>
                <a:sym typeface="Abel"/>
              </a:rPr>
              <a:t>Consensus</a:t>
            </a:r>
            <a:endParaRPr sz="2000" b="1" dirty="0">
              <a:solidFill>
                <a:schemeClr val="dk1"/>
              </a:solidFill>
              <a:latin typeface="Abel"/>
              <a:ea typeface="Abel"/>
              <a:cs typeface="Abel"/>
              <a:sym typeface="Abel"/>
            </a:endParaRPr>
          </a:p>
        </p:txBody>
      </p:sp>
      <p:sp>
        <p:nvSpPr>
          <p:cNvPr id="974" name="Google Shape;974;p46"/>
          <p:cNvSpPr txBox="1"/>
          <p:nvPr/>
        </p:nvSpPr>
        <p:spPr>
          <a:xfrm>
            <a:off x="209550" y="1811334"/>
            <a:ext cx="2978750"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Assess participants ability to determine cell/serum flow crossmatch status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Purpose</a:t>
            </a:r>
            <a:endParaRPr sz="2000" b="1" dirty="0">
              <a:solidFill>
                <a:schemeClr val="dk1"/>
              </a:solidFill>
              <a:latin typeface="Abel"/>
              <a:ea typeface="Abel"/>
              <a:cs typeface="Abel"/>
              <a:sym typeface="Abel"/>
            </a:endParaRPr>
          </a:p>
        </p:txBody>
      </p:sp>
      <p:sp>
        <p:nvSpPr>
          <p:cNvPr id="976" name="Google Shape;976;p46"/>
          <p:cNvSpPr txBox="1"/>
          <p:nvPr/>
        </p:nvSpPr>
        <p:spPr>
          <a:xfrm>
            <a:off x="96602" y="3448536"/>
            <a:ext cx="3102576"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85% reports agree with consensus in distribution year for each cell type</a:t>
            </a:r>
            <a:endParaRPr sz="1600" dirty="0">
              <a:solidFill>
                <a:srgbClr val="FFFF00"/>
              </a:solidFill>
              <a:latin typeface="Abel"/>
              <a:ea typeface="Abel"/>
              <a:cs typeface="Abel"/>
              <a:sym typeface="Abel"/>
            </a:endParaRPr>
          </a:p>
        </p:txBody>
      </p:sp>
      <p:sp>
        <p:nvSpPr>
          <p:cNvPr id="977" name="Google Shape;977;p46"/>
          <p:cNvSpPr txBox="1"/>
          <p:nvPr/>
        </p:nvSpPr>
        <p:spPr>
          <a:xfrm>
            <a:off x="504825" y="3100320"/>
            <a:ext cx="2683581"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Satisfactory Performance</a:t>
            </a:r>
            <a:endParaRPr sz="2000" b="1" dirty="0">
              <a:solidFill>
                <a:schemeClr val="dk1"/>
              </a:solidFill>
              <a:latin typeface="Abel"/>
              <a:ea typeface="Abel"/>
              <a:cs typeface="Abel"/>
              <a:sym typeface="Abel"/>
            </a:endParaRPr>
          </a:p>
        </p:txBody>
      </p:sp>
      <p:grpSp>
        <p:nvGrpSpPr>
          <p:cNvPr id="26" name="Group 25"/>
          <p:cNvGrpSpPr/>
          <p:nvPr/>
        </p:nvGrpSpPr>
        <p:grpSpPr>
          <a:xfrm>
            <a:off x="8113410" y="829437"/>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2545080" y="4760339"/>
            <a:ext cx="6704067" cy="392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i="1" dirty="0">
                <a:solidFill>
                  <a:schemeClr val="dk1"/>
                </a:solidFill>
                <a:latin typeface="Abel"/>
                <a:ea typeface="Abel"/>
                <a:cs typeface="Abel"/>
                <a:sym typeface="Abel"/>
              </a:rPr>
              <a:t>10 blood samples, 40 serum samples over </a:t>
            </a:r>
            <a:r>
              <a:rPr lang="en-GB" sz="2000" i="1" dirty="0">
                <a:solidFill>
                  <a:srgbClr val="FFFF00"/>
                </a:solidFill>
                <a:latin typeface="Abel"/>
                <a:ea typeface="Abel"/>
                <a:cs typeface="Abel"/>
                <a:sym typeface="Abel"/>
              </a:rPr>
              <a:t>5 </a:t>
            </a:r>
            <a:r>
              <a:rPr lang="en-GB" sz="2000" i="1" dirty="0">
                <a:solidFill>
                  <a:schemeClr val="dk1"/>
                </a:solidFill>
                <a:latin typeface="Abel"/>
                <a:ea typeface="Abel"/>
                <a:cs typeface="Abel"/>
                <a:sym typeface="Abel"/>
              </a:rPr>
              <a:t>distributions</a:t>
            </a:r>
            <a:endParaRPr sz="2000" i="1" dirty="0">
              <a:solidFill>
                <a:schemeClr val="dk1"/>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77BD7736-85D0-4DF2-9525-00B7B5B9D8C6}"/>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5E24E0A1-9F22-432C-97D2-CF3141F48C3B}"/>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817D45D9-3C86-43AA-9D55-6E76C38D70F7}"/>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9B464F39-4F70-4B6D-B6B8-22781F383B9F}"/>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2" name="Google Shape;967;p46">
            <a:extLst>
              <a:ext uri="{FF2B5EF4-FFF2-40B4-BE49-F238E27FC236}">
                <a16:creationId xmlns:a16="http://schemas.microsoft.com/office/drawing/2014/main" id="{5856D88F-5AED-4C4C-AB8D-AC66668A2CDA}"/>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968;p46">
            <a:extLst>
              <a:ext uri="{FF2B5EF4-FFF2-40B4-BE49-F238E27FC236}">
                <a16:creationId xmlns:a16="http://schemas.microsoft.com/office/drawing/2014/main" id="{8C7C1783-FEE0-47A5-8B27-FE1FA3DB6D7E}"/>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4" name="Google Shape;978;p46">
            <a:extLst>
              <a:ext uri="{FF2B5EF4-FFF2-40B4-BE49-F238E27FC236}">
                <a16:creationId xmlns:a16="http://schemas.microsoft.com/office/drawing/2014/main" id="{E55D1F2B-9AAE-4E5C-BB11-C353263B9910}"/>
              </a:ext>
            </a:extLst>
          </p:cNvPr>
          <p:cNvSpPr/>
          <p:nvPr/>
        </p:nvSpPr>
        <p:spPr>
          <a:xfrm>
            <a:off x="3552180" y="15471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 name="Google Shape;979;p46">
            <a:extLst>
              <a:ext uri="{FF2B5EF4-FFF2-40B4-BE49-F238E27FC236}">
                <a16:creationId xmlns:a16="http://schemas.microsoft.com/office/drawing/2014/main" id="{076D32CE-742E-41A1-ABBD-A368D55F2E2D}"/>
              </a:ext>
            </a:extLst>
          </p:cNvPr>
          <p:cNvSpPr/>
          <p:nvPr/>
        </p:nvSpPr>
        <p:spPr>
          <a:xfrm>
            <a:off x="5041655" y="232206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6" name="Google Shape;980;p46">
            <a:extLst>
              <a:ext uri="{FF2B5EF4-FFF2-40B4-BE49-F238E27FC236}">
                <a16:creationId xmlns:a16="http://schemas.microsoft.com/office/drawing/2014/main" id="{C10EBEC3-7E1D-4868-821E-089F3F310E6D}"/>
              </a:ext>
            </a:extLst>
          </p:cNvPr>
          <p:cNvSpPr/>
          <p:nvPr/>
        </p:nvSpPr>
        <p:spPr>
          <a:xfrm>
            <a:off x="3552180" y="31983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47" name="Google Shape;11509;p72">
            <a:extLst>
              <a:ext uri="{FF2B5EF4-FFF2-40B4-BE49-F238E27FC236}">
                <a16:creationId xmlns:a16="http://schemas.microsoft.com/office/drawing/2014/main" id="{09D00425-51E7-41BC-AC35-2F3594E09204}"/>
              </a:ext>
            </a:extLst>
          </p:cNvPr>
          <p:cNvGrpSpPr/>
          <p:nvPr/>
        </p:nvGrpSpPr>
        <p:grpSpPr>
          <a:xfrm>
            <a:off x="5168161" y="2468112"/>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1D318B21-E156-4EA8-9DFB-85E0EA5264DC}"/>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511;p72">
              <a:extLst>
                <a:ext uri="{FF2B5EF4-FFF2-40B4-BE49-F238E27FC236}">
                  <a16:creationId xmlns:a16="http://schemas.microsoft.com/office/drawing/2014/main" id="{F84102BC-2414-4575-8EE7-51160D677D5E}"/>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512;p72">
              <a:extLst>
                <a:ext uri="{FF2B5EF4-FFF2-40B4-BE49-F238E27FC236}">
                  <a16:creationId xmlns:a16="http://schemas.microsoft.com/office/drawing/2014/main" id="{129898B8-3381-4442-8DCC-3D2B9EC0A28C}"/>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513;p72">
              <a:extLst>
                <a:ext uri="{FF2B5EF4-FFF2-40B4-BE49-F238E27FC236}">
                  <a16:creationId xmlns:a16="http://schemas.microsoft.com/office/drawing/2014/main" id="{FC65614F-35CA-42D8-A9EC-F705B21F5BB1}"/>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2" name="Google Shape;11299;p72">
            <a:extLst>
              <a:ext uri="{FF2B5EF4-FFF2-40B4-BE49-F238E27FC236}">
                <a16:creationId xmlns:a16="http://schemas.microsoft.com/office/drawing/2014/main" id="{3ACCBFB6-83AA-4F20-98B1-04CC87E29DF4}"/>
              </a:ext>
            </a:extLst>
          </p:cNvPr>
          <p:cNvGrpSpPr/>
          <p:nvPr/>
        </p:nvGrpSpPr>
        <p:grpSpPr>
          <a:xfrm>
            <a:off x="3657128" y="3329419"/>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082F0E3E-27E1-46DB-9EC3-93DAF1A2C275}"/>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 name="Google Shape;11301;p72">
              <a:extLst>
                <a:ext uri="{FF2B5EF4-FFF2-40B4-BE49-F238E27FC236}">
                  <a16:creationId xmlns:a16="http://schemas.microsoft.com/office/drawing/2014/main" id="{C276F755-C805-483B-BB3F-8B0BAB069BC8}"/>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5" name="Google Shape;10776;p70">
            <a:extLst>
              <a:ext uri="{FF2B5EF4-FFF2-40B4-BE49-F238E27FC236}">
                <a16:creationId xmlns:a16="http://schemas.microsoft.com/office/drawing/2014/main" id="{FAB5FB6D-4A9C-4951-B42E-4BA0616E976E}"/>
              </a:ext>
            </a:extLst>
          </p:cNvPr>
          <p:cNvGrpSpPr/>
          <p:nvPr/>
        </p:nvGrpSpPr>
        <p:grpSpPr>
          <a:xfrm>
            <a:off x="3638743" y="1696646"/>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7FF21995-0671-424F-9AAF-E93ED89A0A6A}"/>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9A1E9A24-66BF-4983-B54C-0F0D59ACA49F}"/>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Tree>
    <p:custDataLst>
      <p:tags r:id="rId1"/>
    </p:custDataLst>
    <p:extLst>
      <p:ext uri="{BB962C8B-B14F-4D97-AF65-F5344CB8AC3E}">
        <p14:creationId xmlns:p14="http://schemas.microsoft.com/office/powerpoint/2010/main" val="180395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975"/>
                                        </p:tgtEl>
                                        <p:attrNameLst>
                                          <p:attrName>style.visibility</p:attrName>
                                        </p:attrNameLst>
                                      </p:cBhvr>
                                      <p:to>
                                        <p:strVal val="visible"/>
                                      </p:to>
                                    </p:set>
                                    <p:anim calcmode="lin" valueType="num">
                                      <p:cBhvr additive="base">
                                        <p:cTn id="84" dur="500" fill="hold"/>
                                        <p:tgtEl>
                                          <p:spTgt spid="975"/>
                                        </p:tgtEl>
                                        <p:attrNameLst>
                                          <p:attrName>ppt_x</p:attrName>
                                        </p:attrNameLst>
                                      </p:cBhvr>
                                      <p:tavLst>
                                        <p:tav tm="0">
                                          <p:val>
                                            <p:strVal val="0-#ppt_w/2"/>
                                          </p:val>
                                        </p:tav>
                                        <p:tav tm="100000">
                                          <p:val>
                                            <p:strVal val="#ppt_x"/>
                                          </p:val>
                                        </p:tav>
                                      </p:tavLst>
                                    </p:anim>
                                    <p:anim calcmode="lin" valueType="num">
                                      <p:cBhvr additive="base">
                                        <p:cTn id="85" dur="500" fill="hold"/>
                                        <p:tgtEl>
                                          <p:spTgt spid="975"/>
                                        </p:tgtEl>
                                        <p:attrNameLst>
                                          <p:attrName>ppt_y</p:attrName>
                                        </p:attrNameLst>
                                      </p:cBhvr>
                                      <p:tavLst>
                                        <p:tav tm="0">
                                          <p:val>
                                            <p:strVal val="0-#ppt_h/2"/>
                                          </p:val>
                                        </p:tav>
                                        <p:tav tm="100000">
                                          <p:val>
                                            <p:strVal val="#ppt_y"/>
                                          </p:val>
                                        </p:tav>
                                      </p:tavLst>
                                    </p:anim>
                                  </p:childTnLst>
                                </p:cTn>
                              </p:par>
                              <p:par>
                                <p:cTn id="86" presetID="2" presetClass="entr" presetSubtype="9" fill="hold" grpId="0" nodeType="withEffect">
                                  <p:stCondLst>
                                    <p:cond delay="0"/>
                                  </p:stCondLst>
                                  <p:childTnLst>
                                    <p:set>
                                      <p:cBhvr>
                                        <p:cTn id="87" dur="1" fill="hold">
                                          <p:stCondLst>
                                            <p:cond delay="0"/>
                                          </p:stCondLst>
                                        </p:cTn>
                                        <p:tgtEl>
                                          <p:spTgt spid="974"/>
                                        </p:tgtEl>
                                        <p:attrNameLst>
                                          <p:attrName>style.visibility</p:attrName>
                                        </p:attrNameLst>
                                      </p:cBhvr>
                                      <p:to>
                                        <p:strVal val="visible"/>
                                      </p:to>
                                    </p:set>
                                    <p:anim calcmode="lin" valueType="num">
                                      <p:cBhvr additive="base">
                                        <p:cTn id="88" dur="500" fill="hold"/>
                                        <p:tgtEl>
                                          <p:spTgt spid="974"/>
                                        </p:tgtEl>
                                        <p:attrNameLst>
                                          <p:attrName>ppt_x</p:attrName>
                                        </p:attrNameLst>
                                      </p:cBhvr>
                                      <p:tavLst>
                                        <p:tav tm="0">
                                          <p:val>
                                            <p:strVal val="0-#ppt_w/2"/>
                                          </p:val>
                                        </p:tav>
                                        <p:tav tm="100000">
                                          <p:val>
                                            <p:strVal val="#ppt_x"/>
                                          </p:val>
                                        </p:tav>
                                      </p:tavLst>
                                    </p:anim>
                                    <p:anim calcmode="lin" valueType="num">
                                      <p:cBhvr additive="base">
                                        <p:cTn id="89"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73"/>
                                        </p:tgtEl>
                                        <p:attrNameLst>
                                          <p:attrName>style.visibility</p:attrName>
                                        </p:attrNameLst>
                                      </p:cBhvr>
                                      <p:to>
                                        <p:strVal val="visible"/>
                                      </p:to>
                                    </p:set>
                                    <p:anim calcmode="lin" valueType="num">
                                      <p:cBhvr additive="base">
                                        <p:cTn id="94" dur="500" fill="hold"/>
                                        <p:tgtEl>
                                          <p:spTgt spid="973"/>
                                        </p:tgtEl>
                                        <p:attrNameLst>
                                          <p:attrName>ppt_x</p:attrName>
                                        </p:attrNameLst>
                                      </p:cBhvr>
                                      <p:tavLst>
                                        <p:tav tm="0">
                                          <p:val>
                                            <p:strVal val="1+#ppt_w/2"/>
                                          </p:val>
                                        </p:tav>
                                        <p:tav tm="100000">
                                          <p:val>
                                            <p:strVal val="#ppt_x"/>
                                          </p:val>
                                        </p:tav>
                                      </p:tavLst>
                                    </p:anim>
                                    <p:anim calcmode="lin" valueType="num">
                                      <p:cBhvr additive="base">
                                        <p:cTn id="95" dur="500" fill="hold"/>
                                        <p:tgtEl>
                                          <p:spTgt spid="97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72"/>
                                        </p:tgtEl>
                                        <p:attrNameLst>
                                          <p:attrName>style.visibility</p:attrName>
                                        </p:attrNameLst>
                                      </p:cBhvr>
                                      <p:to>
                                        <p:strVal val="visible"/>
                                      </p:to>
                                    </p:set>
                                    <p:anim calcmode="lin" valueType="num">
                                      <p:cBhvr additive="base">
                                        <p:cTn id="98" dur="500" fill="hold"/>
                                        <p:tgtEl>
                                          <p:spTgt spid="972"/>
                                        </p:tgtEl>
                                        <p:attrNameLst>
                                          <p:attrName>ppt_x</p:attrName>
                                        </p:attrNameLst>
                                      </p:cBhvr>
                                      <p:tavLst>
                                        <p:tav tm="0">
                                          <p:val>
                                            <p:strVal val="1+#ppt_w/2"/>
                                          </p:val>
                                        </p:tav>
                                        <p:tav tm="100000">
                                          <p:val>
                                            <p:strVal val="#ppt_x"/>
                                          </p:val>
                                        </p:tav>
                                      </p:tavLst>
                                    </p:anim>
                                    <p:anim calcmode="lin" valueType="num">
                                      <p:cBhvr additive="base">
                                        <p:cTn id="99"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976"/>
                                        </p:tgtEl>
                                        <p:attrNameLst>
                                          <p:attrName>style.visibility</p:attrName>
                                        </p:attrNameLst>
                                      </p:cBhvr>
                                      <p:to>
                                        <p:strVal val="visible"/>
                                      </p:to>
                                    </p:set>
                                    <p:anim calcmode="lin" valueType="num">
                                      <p:cBhvr additive="base">
                                        <p:cTn id="104" dur="500" fill="hold"/>
                                        <p:tgtEl>
                                          <p:spTgt spid="976"/>
                                        </p:tgtEl>
                                        <p:attrNameLst>
                                          <p:attrName>ppt_x</p:attrName>
                                        </p:attrNameLst>
                                      </p:cBhvr>
                                      <p:tavLst>
                                        <p:tav tm="0">
                                          <p:val>
                                            <p:strVal val="0-#ppt_w/2"/>
                                          </p:val>
                                        </p:tav>
                                        <p:tav tm="100000">
                                          <p:val>
                                            <p:strVal val="#ppt_x"/>
                                          </p:val>
                                        </p:tav>
                                      </p:tavLst>
                                    </p:anim>
                                    <p:anim calcmode="lin" valueType="num">
                                      <p:cBhvr additive="base">
                                        <p:cTn id="105" dur="500" fill="hold"/>
                                        <p:tgtEl>
                                          <p:spTgt spid="976"/>
                                        </p:tgtEl>
                                        <p:attrNameLst>
                                          <p:attrName>ppt_y</p:attrName>
                                        </p:attrNameLst>
                                      </p:cBhvr>
                                      <p:tavLst>
                                        <p:tav tm="0">
                                          <p:val>
                                            <p:strVal val="1+#ppt_h/2"/>
                                          </p:val>
                                        </p:tav>
                                        <p:tav tm="100000">
                                          <p:val>
                                            <p:strVal val="#ppt_y"/>
                                          </p:val>
                                        </p:tav>
                                      </p:tavLst>
                                    </p:anim>
                                  </p:childTnLst>
                                </p:cTn>
                              </p:par>
                              <p:par>
                                <p:cTn id="106" presetID="2" presetClass="entr" presetSubtype="12" fill="hold" grpId="0" nodeType="withEffect">
                                  <p:stCondLst>
                                    <p:cond delay="0"/>
                                  </p:stCondLst>
                                  <p:childTnLst>
                                    <p:set>
                                      <p:cBhvr>
                                        <p:cTn id="107" dur="1" fill="hold">
                                          <p:stCondLst>
                                            <p:cond delay="0"/>
                                          </p:stCondLst>
                                        </p:cTn>
                                        <p:tgtEl>
                                          <p:spTgt spid="977"/>
                                        </p:tgtEl>
                                        <p:attrNameLst>
                                          <p:attrName>style.visibility</p:attrName>
                                        </p:attrNameLst>
                                      </p:cBhvr>
                                      <p:to>
                                        <p:strVal val="visible"/>
                                      </p:to>
                                    </p:set>
                                    <p:anim calcmode="lin" valueType="num">
                                      <p:cBhvr additive="base">
                                        <p:cTn id="108" dur="500" fill="hold"/>
                                        <p:tgtEl>
                                          <p:spTgt spid="977"/>
                                        </p:tgtEl>
                                        <p:attrNameLst>
                                          <p:attrName>ppt_x</p:attrName>
                                        </p:attrNameLst>
                                      </p:cBhvr>
                                      <p:tavLst>
                                        <p:tav tm="0">
                                          <p:val>
                                            <p:strVal val="0-#ppt_w/2"/>
                                          </p:val>
                                        </p:tav>
                                        <p:tav tm="100000">
                                          <p:val>
                                            <p:strVal val="#ppt_x"/>
                                          </p:val>
                                        </p:tav>
                                      </p:tavLst>
                                    </p:anim>
                                    <p:anim calcmode="lin" valueType="num">
                                      <p:cBhvr additive="base">
                                        <p:cTn id="109"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1+#ppt_w/2"/>
                                          </p:val>
                                        </p:tav>
                                        <p:tav tm="100000">
                                          <p:val>
                                            <p:strVal val="#ppt_x"/>
                                          </p:val>
                                        </p:tav>
                                      </p:tavLst>
                                    </p:anim>
                                    <p:anim calcmode="lin" valueType="num">
                                      <p:cBhvr additive="base">
                                        <p:cTn id="11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2B: Performance </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D724E026-11A0-4286-B45B-C173FFE5567A}"/>
              </a:ext>
            </a:extLst>
          </p:cNvPr>
          <p:cNvGraphicFramePr>
            <a:graphicFrameLocks noGrp="1"/>
          </p:cNvGraphicFramePr>
          <p:nvPr>
            <p:extLst>
              <p:ext uri="{D42A27DB-BD31-4B8C-83A1-F6EECF244321}">
                <p14:modId xmlns:p14="http://schemas.microsoft.com/office/powerpoint/2010/main" val="2875922494"/>
              </p:ext>
            </p:extLst>
          </p:nvPr>
        </p:nvGraphicFramePr>
        <p:xfrm>
          <a:off x="359531" y="1277077"/>
          <a:ext cx="7299253" cy="2896982"/>
        </p:xfrm>
        <a:graphic>
          <a:graphicData uri="http://schemas.openxmlformats.org/drawingml/2006/table">
            <a:tbl>
              <a:tblPr firstRow="1" bandRow="1">
                <a:tableStyleId>{5C22544A-7EE6-4342-B048-85BDC9FD1C3A}</a:tableStyleId>
              </a:tblPr>
              <a:tblGrid>
                <a:gridCol w="2408615">
                  <a:extLst>
                    <a:ext uri="{9D8B030D-6E8A-4147-A177-3AD203B41FA5}">
                      <a16:colId xmlns:a16="http://schemas.microsoft.com/office/drawing/2014/main" val="20000"/>
                    </a:ext>
                  </a:extLst>
                </a:gridCol>
                <a:gridCol w="707324">
                  <a:extLst>
                    <a:ext uri="{9D8B030D-6E8A-4147-A177-3AD203B41FA5}">
                      <a16:colId xmlns:a16="http://schemas.microsoft.com/office/drawing/2014/main" val="486302638"/>
                    </a:ext>
                  </a:extLst>
                </a:gridCol>
                <a:gridCol w="710642">
                  <a:extLst>
                    <a:ext uri="{9D8B030D-6E8A-4147-A177-3AD203B41FA5}">
                      <a16:colId xmlns:a16="http://schemas.microsoft.com/office/drawing/2014/main" val="791611165"/>
                    </a:ext>
                  </a:extLst>
                </a:gridCol>
                <a:gridCol w="619521">
                  <a:extLst>
                    <a:ext uri="{9D8B030D-6E8A-4147-A177-3AD203B41FA5}">
                      <a16:colId xmlns:a16="http://schemas.microsoft.com/office/drawing/2014/main" val="638426388"/>
                    </a:ext>
                  </a:extLst>
                </a:gridCol>
                <a:gridCol w="769990">
                  <a:extLst>
                    <a:ext uri="{9D8B030D-6E8A-4147-A177-3AD203B41FA5}">
                      <a16:colId xmlns:a16="http://schemas.microsoft.com/office/drawing/2014/main" val="245556117"/>
                    </a:ext>
                  </a:extLst>
                </a:gridCol>
                <a:gridCol w="700373">
                  <a:extLst>
                    <a:ext uri="{9D8B030D-6E8A-4147-A177-3AD203B41FA5}">
                      <a16:colId xmlns:a16="http://schemas.microsoft.com/office/drawing/2014/main" val="1967285718"/>
                    </a:ext>
                  </a:extLst>
                </a:gridCol>
                <a:gridCol w="691394">
                  <a:extLst>
                    <a:ext uri="{9D8B030D-6E8A-4147-A177-3AD203B41FA5}">
                      <a16:colId xmlns:a16="http://schemas.microsoft.com/office/drawing/2014/main" val="777628071"/>
                    </a:ext>
                  </a:extLst>
                </a:gridCol>
                <a:gridCol w="691394">
                  <a:extLst>
                    <a:ext uri="{9D8B030D-6E8A-4147-A177-3AD203B41FA5}">
                      <a16:colId xmlns:a16="http://schemas.microsoft.com/office/drawing/2014/main" val="104979920"/>
                    </a:ext>
                  </a:extLst>
                </a:gridCol>
              </a:tblGrid>
              <a:tr h="54189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600" b="1"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2019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2025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38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cap="none" normalizeH="0" baseline="0" dirty="0">
                          <a:ln>
                            <a:noFill/>
                          </a:ln>
                          <a:solidFill>
                            <a:schemeClr val="tx1"/>
                          </a:solidFill>
                          <a:effectLst/>
                          <a:latin typeface="Abel" panose="020B0604020202020204" charset="0"/>
                        </a:rPr>
                        <a:t>Number of Participants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algn="ctr">
                        <a:lnSpc>
                          <a:spcPct val="115000"/>
                        </a:lnSpc>
                        <a:spcAft>
                          <a:spcPts val="0"/>
                        </a:spcAft>
                      </a:pPr>
                      <a:r>
                        <a:rPr lang="en-IE" sz="1600" baseline="0" dirty="0">
                          <a:solidFill>
                            <a:schemeClr val="tx1"/>
                          </a:solidFill>
                          <a:latin typeface="Abel" panose="020B0604020202020204" charset="0"/>
                          <a:ea typeface="Calibri"/>
                          <a:cs typeface="Times New Roman"/>
                        </a:rPr>
                        <a:t>84</a:t>
                      </a:r>
                    </a:p>
                    <a:p>
                      <a:pPr algn="ctr">
                        <a:lnSpc>
                          <a:spcPct val="115000"/>
                        </a:lnSpc>
                        <a:spcAft>
                          <a:spcPts val="0"/>
                        </a:spcAft>
                      </a:pPr>
                      <a:r>
                        <a:rPr lang="en-IE" sz="1600" baseline="0" dirty="0">
                          <a:solidFill>
                            <a:schemeClr val="tx1"/>
                          </a:solidFill>
                          <a:latin typeface="Abel" panose="020B0604020202020204" charset="0"/>
                          <a:ea typeface="Calibri"/>
                          <a:cs typeface="Times New Roman"/>
                        </a:rPr>
                        <a:t> </a:t>
                      </a:r>
                      <a:r>
                        <a:rPr lang="en-IE" sz="1600" baseline="0" dirty="0">
                          <a:solidFill>
                            <a:srgbClr val="FFFF00"/>
                          </a:solidFill>
                          <a:latin typeface="Abel" panose="020B0604020202020204" charset="0"/>
                          <a:ea typeface="Calibri"/>
                          <a:cs typeface="Times New Roman"/>
                        </a:rPr>
                        <a:t>(23)</a:t>
                      </a:r>
                      <a:endParaRPr lang="en-IE" sz="1600"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80 </a:t>
                      </a:r>
                    </a:p>
                    <a:p>
                      <a:pPr algn="ctr">
                        <a:lnSpc>
                          <a:spcPct val="115000"/>
                        </a:lnSpc>
                        <a:spcAft>
                          <a:spcPts val="0"/>
                        </a:spcAft>
                      </a:pPr>
                      <a:r>
                        <a:rPr lang="en-IE" sz="1600" dirty="0">
                          <a:solidFill>
                            <a:srgbClr val="FFFF00"/>
                          </a:solidFill>
                          <a:latin typeface="Abel" panose="020B0604020202020204" charset="0"/>
                          <a:ea typeface="Calibri"/>
                          <a:cs typeface="Times New Roman"/>
                        </a:rPr>
                        <a:t>(21)</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80 </a:t>
                      </a:r>
                      <a:r>
                        <a:rPr lang="en-IE" sz="1600" dirty="0">
                          <a:solidFill>
                            <a:srgbClr val="FFFF00"/>
                          </a:solidFill>
                          <a:latin typeface="Abel" panose="020B0604020202020204" charset="0"/>
                          <a:ea typeface="Calibri"/>
                          <a:cs typeface="Times New Roman"/>
                        </a:rPr>
                        <a:t>(22)</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84</a:t>
                      </a:r>
                      <a:r>
                        <a:rPr lang="en-IE" sz="1600" dirty="0">
                          <a:solidFill>
                            <a:srgbClr val="FFFF00"/>
                          </a:solidFill>
                          <a:latin typeface="Abel" panose="020B0604020202020204" charset="0"/>
                          <a:ea typeface="Calibri"/>
                          <a:cs typeface="Times New Roman"/>
                        </a:rPr>
                        <a:t> </a:t>
                      </a:r>
                    </a:p>
                    <a:p>
                      <a:pPr algn="ctr">
                        <a:lnSpc>
                          <a:spcPct val="115000"/>
                        </a:lnSpc>
                        <a:spcAft>
                          <a:spcPts val="0"/>
                        </a:spcAft>
                      </a:pPr>
                      <a:r>
                        <a:rPr lang="en-IE" sz="1600" dirty="0">
                          <a:solidFill>
                            <a:srgbClr val="FFFF00"/>
                          </a:solidFill>
                          <a:latin typeface="Abel" panose="020B0604020202020204" charset="0"/>
                          <a:ea typeface="Calibri"/>
                          <a:cs typeface="Times New Roman"/>
                        </a:rPr>
                        <a:t>(19)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83</a:t>
                      </a:r>
                      <a:r>
                        <a:rPr lang="en-IE" sz="1600" dirty="0">
                          <a:solidFill>
                            <a:srgbClr val="FFFF00"/>
                          </a:solidFill>
                          <a:latin typeface="Abel" panose="020B0604020202020204" charset="0"/>
                          <a:ea typeface="Calibri"/>
                          <a:cs typeface="Times New Roman"/>
                        </a:rPr>
                        <a:t> </a:t>
                      </a:r>
                    </a:p>
                    <a:p>
                      <a:pPr algn="ctr">
                        <a:lnSpc>
                          <a:spcPct val="115000"/>
                        </a:lnSpc>
                        <a:spcAft>
                          <a:spcPts val="0"/>
                        </a:spcAft>
                      </a:pPr>
                      <a:r>
                        <a:rPr lang="en-IE" sz="1600" dirty="0">
                          <a:solidFill>
                            <a:srgbClr val="FFFF00"/>
                          </a:solidFill>
                          <a:latin typeface="Abel" panose="020B0604020202020204" charset="0"/>
                          <a:ea typeface="Calibri"/>
                          <a:cs typeface="Times New Roman"/>
                        </a:rPr>
                        <a:t>(21)</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79</a:t>
                      </a:r>
                    </a:p>
                    <a:p>
                      <a:pPr algn="ctr">
                        <a:lnSpc>
                          <a:spcPct val="115000"/>
                        </a:lnSpc>
                        <a:spcAft>
                          <a:spcPts val="0"/>
                        </a:spcAft>
                      </a:pPr>
                      <a:r>
                        <a:rPr lang="en-IE" sz="1600" dirty="0">
                          <a:solidFill>
                            <a:srgbClr val="FFFF00"/>
                          </a:solidFill>
                          <a:latin typeface="Abel" panose="020B0604020202020204" charset="0"/>
                          <a:ea typeface="Calibri"/>
                          <a:cs typeface="Times New Roman"/>
                        </a:rPr>
                        <a:t>(20)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75</a:t>
                      </a:r>
                    </a:p>
                    <a:p>
                      <a:pPr algn="ctr">
                        <a:lnSpc>
                          <a:spcPct val="115000"/>
                        </a:lnSpc>
                        <a:spcAft>
                          <a:spcPts val="0"/>
                        </a:spcAft>
                      </a:pPr>
                      <a:r>
                        <a:rPr lang="en-IE" sz="1600" dirty="0">
                          <a:solidFill>
                            <a:srgbClr val="FFFF00"/>
                          </a:solidFill>
                          <a:latin typeface="Abel" panose="020B0604020202020204" charset="0"/>
                          <a:ea typeface="Calibri"/>
                          <a:cs typeface="Times New Roman"/>
                        </a:rPr>
                        <a:t>(20)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1"/>
                  </a:ext>
                </a:extLst>
              </a:tr>
              <a:tr h="937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Number with Unsatisfactory Performance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(&lt; 85%)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12 </a:t>
                      </a:r>
                    </a:p>
                    <a:p>
                      <a:pPr algn="ctr">
                        <a:lnSpc>
                          <a:spcPct val="115000"/>
                        </a:lnSpc>
                        <a:spcAft>
                          <a:spcPts val="0"/>
                        </a:spcAft>
                      </a:pPr>
                      <a:r>
                        <a:rPr lang="en-IE" sz="1600" dirty="0">
                          <a:solidFill>
                            <a:srgbClr val="FFFF00"/>
                          </a:solidFill>
                          <a:latin typeface="Abel" panose="020B0604020202020204" charset="0"/>
                          <a:ea typeface="Calibri"/>
                          <a:cs typeface="Times New Roman"/>
                        </a:rPr>
                        <a:t>(1)</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11 </a:t>
                      </a:r>
                    </a:p>
                    <a:p>
                      <a:pPr algn="ctr">
                        <a:lnSpc>
                          <a:spcPct val="115000"/>
                        </a:lnSpc>
                        <a:spcAft>
                          <a:spcPts val="0"/>
                        </a:spcAft>
                      </a:pPr>
                      <a:r>
                        <a:rPr lang="en-IE" sz="16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5 </a:t>
                      </a:r>
                    </a:p>
                    <a:p>
                      <a:pPr algn="ctr">
                        <a:lnSpc>
                          <a:spcPct val="115000"/>
                        </a:lnSpc>
                        <a:spcAft>
                          <a:spcPts val="0"/>
                        </a:spcAft>
                      </a:pPr>
                      <a:r>
                        <a:rPr lang="en-IE" sz="16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6</a:t>
                      </a:r>
                      <a:r>
                        <a:rPr lang="en-IE" sz="1600" dirty="0">
                          <a:solidFill>
                            <a:srgbClr val="FFFF00"/>
                          </a:solidFill>
                          <a:latin typeface="Abel" panose="020B0604020202020204" charset="0"/>
                          <a:ea typeface="Calibri"/>
                          <a:cs typeface="Times New Roman"/>
                        </a:rPr>
                        <a:t> </a:t>
                      </a:r>
                    </a:p>
                    <a:p>
                      <a:pPr algn="ctr">
                        <a:lnSpc>
                          <a:spcPct val="115000"/>
                        </a:lnSpc>
                        <a:spcAft>
                          <a:spcPts val="0"/>
                        </a:spcAft>
                      </a:pPr>
                      <a:r>
                        <a:rPr lang="en-IE" sz="1600" dirty="0">
                          <a:solidFill>
                            <a:srgbClr val="FFFF00"/>
                          </a:solidFill>
                          <a:latin typeface="Abel" panose="020B0604020202020204" charset="0"/>
                          <a:ea typeface="Calibri"/>
                          <a:cs typeface="Times New Roman"/>
                        </a:rPr>
                        <a:t>(2)</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10</a:t>
                      </a:r>
                      <a:r>
                        <a:rPr lang="en-IE" sz="1600" dirty="0">
                          <a:solidFill>
                            <a:srgbClr val="FFFF00"/>
                          </a:solidFill>
                          <a:latin typeface="Abel" panose="020B0604020202020204" charset="0"/>
                          <a:ea typeface="Calibri"/>
                          <a:cs typeface="Times New Roman"/>
                        </a:rPr>
                        <a:t> </a:t>
                      </a:r>
                    </a:p>
                    <a:p>
                      <a:pPr algn="ctr">
                        <a:lnSpc>
                          <a:spcPct val="115000"/>
                        </a:lnSpc>
                        <a:spcAft>
                          <a:spcPts val="0"/>
                        </a:spcAft>
                      </a:pPr>
                      <a:r>
                        <a:rPr lang="en-IE" sz="16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4</a:t>
                      </a:r>
                    </a:p>
                    <a:p>
                      <a:pPr algn="ctr">
                        <a:lnSpc>
                          <a:spcPct val="115000"/>
                        </a:lnSpc>
                        <a:spcAft>
                          <a:spcPts val="0"/>
                        </a:spcAft>
                      </a:pPr>
                      <a:r>
                        <a:rPr lang="en-IE" sz="1600" dirty="0">
                          <a:solidFill>
                            <a:schemeClr val="tx1"/>
                          </a:solidFill>
                          <a:latin typeface="Abel" panose="020B0604020202020204" charset="0"/>
                          <a:ea typeface="Calibri"/>
                          <a:cs typeface="Times New Roman"/>
                        </a:rPr>
                        <a:t> </a:t>
                      </a:r>
                      <a:r>
                        <a:rPr lang="en-IE" sz="16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solidFill>
                            <a:schemeClr val="tx1"/>
                          </a:solidFill>
                          <a:latin typeface="Abel" panose="020B0604020202020204" charset="0"/>
                          <a:ea typeface="Calibri"/>
                          <a:cs typeface="Times New Roman"/>
                        </a:rPr>
                        <a:t>4</a:t>
                      </a:r>
                    </a:p>
                    <a:p>
                      <a:pPr algn="ctr">
                        <a:lnSpc>
                          <a:spcPct val="115000"/>
                        </a:lnSpc>
                        <a:spcAft>
                          <a:spcPts val="0"/>
                        </a:spcAft>
                      </a:pPr>
                      <a:r>
                        <a:rPr lang="en-IE" sz="1600" dirty="0">
                          <a:solidFill>
                            <a:schemeClr val="tx1"/>
                          </a:solidFill>
                          <a:latin typeface="Abel" panose="020B0604020202020204" charset="0"/>
                          <a:ea typeface="Calibri"/>
                          <a:cs typeface="Times New Roman"/>
                        </a:rPr>
                        <a:t> </a:t>
                      </a:r>
                      <a:r>
                        <a:rPr lang="en-IE" sz="1600" dirty="0">
                          <a:solidFill>
                            <a:srgbClr val="FFFF00"/>
                          </a:solidFill>
                          <a:latin typeface="Abel" panose="020B0604020202020204" charset="0"/>
                          <a:ea typeface="Calibri"/>
                          <a:cs typeface="Times New Roman"/>
                        </a:rPr>
                        <a:t>(1)</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380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cap="none" normalizeH="0" baseline="0" dirty="0">
                          <a:ln>
                            <a:noFill/>
                          </a:ln>
                          <a:solidFill>
                            <a:schemeClr val="tx1"/>
                          </a:solidFill>
                          <a:effectLst/>
                          <a:latin typeface="Abel" panose="020B0604020202020204" charset="0"/>
                        </a:rPr>
                        <a:t>% Unsatisfactory Performance  </a:t>
                      </a:r>
                      <a:r>
                        <a:rPr kumimoji="0" lang="en-GB" sz="1600" b="0" i="0" u="none" strike="noStrike" cap="none" normalizeH="0" baseline="0" dirty="0">
                          <a:ln>
                            <a:noFill/>
                          </a:ln>
                          <a:solidFill>
                            <a:srgbClr val="FFFF00"/>
                          </a:solidFill>
                          <a:effectLst/>
                          <a:latin typeface="Abel" panose="020B0604020202020204" charset="0"/>
                        </a:rPr>
                        <a:t>(UK&amp;I)</a:t>
                      </a: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14.2% </a:t>
                      </a:r>
                      <a:r>
                        <a:rPr lang="en-IE" sz="1600" kern="1200" dirty="0">
                          <a:solidFill>
                            <a:srgbClr val="FFFF00"/>
                          </a:solidFill>
                          <a:latin typeface="Abel" panose="020B0604020202020204" charset="0"/>
                          <a:ea typeface="Calibri"/>
                          <a:cs typeface="Times New Roman"/>
                        </a:rPr>
                        <a:t>(4.3%)</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13.8%</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6.3%</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7.1%</a:t>
                      </a:r>
                      <a:r>
                        <a:rPr lang="en-IE" sz="1600" kern="1200" dirty="0">
                          <a:solidFill>
                            <a:srgbClr val="FFFF00"/>
                          </a:solidFill>
                          <a:latin typeface="Abel" panose="020B0604020202020204" charset="0"/>
                          <a:ea typeface="Calibri"/>
                          <a:cs typeface="Times New Roman"/>
                        </a:rPr>
                        <a:t> </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(10.5%)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12%</a:t>
                      </a:r>
                      <a:r>
                        <a:rPr lang="en-IE" sz="1600" kern="1200" dirty="0">
                          <a:solidFill>
                            <a:srgbClr val="FFFF00"/>
                          </a:solidFill>
                          <a:latin typeface="Abel" panose="020B0604020202020204" charset="0"/>
                          <a:ea typeface="Calibri"/>
                          <a:cs typeface="Times New Roman"/>
                        </a:rPr>
                        <a:t> </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5% </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latinLnBrk="0" hangingPunct="1">
                        <a:lnSpc>
                          <a:spcPct val="115000"/>
                        </a:lnSpc>
                        <a:spcAft>
                          <a:spcPts val="0"/>
                        </a:spcAft>
                      </a:pPr>
                      <a:r>
                        <a:rPr lang="en-IE" sz="1600" kern="1200" dirty="0">
                          <a:solidFill>
                            <a:schemeClr val="tx1"/>
                          </a:solidFill>
                          <a:latin typeface="Abel" panose="020B0604020202020204" charset="0"/>
                          <a:ea typeface="Calibri"/>
                          <a:cs typeface="Times New Roman"/>
                        </a:rPr>
                        <a:t>5.3% </a:t>
                      </a:r>
                    </a:p>
                    <a:p>
                      <a:pPr marL="0" algn="ctr" defTabSz="914400" rtl="0" eaLnBrk="1" latinLnBrk="0" hangingPunct="1">
                        <a:lnSpc>
                          <a:spcPct val="115000"/>
                        </a:lnSpc>
                        <a:spcAft>
                          <a:spcPts val="0"/>
                        </a:spcAft>
                      </a:pPr>
                      <a:r>
                        <a:rPr lang="en-IE" sz="1600" kern="1200" dirty="0">
                          <a:solidFill>
                            <a:srgbClr val="FFFF00"/>
                          </a:solidFill>
                          <a:latin typeface="Abel" panose="020B0604020202020204" charset="0"/>
                          <a:ea typeface="Calibri"/>
                          <a:cs typeface="Times New Roman"/>
                        </a:rPr>
                        <a:t>(5%)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EDB4ADC2-7240-445E-8A20-3ED0B6188247}"/>
              </a:ext>
            </a:extLst>
          </p:cNvPr>
          <p:cNvSpPr/>
          <p:nvPr/>
        </p:nvSpPr>
        <p:spPr>
          <a:xfrm>
            <a:off x="1907892" y="4399568"/>
            <a:ext cx="6529352" cy="461665"/>
          </a:xfrm>
          <a:prstGeom prst="rect">
            <a:avLst/>
          </a:prstGeom>
        </p:spPr>
        <p:txBody>
          <a:bodyPr wrap="none">
            <a:spAutoFit/>
          </a:bodyPr>
          <a:lstStyle/>
          <a:p>
            <a:r>
              <a:rPr lang="en-GB" sz="2400" dirty="0">
                <a:solidFill>
                  <a:schemeClr val="tx1"/>
                </a:solidFill>
                <a:latin typeface="Abel" panose="020B0604020202020204" charset="0"/>
              </a:rPr>
              <a:t>2025: 4 Unsatisfactory Performers (</a:t>
            </a:r>
            <a:r>
              <a:rPr lang="en-GB" sz="2400" dirty="0">
                <a:solidFill>
                  <a:srgbClr val="FFFF00"/>
                </a:solidFill>
                <a:latin typeface="Abel" panose="020B0604020202020204" charset="0"/>
              </a:rPr>
              <a:t>1 UK &amp; Ireland</a:t>
            </a:r>
            <a:r>
              <a:rPr lang="en-GB" sz="2400" dirty="0">
                <a:solidFill>
                  <a:schemeClr val="tx1"/>
                </a:solidFill>
                <a:latin typeface="Abel" panose="020B0604020202020204" charset="0"/>
              </a:rPr>
              <a:t>)</a:t>
            </a:r>
          </a:p>
        </p:txBody>
      </p:sp>
      <p:sp>
        <p:nvSpPr>
          <p:cNvPr id="2" name="Rectangle: Rounded Corners 1">
            <a:extLst>
              <a:ext uri="{FF2B5EF4-FFF2-40B4-BE49-F238E27FC236}">
                <a16:creationId xmlns:a16="http://schemas.microsoft.com/office/drawing/2014/main" id="{236AC680-BE29-79C8-FB3F-74BEC07EB568}"/>
              </a:ext>
            </a:extLst>
          </p:cNvPr>
          <p:cNvSpPr/>
          <p:nvPr/>
        </p:nvSpPr>
        <p:spPr>
          <a:xfrm>
            <a:off x="6901316" y="1147672"/>
            <a:ext cx="818147" cy="3124073"/>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5541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8"/>
          <p:cNvSpPr txBox="1">
            <a:spLocks noGrp="1"/>
          </p:cNvSpPr>
          <p:nvPr>
            <p:ph type="title"/>
          </p:nvPr>
        </p:nvSpPr>
        <p:spPr>
          <a:xfrm>
            <a:off x="257174" y="1565100"/>
            <a:ext cx="6644389" cy="201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solidFill>
                  <a:schemeClr val="tx1"/>
                </a:solidFill>
                <a:effectLst>
                  <a:outerShdw blurRad="38100" dist="38100" dir="2700000" algn="tl">
                    <a:srgbClr val="000000">
                      <a:alpha val="43137"/>
                    </a:srgbClr>
                  </a:outerShdw>
                </a:effectLst>
                <a:latin typeface="Abel" panose="020B0604020202020204" charset="0"/>
              </a:rPr>
              <a:t>Key Data from the Schemes </a:t>
            </a:r>
            <a:br>
              <a:rPr lang="en" sz="2800" dirty="0">
                <a:solidFill>
                  <a:schemeClr val="tx1"/>
                </a:solidFill>
                <a:effectLst>
                  <a:outerShdw blurRad="38100" dist="38100" dir="2700000" algn="tl">
                    <a:srgbClr val="000000">
                      <a:alpha val="43137"/>
                    </a:srgbClr>
                  </a:outerShdw>
                </a:effectLst>
                <a:latin typeface="Abel" panose="020B0604020202020204" charset="0"/>
              </a:rPr>
            </a:br>
            <a:r>
              <a:rPr lang="en" sz="2800" b="1" dirty="0">
                <a:solidFill>
                  <a:schemeClr val="tx1"/>
                </a:solidFill>
                <a:effectLst>
                  <a:outerShdw blurRad="38100" dist="38100" dir="2700000" algn="tl">
                    <a:srgbClr val="000000">
                      <a:alpha val="43137"/>
                    </a:srgbClr>
                  </a:outerShdw>
                </a:effectLst>
                <a:latin typeface="Abel" panose="020B0604020202020204" charset="0"/>
              </a:rPr>
              <a:t>Amy De’Ath</a:t>
            </a:r>
            <a:br>
              <a:rPr lang="en" sz="2800" b="1" dirty="0">
                <a:solidFill>
                  <a:schemeClr val="tx1"/>
                </a:solidFill>
                <a:effectLst>
                  <a:outerShdw blurRad="38100" dist="38100" dir="2700000" algn="tl">
                    <a:srgbClr val="000000">
                      <a:alpha val="43137"/>
                    </a:srgbClr>
                  </a:outerShdw>
                </a:effectLst>
                <a:latin typeface="Abel" panose="020B0604020202020204" charset="0"/>
              </a:rPr>
            </a:br>
            <a:r>
              <a:rPr lang="en" sz="2800" dirty="0">
                <a:solidFill>
                  <a:schemeClr val="tx1"/>
                </a:solidFill>
                <a:effectLst>
                  <a:outerShdw blurRad="38100" dist="38100" dir="2700000" algn="tl">
                    <a:srgbClr val="000000">
                      <a:alpha val="43137"/>
                    </a:srgbClr>
                  </a:outerShdw>
                </a:effectLst>
                <a:latin typeface="Abel" panose="020B0604020202020204" charset="0"/>
              </a:rPr>
              <a:t>UK NEQAS for H&amp;I Manager</a:t>
            </a:r>
            <a:endParaRPr sz="2800" dirty="0">
              <a:solidFill>
                <a:schemeClr val="tx1"/>
              </a:solidFill>
              <a:effectLst>
                <a:outerShdw blurRad="38100" dist="38100" dir="2700000" algn="tl">
                  <a:srgbClr val="000000">
                    <a:alpha val="43137"/>
                  </a:srgbClr>
                </a:outerShdw>
              </a:effectLst>
              <a:latin typeface="Abel" panose="020B0604020202020204" charset="0"/>
            </a:endParaRPr>
          </a:p>
        </p:txBody>
      </p:sp>
      <p:grpSp>
        <p:nvGrpSpPr>
          <p:cNvPr id="3" name="Group 2"/>
          <p:cNvGrpSpPr/>
          <p:nvPr/>
        </p:nvGrpSpPr>
        <p:grpSpPr>
          <a:xfrm>
            <a:off x="8257025" y="4128655"/>
            <a:ext cx="886975" cy="1014845"/>
            <a:chOff x="8115796" y="32077"/>
            <a:chExt cx="886975" cy="1014845"/>
          </a:xfrm>
        </p:grpSpPr>
        <p:sp>
          <p:nvSpPr>
            <p:cNvPr id="4"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781825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FFFFFF"/>
                </a:solidFill>
                <a:effectLst>
                  <a:outerShdw blurRad="38100" dist="38100" dir="2700000" algn="tl">
                    <a:srgbClr val="000000">
                      <a:alpha val="43137"/>
                    </a:srgbClr>
                  </a:outerShdw>
                </a:effectLst>
              </a:rPr>
              <a:t>Scheme 2B: Performance by Category</a:t>
            </a:r>
            <a:endParaRPr sz="2800" dirty="0">
              <a:solidFill>
                <a:srgbClr val="FFFFFF"/>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11" name="Content Placeholder 7">
            <a:extLst>
              <a:ext uri="{FF2B5EF4-FFF2-40B4-BE49-F238E27FC236}">
                <a16:creationId xmlns:a16="http://schemas.microsoft.com/office/drawing/2014/main" id="{875898FF-3C15-4225-88DF-6F53BCDCE855}"/>
              </a:ext>
            </a:extLst>
          </p:cNvPr>
          <p:cNvGraphicFramePr>
            <a:graphicFrameLocks/>
          </p:cNvGraphicFramePr>
          <p:nvPr>
            <p:extLst>
              <p:ext uri="{D42A27DB-BD31-4B8C-83A1-F6EECF244321}">
                <p14:modId xmlns:p14="http://schemas.microsoft.com/office/powerpoint/2010/main" val="2034453099"/>
              </p:ext>
            </p:extLst>
          </p:nvPr>
        </p:nvGraphicFramePr>
        <p:xfrm>
          <a:off x="965054" y="970317"/>
          <a:ext cx="7512865" cy="3720646"/>
        </p:xfrm>
        <a:graphic>
          <a:graphicData uri="http://schemas.openxmlformats.org/drawingml/2006/table">
            <a:tbl>
              <a:tblPr firstRow="1" bandRow="1">
                <a:tableStyleId>{5C22544A-7EE6-4342-B048-85BDC9FD1C3A}</a:tableStyleId>
              </a:tblPr>
              <a:tblGrid>
                <a:gridCol w="1958815">
                  <a:extLst>
                    <a:ext uri="{9D8B030D-6E8A-4147-A177-3AD203B41FA5}">
                      <a16:colId xmlns:a16="http://schemas.microsoft.com/office/drawing/2014/main" val="20000"/>
                    </a:ext>
                  </a:extLst>
                </a:gridCol>
                <a:gridCol w="739199">
                  <a:extLst>
                    <a:ext uri="{9D8B030D-6E8A-4147-A177-3AD203B41FA5}">
                      <a16:colId xmlns:a16="http://schemas.microsoft.com/office/drawing/2014/main" val="20001"/>
                    </a:ext>
                  </a:extLst>
                </a:gridCol>
                <a:gridCol w="923998">
                  <a:extLst>
                    <a:ext uri="{9D8B030D-6E8A-4147-A177-3AD203B41FA5}">
                      <a16:colId xmlns:a16="http://schemas.microsoft.com/office/drawing/2014/main" val="20002"/>
                    </a:ext>
                  </a:extLst>
                </a:gridCol>
                <a:gridCol w="958406">
                  <a:extLst>
                    <a:ext uri="{9D8B030D-6E8A-4147-A177-3AD203B41FA5}">
                      <a16:colId xmlns:a16="http://schemas.microsoft.com/office/drawing/2014/main" val="1278884521"/>
                    </a:ext>
                  </a:extLst>
                </a:gridCol>
                <a:gridCol w="162560">
                  <a:extLst>
                    <a:ext uri="{9D8B030D-6E8A-4147-A177-3AD203B41FA5}">
                      <a16:colId xmlns:a16="http://schemas.microsoft.com/office/drawing/2014/main" val="120620908"/>
                    </a:ext>
                  </a:extLst>
                </a:gridCol>
                <a:gridCol w="866105">
                  <a:extLst>
                    <a:ext uri="{9D8B030D-6E8A-4147-A177-3AD203B41FA5}">
                      <a16:colId xmlns:a16="http://schemas.microsoft.com/office/drawing/2014/main" val="1166440410"/>
                    </a:ext>
                  </a:extLst>
                </a:gridCol>
                <a:gridCol w="923998">
                  <a:extLst>
                    <a:ext uri="{9D8B030D-6E8A-4147-A177-3AD203B41FA5}">
                      <a16:colId xmlns:a16="http://schemas.microsoft.com/office/drawing/2014/main" val="3082365766"/>
                    </a:ext>
                  </a:extLst>
                </a:gridCol>
                <a:gridCol w="979784">
                  <a:extLst>
                    <a:ext uri="{9D8B030D-6E8A-4147-A177-3AD203B41FA5}">
                      <a16:colId xmlns:a16="http://schemas.microsoft.com/office/drawing/2014/main" val="2663947150"/>
                    </a:ext>
                  </a:extLst>
                </a:gridCol>
              </a:tblGrid>
              <a:tr h="283937">
                <a:tc rowSpan="2">
                  <a:txBody>
                    <a:bodyPr/>
                    <a:lstStyle/>
                    <a:p>
                      <a:pPr>
                        <a:lnSpc>
                          <a:spcPct val="115000"/>
                        </a:lnSpc>
                        <a:spcAft>
                          <a:spcPts val="0"/>
                        </a:spcAft>
                      </a:pPr>
                      <a:r>
                        <a:rPr lang="en-GB" sz="1100" b="1" kern="1200" dirty="0">
                          <a:solidFill>
                            <a:schemeClr val="tx1"/>
                          </a:solidFill>
                          <a:latin typeface="Abel" panose="020B0604020202020204" charset="0"/>
                          <a:ea typeface="Times New Roman"/>
                          <a:cs typeface="Arial"/>
                        </a:rPr>
                        <a:t> </a:t>
                      </a:r>
                      <a:r>
                        <a:rPr lang="en-GB" sz="1100" b="1" kern="1200" dirty="0">
                          <a:solidFill>
                            <a:schemeClr val="tx1"/>
                          </a:solidFill>
                          <a:latin typeface="Abel" panose="020B0604020202020204" charset="0"/>
                          <a:ea typeface="Calibri"/>
                          <a:cs typeface="Times New Roman"/>
                        </a:rPr>
                        <a:t> </a:t>
                      </a:r>
                      <a:endParaRPr lang="en-IE" sz="1000" dirty="0">
                        <a:solidFill>
                          <a:schemeClr val="tx1"/>
                        </a:solidFill>
                        <a:latin typeface="Abel" panose="020B0604020202020204" charset="0"/>
                        <a:ea typeface="Calibri"/>
                        <a:cs typeface="Times New Roman"/>
                      </a:endParaRPr>
                    </a:p>
                  </a:txBody>
                  <a:tcPr marL="68580" marR="68580" marT="9525" marB="0">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3">
                  <a:txBody>
                    <a:bodyPr/>
                    <a:lstStyle/>
                    <a:p>
                      <a:pPr algn="ctr">
                        <a:lnSpc>
                          <a:spcPct val="115000"/>
                        </a:lnSpc>
                        <a:spcAft>
                          <a:spcPts val="0"/>
                        </a:spcAft>
                      </a:pPr>
                      <a:r>
                        <a:rPr lang="en-IE" sz="1400" dirty="0">
                          <a:solidFill>
                            <a:schemeClr val="tx1"/>
                          </a:solidFill>
                          <a:latin typeface="Abel" panose="020B0604020202020204" charset="0"/>
                          <a:ea typeface="Calibri"/>
                          <a:cs typeface="Times New Roman"/>
                        </a:rPr>
                        <a:t>T Cells</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lnSpc>
                          <a:spcPct val="115000"/>
                        </a:lnSpc>
                        <a:spcAft>
                          <a:spcPts val="0"/>
                        </a:spcAft>
                      </a:pPr>
                      <a:endParaRPr lang="en-IE" sz="1100" dirty="0">
                        <a:solidFill>
                          <a:schemeClr val="bg1"/>
                        </a:solidFill>
                        <a:latin typeface="Calibri"/>
                        <a:ea typeface="Calibri"/>
                        <a:cs typeface="Times New Roman"/>
                      </a:endParaRPr>
                    </a:p>
                  </a:txBody>
                  <a:tcPr marL="68580" marR="68580" marT="9525" marB="0">
                    <a:lnB w="12700" cap="flat" cmpd="sng" algn="ctr">
                      <a:solidFill>
                        <a:schemeClr val="bg1"/>
                      </a:solidFill>
                      <a:prstDash val="solid"/>
                      <a:round/>
                      <a:headEnd type="none" w="med" len="med"/>
                      <a:tailEnd type="none" w="med" len="med"/>
                    </a:lnB>
                  </a:tcPr>
                </a:tc>
                <a:tc hMerge="1">
                  <a:txBody>
                    <a:bodyPr/>
                    <a:lstStyle/>
                    <a:p>
                      <a:pPr algn="ctr">
                        <a:lnSpc>
                          <a:spcPct val="115000"/>
                        </a:lnSpc>
                        <a:spcAft>
                          <a:spcPts val="0"/>
                        </a:spcAft>
                      </a:pPr>
                      <a:endParaRPr lang="en-IE" sz="1800" dirty="0">
                        <a:solidFill>
                          <a:schemeClr val="bg1"/>
                        </a:solidFill>
                        <a:latin typeface="Calibri"/>
                        <a:ea typeface="Calibri"/>
                        <a:cs typeface="Times New Roman"/>
                      </a:endParaRPr>
                    </a:p>
                  </a:txBody>
                  <a:tcPr marL="68580" marR="68580" marT="9525"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endParaRPr lang="en-IE" sz="14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3">
                  <a:txBody>
                    <a:bodyPr/>
                    <a:lstStyle/>
                    <a:p>
                      <a:pPr algn="ctr">
                        <a:lnSpc>
                          <a:spcPct val="115000"/>
                        </a:lnSpc>
                        <a:spcAft>
                          <a:spcPts val="0"/>
                        </a:spcAft>
                      </a:pPr>
                      <a:r>
                        <a:rPr lang="en-IE" sz="1400" dirty="0">
                          <a:solidFill>
                            <a:schemeClr val="tx1"/>
                          </a:solidFill>
                          <a:latin typeface="Abel" panose="020B0604020202020204" charset="0"/>
                          <a:ea typeface="Calibri"/>
                          <a:cs typeface="Times New Roman"/>
                        </a:rPr>
                        <a:t>B Cells</a:t>
                      </a:r>
                    </a:p>
                  </a:txBody>
                  <a:tcPr marL="68580" marR="68580" marT="9525" marB="0">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lnSpc>
                          <a:spcPct val="115000"/>
                        </a:lnSpc>
                        <a:spcAft>
                          <a:spcPts val="0"/>
                        </a:spcAft>
                      </a:pPr>
                      <a:endParaRPr lang="en-IE" sz="1800" dirty="0">
                        <a:solidFill>
                          <a:schemeClr val="bg1"/>
                        </a:solidFill>
                        <a:latin typeface="Calibri"/>
                        <a:ea typeface="Calibri"/>
                        <a:cs typeface="Times New Roman"/>
                      </a:endParaRPr>
                    </a:p>
                  </a:txBody>
                  <a:tcPr marL="68580" marR="68580" marT="9525"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lnSpc>
                          <a:spcPct val="115000"/>
                        </a:lnSpc>
                        <a:spcAft>
                          <a:spcPts val="0"/>
                        </a:spcAft>
                      </a:pPr>
                      <a:endParaRPr lang="en-IE" sz="1100" dirty="0">
                        <a:solidFill>
                          <a:schemeClr val="bg1"/>
                        </a:solidFill>
                        <a:latin typeface="Calibri"/>
                        <a:ea typeface="Calibri"/>
                        <a:cs typeface="Times New Roman"/>
                      </a:endParaRPr>
                    </a:p>
                  </a:txBody>
                  <a:tcPr marL="68580" marR="68580" marT="9525"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1083146"/>
                  </a:ext>
                </a:extLst>
              </a:tr>
              <a:tr h="671590">
                <a:tc vMerge="1">
                  <a:txBody>
                    <a:bodyPr/>
                    <a:lstStyle/>
                    <a:p>
                      <a:pPr>
                        <a:lnSpc>
                          <a:spcPct val="115000"/>
                        </a:lnSpc>
                        <a:spcAft>
                          <a:spcPts val="0"/>
                        </a:spcAft>
                      </a:pPr>
                      <a:endParaRPr lang="en-IE" sz="1100" dirty="0">
                        <a:latin typeface="Calibri"/>
                        <a:ea typeface="Calibri"/>
                        <a:cs typeface="Times New Roman"/>
                      </a:endParaRPr>
                    </a:p>
                  </a:txBody>
                  <a:tcPr marL="68580" marR="68580" marT="9525" marB="0">
                    <a:lnT w="12700" cap="flat" cmpd="sng" algn="ctr">
                      <a:solidFill>
                        <a:schemeClr val="bg1"/>
                      </a:solidFill>
                      <a:prstDash val="solid"/>
                      <a:round/>
                      <a:headEnd type="none" w="med" len="med"/>
                      <a:tailEnd type="none" w="med" len="med"/>
                    </a:lnT>
                    <a:solidFill>
                      <a:srgbClr val="4F81BD"/>
                    </a:solidFill>
                  </a:tcPr>
                </a:tc>
                <a:tc>
                  <a:txBody>
                    <a:bodyPr/>
                    <a:lstStyle/>
                    <a:p>
                      <a:pPr algn="ctr">
                        <a:lnSpc>
                          <a:spcPct val="115000"/>
                        </a:lnSpc>
                        <a:spcAft>
                          <a:spcPts val="0"/>
                        </a:spcAft>
                      </a:pPr>
                      <a:r>
                        <a:rPr lang="en-GB" sz="1400" b="1" kern="1200" dirty="0">
                          <a:solidFill>
                            <a:schemeClr val="tx1"/>
                          </a:solidFill>
                          <a:latin typeface="Abel" panose="020B0604020202020204" charset="0"/>
                          <a:ea typeface="Times New Roman"/>
                          <a:cs typeface="Arial"/>
                        </a:rPr>
                        <a:t>UK&amp;I</a:t>
                      </a: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r>
                        <a:rPr lang="en-GB" sz="1400" b="1" kern="1200" dirty="0">
                          <a:solidFill>
                            <a:schemeClr val="tx1"/>
                          </a:solidFill>
                          <a:latin typeface="Abel" panose="020B0604020202020204" charset="0"/>
                          <a:ea typeface="Times New Roman"/>
                          <a:cs typeface="Arial"/>
                        </a:rPr>
                        <a:t>RoW</a:t>
                      </a:r>
                      <a:r>
                        <a:rPr lang="en-GB" sz="1400" b="1" kern="1200" baseline="0" dirty="0">
                          <a:solidFill>
                            <a:schemeClr val="tx1"/>
                          </a:solidFill>
                          <a:latin typeface="Abel" panose="020B0604020202020204" charset="0"/>
                          <a:ea typeface="Times New Roman"/>
                          <a:cs typeface="Times New Roman"/>
                        </a:rPr>
                        <a:t> </a:t>
                      </a:r>
                    </a:p>
                    <a:p>
                      <a:pPr algn="ctr">
                        <a:lnSpc>
                          <a:spcPct val="115000"/>
                        </a:lnSpc>
                        <a:spcAft>
                          <a:spcPts val="0"/>
                        </a:spcAft>
                      </a:pPr>
                      <a:r>
                        <a:rPr lang="en-GB" sz="1400" b="1" kern="1200" baseline="0" dirty="0">
                          <a:solidFill>
                            <a:schemeClr val="tx1"/>
                          </a:solidFill>
                          <a:latin typeface="Abel" panose="020B0604020202020204" charset="0"/>
                          <a:ea typeface="Times New Roman"/>
                          <a:cs typeface="Times New Roman"/>
                        </a:rPr>
                        <a:t>PC</a:t>
                      </a: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400" b="1" kern="1200" baseline="0" dirty="0">
                          <a:solidFill>
                            <a:schemeClr val="tx1"/>
                          </a:solidFill>
                          <a:latin typeface="Abel" panose="020B0604020202020204" charset="0"/>
                          <a:ea typeface="Times New Roman"/>
                          <a:cs typeface="Times New Roman"/>
                        </a:rPr>
                        <a:t>RoW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400" b="1" kern="1200" baseline="0" dirty="0">
                          <a:solidFill>
                            <a:schemeClr val="tx1"/>
                          </a:solidFill>
                          <a:latin typeface="Abel" panose="020B0604020202020204" charset="0"/>
                          <a:ea typeface="Times New Roman"/>
                          <a:cs typeface="Times New Roman"/>
                        </a:rPr>
                        <a:t>WB</a:t>
                      </a:r>
                      <a:endParaRPr lang="en-IE" sz="1400" b="1" kern="1200" baseline="0" dirty="0">
                        <a:solidFill>
                          <a:schemeClr val="tx1"/>
                        </a:solidFill>
                        <a:latin typeface="Abel" panose="020B0604020202020204" charset="0"/>
                        <a:ea typeface="Times New Roman"/>
                        <a:cs typeface="Times New Roman"/>
                      </a:endParaRPr>
                    </a:p>
                    <a:p>
                      <a:pPr algn="ctr">
                        <a:lnSpc>
                          <a:spcPct val="115000"/>
                        </a:lnSpc>
                        <a:spcAft>
                          <a:spcPts val="0"/>
                        </a:spcAft>
                      </a:pP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400" b="1" kern="1200" dirty="0">
                          <a:solidFill>
                            <a:schemeClr val="tx1"/>
                          </a:solidFill>
                          <a:latin typeface="Abel" panose="020B0604020202020204" charset="0"/>
                          <a:ea typeface="Times New Roman"/>
                          <a:cs typeface="Arial"/>
                        </a:rPr>
                        <a:t>UK&amp;I </a:t>
                      </a:r>
                      <a:endParaRPr lang="en-IE" sz="1400" b="1" kern="1200" dirty="0">
                        <a:solidFill>
                          <a:schemeClr val="tx1"/>
                        </a:solidFill>
                        <a:latin typeface="Abel" panose="020B0604020202020204" charset="0"/>
                        <a:ea typeface="Times New Roman"/>
                        <a:cs typeface="Arial"/>
                      </a:endParaRPr>
                    </a:p>
                    <a:p>
                      <a:pPr marL="0" algn="ctr" defTabSz="914400" rtl="0" eaLnBrk="1" latinLnBrk="0" hangingPunct="1">
                        <a:lnSpc>
                          <a:spcPct val="115000"/>
                        </a:lnSpc>
                        <a:spcAft>
                          <a:spcPts val="0"/>
                        </a:spcAft>
                      </a:pPr>
                      <a:endParaRPr lang="en-IE" sz="1400" b="1" kern="1200" dirty="0">
                        <a:solidFill>
                          <a:schemeClr val="tx1"/>
                        </a:solidFill>
                        <a:latin typeface="Abel" panose="020B0604020202020204" charset="0"/>
                        <a:ea typeface="Times New Roman"/>
                        <a:cs typeface="Arial"/>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r>
                        <a:rPr lang="en-GB" sz="1400" b="1" kern="1200" dirty="0">
                          <a:solidFill>
                            <a:schemeClr val="tx1"/>
                          </a:solidFill>
                          <a:latin typeface="Abel" panose="020B0604020202020204" charset="0"/>
                          <a:ea typeface="Times New Roman"/>
                          <a:cs typeface="Arial"/>
                        </a:rPr>
                        <a:t>RoW</a:t>
                      </a:r>
                      <a:r>
                        <a:rPr lang="en-GB" sz="1400" b="1" kern="1200" dirty="0">
                          <a:solidFill>
                            <a:schemeClr val="tx1"/>
                          </a:solidFill>
                          <a:latin typeface="Abel" panose="020B0604020202020204" charset="0"/>
                          <a:ea typeface="Calibri"/>
                          <a:cs typeface="Times New Roman"/>
                        </a:rPr>
                        <a:t> </a:t>
                      </a:r>
                    </a:p>
                    <a:p>
                      <a:pPr algn="ctr">
                        <a:lnSpc>
                          <a:spcPct val="115000"/>
                        </a:lnSpc>
                        <a:spcAft>
                          <a:spcPts val="0"/>
                        </a:spcAft>
                      </a:pPr>
                      <a:r>
                        <a:rPr lang="en-GB" sz="1400" b="1" kern="1200" dirty="0">
                          <a:solidFill>
                            <a:schemeClr val="tx1"/>
                          </a:solidFill>
                          <a:latin typeface="Abel" panose="020B0604020202020204" charset="0"/>
                          <a:ea typeface="Calibri"/>
                          <a:cs typeface="Times New Roman"/>
                        </a:rPr>
                        <a:t>PC</a:t>
                      </a: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r>
                        <a:rPr lang="en-GB" sz="1400" b="1" kern="1200" dirty="0">
                          <a:solidFill>
                            <a:schemeClr val="tx1"/>
                          </a:solidFill>
                          <a:latin typeface="Abel" panose="020B0604020202020204" charset="0"/>
                          <a:ea typeface="Times New Roman"/>
                          <a:cs typeface="Arial"/>
                        </a:rPr>
                        <a:t>RoW</a:t>
                      </a:r>
                      <a:r>
                        <a:rPr lang="en-GB" sz="1400" b="1" kern="1200" dirty="0">
                          <a:solidFill>
                            <a:schemeClr val="tx1"/>
                          </a:solidFill>
                          <a:latin typeface="Abel" panose="020B0604020202020204" charset="0"/>
                          <a:ea typeface="Calibri"/>
                          <a:cs typeface="Times New Roman"/>
                        </a:rPr>
                        <a:t> </a:t>
                      </a:r>
                    </a:p>
                    <a:p>
                      <a:pPr algn="ctr">
                        <a:lnSpc>
                          <a:spcPct val="115000"/>
                        </a:lnSpc>
                        <a:spcAft>
                          <a:spcPts val="0"/>
                        </a:spcAft>
                      </a:pPr>
                      <a:r>
                        <a:rPr lang="en-GB" sz="1400" b="1" kern="1200" dirty="0">
                          <a:solidFill>
                            <a:schemeClr val="tx1"/>
                          </a:solidFill>
                          <a:latin typeface="Abel" panose="020B0604020202020204" charset="0"/>
                          <a:ea typeface="Calibri"/>
                          <a:cs typeface="Times New Roman"/>
                        </a:rPr>
                        <a:t>WB</a:t>
                      </a:r>
                      <a:endParaRPr lang="en-IE" sz="1000" dirty="0">
                        <a:solidFill>
                          <a:schemeClr val="tx1"/>
                        </a:solidFill>
                        <a:latin typeface="Abel" panose="020B0604020202020204" charset="0"/>
                        <a:ea typeface="Calibri"/>
                        <a:cs typeface="Times New Roman"/>
                      </a:endParaRPr>
                    </a:p>
                  </a:txBody>
                  <a:tcPr marL="68580" marR="68580" marT="9525" marB="0">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09356">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participants</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b="1" kern="1200" dirty="0">
                          <a:solidFill>
                            <a:srgbClr val="FFFF00"/>
                          </a:solidFill>
                          <a:latin typeface="Abel" panose="020B0604020202020204" charset="0"/>
                          <a:ea typeface="Times New Roman"/>
                          <a:cs typeface="Arial"/>
                        </a:rPr>
                        <a:t>20</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25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30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20</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25</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latin typeface="Abel" panose="020B0604020202020204" charset="0"/>
                          <a:ea typeface="Calibri"/>
                          <a:cs typeface="Times New Roman"/>
                        </a:rPr>
                        <a:t>28</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92802">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XM assessed </a:t>
                      </a:r>
                    </a:p>
                    <a:p>
                      <a:pPr algn="ctr">
                        <a:lnSpc>
                          <a:spcPct val="115000"/>
                        </a:lnSpc>
                        <a:spcAft>
                          <a:spcPts val="0"/>
                        </a:spcAft>
                      </a:pPr>
                      <a:r>
                        <a:rPr lang="en-GB" sz="1100" b="1" kern="1200" dirty="0">
                          <a:solidFill>
                            <a:schemeClr val="tx1"/>
                          </a:solidFill>
                          <a:latin typeface="Abel" panose="020B0604020202020204" charset="0"/>
                          <a:ea typeface="Times New Roman"/>
                          <a:cs typeface="Arial"/>
                        </a:rPr>
                        <a:t>(&gt;75% consensus)</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b="1" kern="1200" dirty="0">
                          <a:solidFill>
                            <a:srgbClr val="FFFF00"/>
                          </a:solidFill>
                          <a:latin typeface="Abel" panose="020B0604020202020204" charset="0"/>
                          <a:ea typeface="Times New Roman"/>
                          <a:cs typeface="Arial"/>
                        </a:rPr>
                        <a:t>34/40 </a:t>
                      </a:r>
                    </a:p>
                    <a:p>
                      <a:pPr algn="ctr">
                        <a:lnSpc>
                          <a:spcPct val="115000"/>
                        </a:lnSpc>
                        <a:spcAft>
                          <a:spcPts val="0"/>
                        </a:spcAft>
                      </a:pPr>
                      <a:r>
                        <a:rPr lang="en-GB" sz="1100" b="1" kern="1200" dirty="0">
                          <a:solidFill>
                            <a:srgbClr val="FFFF00"/>
                          </a:solidFill>
                          <a:latin typeface="Abel" panose="020B0604020202020204" charset="0"/>
                          <a:ea typeface="Times New Roman"/>
                          <a:cs typeface="Arial"/>
                        </a:rPr>
                        <a:t>(85%)</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32/40</a:t>
                      </a:r>
                    </a:p>
                    <a:p>
                      <a:pPr algn="ctr">
                        <a:lnSpc>
                          <a:spcPct val="115000"/>
                        </a:lnSpc>
                        <a:spcAft>
                          <a:spcPts val="0"/>
                        </a:spcAft>
                      </a:pPr>
                      <a:r>
                        <a:rPr lang="en-GB" sz="1100" kern="1200" dirty="0">
                          <a:solidFill>
                            <a:schemeClr val="tx1"/>
                          </a:solidFill>
                          <a:latin typeface="Abel" panose="020B0604020202020204" charset="0"/>
                          <a:ea typeface="Calibri"/>
                          <a:cs typeface="Times New Roman"/>
                        </a:rPr>
                        <a:t>(80%)</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38/40</a:t>
                      </a:r>
                    </a:p>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(95%)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35/40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(87.5%)</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Times New Roman"/>
                          <a:cs typeface="Arial"/>
                        </a:rPr>
                        <a:t>33/40</a:t>
                      </a:r>
                    </a:p>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Times New Roman"/>
                          <a:cs typeface="Arial"/>
                        </a:rPr>
                        <a:t>(82.5%)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35/40</a:t>
                      </a:r>
                    </a:p>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(87.5%)</a:t>
                      </a: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937">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a:t>
                      </a:r>
                      <a:r>
                        <a:rPr lang="en-GB" sz="1100" b="1" kern="1200" dirty="0">
                          <a:solidFill>
                            <a:srgbClr val="FF0000"/>
                          </a:solidFill>
                          <a:latin typeface="Abel" panose="020B0604020202020204" charset="0"/>
                          <a:ea typeface="Times New Roman"/>
                          <a:cs typeface="Arial"/>
                        </a:rPr>
                        <a:t>Positive</a:t>
                      </a:r>
                      <a:r>
                        <a:rPr lang="en-GB" sz="1100" b="1" kern="1200" dirty="0">
                          <a:solidFill>
                            <a:schemeClr val="tx1"/>
                          </a:solidFill>
                          <a:latin typeface="Abel" panose="020B0604020202020204" charset="0"/>
                          <a:ea typeface="Times New Roman"/>
                          <a:cs typeface="Arial"/>
                        </a:rPr>
                        <a:t> XM</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b="1" kern="1200" dirty="0">
                          <a:solidFill>
                            <a:srgbClr val="FFFF00"/>
                          </a:solidFill>
                          <a:latin typeface="Abel" panose="020B0604020202020204" charset="0"/>
                          <a:ea typeface="Calibri"/>
                          <a:cs typeface="Arial"/>
                        </a:rPr>
                        <a:t>16 (47%)</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12 (31%)</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17 (45%)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24 (69%)</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21 (64%)</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23 (66%)</a:t>
                      </a: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283937">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a:t>
                      </a:r>
                      <a:r>
                        <a:rPr lang="en-GB" sz="1100" b="1" kern="1200" dirty="0">
                          <a:solidFill>
                            <a:srgbClr val="00B050"/>
                          </a:solidFill>
                          <a:latin typeface="Abel" panose="020B0604020202020204" charset="0"/>
                          <a:ea typeface="Times New Roman"/>
                          <a:cs typeface="Arial"/>
                        </a:rPr>
                        <a:t>Negative </a:t>
                      </a:r>
                      <a:r>
                        <a:rPr lang="en-GB" sz="1100" b="1" kern="1200" dirty="0">
                          <a:solidFill>
                            <a:schemeClr val="tx1"/>
                          </a:solidFill>
                          <a:latin typeface="Abel" panose="020B0604020202020204" charset="0"/>
                          <a:ea typeface="Times New Roman"/>
                          <a:cs typeface="Arial"/>
                        </a:rPr>
                        <a:t>XM</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b="1" kern="1200" dirty="0">
                          <a:solidFill>
                            <a:srgbClr val="FFFF00"/>
                          </a:solidFill>
                          <a:latin typeface="Abel" panose="020B0604020202020204" charset="0"/>
                          <a:ea typeface="Calibri"/>
                          <a:cs typeface="Arial"/>
                        </a:rPr>
                        <a:t>18</a:t>
                      </a:r>
                      <a:r>
                        <a:rPr lang="en-GB" sz="1100" b="1" kern="1200" baseline="0" dirty="0">
                          <a:solidFill>
                            <a:srgbClr val="FFFF00"/>
                          </a:solidFill>
                          <a:latin typeface="Abel" panose="020B0604020202020204" charset="0"/>
                          <a:ea typeface="Calibri"/>
                          <a:cs typeface="Arial"/>
                        </a:rPr>
                        <a:t> </a:t>
                      </a:r>
                      <a:r>
                        <a:rPr lang="en-GB" sz="1100" b="1" kern="1200" dirty="0">
                          <a:solidFill>
                            <a:srgbClr val="FFFF00"/>
                          </a:solidFill>
                          <a:latin typeface="Abel" panose="020B0604020202020204" charset="0"/>
                          <a:ea typeface="Calibri"/>
                          <a:cs typeface="Arial"/>
                        </a:rPr>
                        <a:t>(53%)</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20 (63%)</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21 (55%)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11 (31%)</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12 (36%)</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12 (34%)</a:t>
                      </a: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3937">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incorrect assignments</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b="1" kern="1200" dirty="0">
                          <a:solidFill>
                            <a:srgbClr val="FFFF00"/>
                          </a:solidFill>
                          <a:latin typeface="Abel" panose="020B0604020202020204" charset="0"/>
                          <a:ea typeface="Calibri"/>
                          <a:cs typeface="Times New Roman"/>
                        </a:rPr>
                        <a:t>12</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18</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39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b="1" kern="1200" dirty="0">
                          <a:solidFill>
                            <a:srgbClr val="FFFF00"/>
                          </a:solidFill>
                          <a:latin typeface="Abel" panose="020B0604020202020204" charset="0"/>
                          <a:ea typeface="Times New Roman"/>
                          <a:cs typeface="Arial"/>
                        </a:rPr>
                        <a:t> 31</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36</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 55</a:t>
                      </a:r>
                      <a:endParaRPr lang="en-IE" sz="1100" kern="12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83937">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False Pos</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b="1" kern="1200" dirty="0">
                          <a:solidFill>
                            <a:srgbClr val="FFFF00"/>
                          </a:solidFill>
                          <a:latin typeface="Abel" panose="020B0604020202020204" charset="0"/>
                          <a:ea typeface="Calibri"/>
                          <a:cs typeface="Arial"/>
                        </a:rPr>
                        <a:t>6</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6</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E" sz="1100" b="1" kern="1200" dirty="0">
                          <a:solidFill>
                            <a:srgbClr val="FFFF00"/>
                          </a:solidFill>
                          <a:latin typeface="Abel" panose="020B0604020202020204" charset="0"/>
                          <a:ea typeface="Times New Roman"/>
                          <a:cs typeface="Arial"/>
                        </a:rPr>
                        <a:t>16</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10</a:t>
                      </a: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937">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Number of False Neg</a:t>
                      </a:r>
                      <a:r>
                        <a:rPr lang="en-GB" sz="1100" b="1" kern="1200" dirty="0">
                          <a:solidFill>
                            <a:schemeClr val="tx1"/>
                          </a:solidFill>
                          <a:latin typeface="Abel" panose="020B0604020202020204" charset="0"/>
                          <a:ea typeface="Calibri"/>
                          <a:cs typeface="Times New Roman"/>
                        </a:rPr>
                        <a:t> </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b="1" kern="1200" dirty="0">
                          <a:solidFill>
                            <a:srgbClr val="FFFF00"/>
                          </a:solidFill>
                          <a:latin typeface="Abel" panose="020B0604020202020204" charset="0"/>
                          <a:ea typeface="Calibri"/>
                          <a:cs typeface="Arial"/>
                        </a:rPr>
                        <a:t>6</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25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E" sz="1100" b="1" kern="1200" dirty="0">
                          <a:solidFill>
                            <a:srgbClr val="FFFF00"/>
                          </a:solidFill>
                          <a:latin typeface="Abel" panose="020B0604020202020204" charset="0"/>
                          <a:ea typeface="Times New Roman"/>
                          <a:cs typeface="Arial"/>
                        </a:rPr>
                        <a:t>15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23</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IE" sz="1100" kern="1200" dirty="0">
                          <a:solidFill>
                            <a:schemeClr val="tx1"/>
                          </a:solidFill>
                          <a:latin typeface="Abel" panose="020B0604020202020204" charset="0"/>
                          <a:ea typeface="Calibri"/>
                          <a:cs typeface="Times New Roman"/>
                        </a:rPr>
                        <a:t>41</a:t>
                      </a: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250474">
                <a:tc>
                  <a:txBody>
                    <a:bodyPr/>
                    <a:lstStyle/>
                    <a:p>
                      <a:pPr algn="ctr">
                        <a:lnSpc>
                          <a:spcPct val="115000"/>
                        </a:lnSpc>
                        <a:spcAft>
                          <a:spcPts val="0"/>
                        </a:spcAft>
                      </a:pPr>
                      <a:r>
                        <a:rPr lang="en-GB" sz="1100" b="1" kern="1200" dirty="0">
                          <a:solidFill>
                            <a:schemeClr val="tx1"/>
                          </a:solidFill>
                          <a:latin typeface="Abel" panose="020B0604020202020204" charset="0"/>
                          <a:ea typeface="Times New Roman"/>
                          <a:cs typeface="Arial"/>
                        </a:rPr>
                        <a:t> Number of equivocal assignments</a:t>
                      </a:r>
                      <a:endParaRPr lang="en-IE" sz="8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b="1" kern="1200" dirty="0">
                          <a:solidFill>
                            <a:srgbClr val="FFFF00"/>
                          </a:solidFill>
                          <a:latin typeface="Abel" panose="020B0604020202020204" charset="0"/>
                          <a:ea typeface="Times New Roman"/>
                          <a:cs typeface="Arial"/>
                        </a:rPr>
                        <a:t>0 </a:t>
                      </a:r>
                      <a:endParaRPr lang="en-IE" sz="8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3</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GB" sz="1100" b="1" kern="1200" dirty="0">
                          <a:solidFill>
                            <a:srgbClr val="FFFF00"/>
                          </a:solidFill>
                          <a:latin typeface="Abel" panose="020B0604020202020204" charset="0"/>
                          <a:ea typeface="Times New Roman"/>
                          <a:cs typeface="Arial"/>
                        </a:rPr>
                        <a:t>0</a:t>
                      </a: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en-IE" sz="1100" kern="1200" dirty="0">
                          <a:solidFill>
                            <a:schemeClr val="tx1"/>
                          </a:solidFill>
                          <a:latin typeface="Abel" panose="020B0604020202020204" charset="0"/>
                          <a:ea typeface="Calibri"/>
                          <a:cs typeface="Times New Roman"/>
                        </a:rPr>
                        <a:t>4</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100" kern="1200" dirty="0">
                          <a:solidFill>
                            <a:schemeClr val="tx1"/>
                          </a:solidFill>
                          <a:latin typeface="Abel" panose="020B0604020202020204" charset="0"/>
                          <a:ea typeface="Calibri"/>
                          <a:cs typeface="Times New Roman"/>
                        </a:rPr>
                        <a:t>4</a:t>
                      </a:r>
                      <a:endParaRPr lang="en-IE" sz="8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802">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GB" sz="1100" b="1" kern="1200" dirty="0">
                          <a:solidFill>
                            <a:schemeClr val="tx1"/>
                          </a:solidFill>
                          <a:latin typeface="Abel" panose="020B0604020202020204" charset="0"/>
                          <a:ea typeface="Calibri"/>
                          <a:cs typeface="Times New Roman"/>
                        </a:rPr>
                        <a:t>Number of samples NT </a:t>
                      </a:r>
                      <a:endParaRPr lang="en-IE" sz="1100" dirty="0">
                        <a:solidFill>
                          <a:schemeClr val="tx1"/>
                        </a:solidFill>
                        <a:latin typeface="Abel" panose="020B0604020202020204" charset="0"/>
                        <a:ea typeface="Calibri"/>
                        <a:cs typeface="Times New Roman"/>
                      </a:endParaRPr>
                    </a:p>
                    <a:p>
                      <a:pPr algn="ctr">
                        <a:lnSpc>
                          <a:spcPct val="115000"/>
                        </a:lnSpc>
                        <a:spcAft>
                          <a:spcPts val="0"/>
                        </a:spcAft>
                      </a:pPr>
                      <a:endParaRPr lang="en-IE" sz="1100" dirty="0">
                        <a:solidFill>
                          <a:schemeClr val="tx1"/>
                        </a:solidFill>
                        <a:latin typeface="Abel" panose="020B0604020202020204" charset="0"/>
                        <a:ea typeface="Calibri"/>
                        <a:cs typeface="Times New Roman"/>
                      </a:endParaRPr>
                    </a:p>
                  </a:txBody>
                  <a:tcPr marL="68580" marR="68580"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GB" sz="1100" b="1" kern="1200" baseline="0" dirty="0">
                          <a:solidFill>
                            <a:srgbClr val="FFFF00"/>
                          </a:solidFill>
                          <a:latin typeface="Abel" panose="020B0604020202020204" charset="0"/>
                          <a:ea typeface="Calibri"/>
                          <a:cs typeface="Arial"/>
                        </a:rPr>
                        <a:t>27</a:t>
                      </a:r>
                      <a:endParaRPr lang="en-IE" sz="1100" b="1" dirty="0">
                        <a:solidFill>
                          <a:srgbClr val="FFFF00"/>
                        </a:solidFill>
                        <a:latin typeface="Abel" panose="020B0604020202020204" charset="0"/>
                        <a:ea typeface="Calibri"/>
                        <a:cs typeface="Times New Roman"/>
                      </a:endParaRPr>
                    </a:p>
                    <a:p>
                      <a:pPr algn="ctr">
                        <a:lnSpc>
                          <a:spcPct val="115000"/>
                        </a:lnSpc>
                        <a:spcAft>
                          <a:spcPts val="0"/>
                        </a:spcAft>
                      </a:pPr>
                      <a:endParaRPr lang="en-IE" sz="1100" b="1" dirty="0">
                        <a:solidFill>
                          <a:srgbClr val="FFFF00"/>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GB" sz="1100" kern="1200" dirty="0">
                          <a:solidFill>
                            <a:schemeClr val="tx1"/>
                          </a:solidFill>
                          <a:latin typeface="Abel" panose="020B0604020202020204" charset="0"/>
                          <a:ea typeface="Calibri"/>
                          <a:cs typeface="Times New Roman"/>
                        </a:rPr>
                        <a:t>86</a:t>
                      </a:r>
                      <a:endParaRPr lang="en-IE" sz="1100" dirty="0">
                        <a:solidFill>
                          <a:schemeClr val="tx1"/>
                        </a:solidFill>
                        <a:latin typeface="Abel" panose="020B0604020202020204" charset="0"/>
                        <a:ea typeface="Calibri"/>
                        <a:cs typeface="Times New Roman"/>
                      </a:endParaRPr>
                    </a:p>
                    <a:p>
                      <a:pPr algn="ctr">
                        <a:lnSpc>
                          <a:spcPct val="115000"/>
                        </a:lnSpc>
                        <a:spcAft>
                          <a:spcPts val="0"/>
                        </a:spcAft>
                      </a:pPr>
                      <a:endParaRPr lang="en-IE" sz="11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IE" sz="1100" kern="1200" dirty="0">
                          <a:solidFill>
                            <a:schemeClr val="tx1"/>
                          </a:solidFill>
                          <a:latin typeface="Abel" panose="020B0604020202020204" charset="0"/>
                          <a:ea typeface="Calibri"/>
                          <a:cs typeface="Times New Roman"/>
                        </a:rPr>
                        <a:t>39</a:t>
                      </a:r>
                    </a:p>
                    <a:p>
                      <a:pPr marL="0" algn="ctr" defTabSz="914400" rtl="0" eaLnBrk="1" latinLnBrk="0" hangingPunct="1">
                        <a:lnSpc>
                          <a:spcPct val="115000"/>
                        </a:lnSpc>
                        <a:spcAft>
                          <a:spcPts val="0"/>
                        </a:spcAft>
                      </a:pPr>
                      <a:endParaRPr lang="en-IE" sz="1100" kern="12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endParaRPr lang="en-IE" sz="11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GB" sz="1100" b="1" kern="1200" dirty="0">
                          <a:solidFill>
                            <a:srgbClr val="FFFF00"/>
                          </a:solidFill>
                          <a:latin typeface="Abel" panose="020B0604020202020204" charset="0"/>
                          <a:ea typeface="Times New Roman"/>
                          <a:cs typeface="Arial"/>
                        </a:rPr>
                        <a:t>65</a:t>
                      </a:r>
                      <a:endParaRPr lang="en-IE" sz="1100" b="1" kern="1200" dirty="0">
                        <a:solidFill>
                          <a:srgbClr val="FFFF00"/>
                        </a:solidFill>
                        <a:latin typeface="Abel" panose="020B0604020202020204" charset="0"/>
                        <a:ea typeface="Times New Roman"/>
                        <a:cs typeface="Arial"/>
                      </a:endParaRPr>
                    </a:p>
                    <a:p>
                      <a:pPr algn="ctr">
                        <a:lnSpc>
                          <a:spcPct val="115000"/>
                        </a:lnSpc>
                        <a:spcAft>
                          <a:spcPts val="0"/>
                        </a:spcAft>
                      </a:pPr>
                      <a:endParaRPr lang="en-IE" sz="1100" b="1" kern="1200" dirty="0">
                        <a:solidFill>
                          <a:srgbClr val="FFFF00"/>
                        </a:solidFill>
                        <a:latin typeface="Abel" panose="020B0604020202020204" charset="0"/>
                        <a:ea typeface="Times New Roman"/>
                        <a:cs typeface="Arial"/>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IE" sz="1100" kern="1200" dirty="0">
                          <a:solidFill>
                            <a:schemeClr val="tx1"/>
                          </a:solidFill>
                          <a:latin typeface="Abel" panose="020B0604020202020204" charset="0"/>
                          <a:ea typeface="Calibri"/>
                          <a:cs typeface="Times New Roman"/>
                        </a:rPr>
                        <a:t>95</a:t>
                      </a:r>
                    </a:p>
                    <a:p>
                      <a:pPr marL="0" algn="ctr" defTabSz="914400" rtl="0" eaLnBrk="1" latinLnBrk="0" hangingPunct="1">
                        <a:lnSpc>
                          <a:spcPct val="115000"/>
                        </a:lnSpc>
                        <a:spcAft>
                          <a:spcPts val="0"/>
                        </a:spcAft>
                      </a:pPr>
                      <a:endParaRPr lang="en-IE" sz="1100" kern="12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IE" sz="1100" dirty="0">
                          <a:solidFill>
                            <a:schemeClr val="tx1"/>
                          </a:solidFill>
                          <a:latin typeface="Abel" panose="020B0604020202020204" charset="0"/>
                          <a:ea typeface="Calibri"/>
                          <a:cs typeface="Times New Roman"/>
                        </a:rPr>
                        <a:t>40</a:t>
                      </a:r>
                    </a:p>
                    <a:p>
                      <a:pPr algn="ctr">
                        <a:lnSpc>
                          <a:spcPct val="115000"/>
                        </a:lnSpc>
                        <a:spcAft>
                          <a:spcPts val="0"/>
                        </a:spcAft>
                      </a:pPr>
                      <a:endParaRPr lang="en-IE" sz="1100" dirty="0">
                        <a:solidFill>
                          <a:schemeClr val="tx1"/>
                        </a:solidFill>
                        <a:latin typeface="Abel" panose="020B0604020202020204" charset="0"/>
                        <a:ea typeface="Calibri"/>
                        <a:cs typeface="Times New Roman"/>
                      </a:endParaRPr>
                    </a:p>
                  </a:txBody>
                  <a:tcPr marL="68580" marR="68580"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94372287"/>
                  </a:ext>
                </a:extLst>
              </a:tr>
            </a:tbl>
          </a:graphicData>
        </a:graphic>
      </p:graphicFrame>
      <p:sp>
        <p:nvSpPr>
          <p:cNvPr id="2" name="Rectangle 1">
            <a:extLst>
              <a:ext uri="{FF2B5EF4-FFF2-40B4-BE49-F238E27FC236}">
                <a16:creationId xmlns:a16="http://schemas.microsoft.com/office/drawing/2014/main" id="{9F60224F-6B16-4A71-B70D-927532538705}"/>
              </a:ext>
            </a:extLst>
          </p:cNvPr>
          <p:cNvSpPr/>
          <p:nvPr/>
        </p:nvSpPr>
        <p:spPr>
          <a:xfrm>
            <a:off x="4222341" y="4774168"/>
            <a:ext cx="4655442" cy="369332"/>
          </a:xfrm>
          <a:prstGeom prst="rect">
            <a:avLst/>
          </a:prstGeom>
        </p:spPr>
        <p:txBody>
          <a:bodyPr wrap="none">
            <a:spAutoFit/>
          </a:bodyPr>
          <a:lstStyle/>
          <a:p>
            <a:r>
              <a:rPr lang="en-GB" sz="1800" dirty="0">
                <a:solidFill>
                  <a:schemeClr val="tx1"/>
                </a:solidFill>
                <a:latin typeface="Abel" panose="020B0604020202020204" charset="0"/>
              </a:rPr>
              <a:t>UK&amp;I and </a:t>
            </a:r>
            <a:r>
              <a:rPr lang="en-GB" sz="1800" dirty="0" err="1">
                <a:solidFill>
                  <a:schemeClr val="tx1"/>
                </a:solidFill>
                <a:latin typeface="Abel" panose="020B0604020202020204" charset="0"/>
              </a:rPr>
              <a:t>RoW</a:t>
            </a:r>
            <a:r>
              <a:rPr lang="en-GB" sz="1800" dirty="0">
                <a:solidFill>
                  <a:schemeClr val="tx1"/>
                </a:solidFill>
                <a:latin typeface="Abel" panose="020B0604020202020204" charset="0"/>
              </a:rPr>
              <a:t> receive different blood samples </a:t>
            </a:r>
          </a:p>
        </p:txBody>
      </p:sp>
      <p:sp>
        <p:nvSpPr>
          <p:cNvPr id="3" name="Rectangle: Rounded Corners 2">
            <a:extLst>
              <a:ext uri="{FF2B5EF4-FFF2-40B4-BE49-F238E27FC236}">
                <a16:creationId xmlns:a16="http://schemas.microsoft.com/office/drawing/2014/main" id="{2C618631-E819-9CC8-A712-8C1BD32D5F9E}"/>
              </a:ext>
            </a:extLst>
          </p:cNvPr>
          <p:cNvSpPr/>
          <p:nvPr/>
        </p:nvSpPr>
        <p:spPr>
          <a:xfrm>
            <a:off x="2918012" y="992956"/>
            <a:ext cx="5559907" cy="884168"/>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Left-Up 4">
            <a:extLst>
              <a:ext uri="{FF2B5EF4-FFF2-40B4-BE49-F238E27FC236}">
                <a16:creationId xmlns:a16="http://schemas.microsoft.com/office/drawing/2014/main" id="{C64A6C89-B874-02EA-2848-798B465BD065}"/>
              </a:ext>
            </a:extLst>
          </p:cNvPr>
          <p:cNvSpPr/>
          <p:nvPr/>
        </p:nvSpPr>
        <p:spPr>
          <a:xfrm rot="8061086">
            <a:off x="847463" y="2771942"/>
            <a:ext cx="275821" cy="265171"/>
          </a:xfrm>
          <a:prstGeom prst="leftUp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Down 5">
            <a:extLst>
              <a:ext uri="{FF2B5EF4-FFF2-40B4-BE49-F238E27FC236}">
                <a16:creationId xmlns:a16="http://schemas.microsoft.com/office/drawing/2014/main" id="{3A934C49-107C-85EF-A4DB-4E5E6E38EC02}"/>
              </a:ext>
            </a:extLst>
          </p:cNvPr>
          <p:cNvSpPr/>
          <p:nvPr/>
        </p:nvSpPr>
        <p:spPr>
          <a:xfrm>
            <a:off x="4302559" y="2279511"/>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F7BBB318-6750-5EB0-F2B2-0C8316F021BB}"/>
              </a:ext>
            </a:extLst>
          </p:cNvPr>
          <p:cNvSpPr/>
          <p:nvPr/>
        </p:nvSpPr>
        <p:spPr>
          <a:xfrm rot="10800000">
            <a:off x="2648571" y="2627228"/>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A8499401-DDED-510C-F5A9-69D10CAF6DAA}"/>
              </a:ext>
            </a:extLst>
          </p:cNvPr>
          <p:cNvSpPr/>
          <p:nvPr/>
        </p:nvSpPr>
        <p:spPr>
          <a:xfrm rot="10800000">
            <a:off x="5206910" y="3209976"/>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F0A2CD7D-1B95-72D6-7F2C-33F2E2CC1847}"/>
              </a:ext>
            </a:extLst>
          </p:cNvPr>
          <p:cNvSpPr/>
          <p:nvPr/>
        </p:nvSpPr>
        <p:spPr>
          <a:xfrm rot="10800000">
            <a:off x="8178946" y="3225454"/>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D5A22E66-AF1E-091F-B71F-711545479EB2}"/>
              </a:ext>
            </a:extLst>
          </p:cNvPr>
          <p:cNvSpPr/>
          <p:nvPr/>
        </p:nvSpPr>
        <p:spPr>
          <a:xfrm rot="10800000">
            <a:off x="5206910" y="4089255"/>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18E06AD9-EF22-E575-B862-7B3434FA2850}"/>
              </a:ext>
            </a:extLst>
          </p:cNvPr>
          <p:cNvSpPr/>
          <p:nvPr/>
        </p:nvSpPr>
        <p:spPr>
          <a:xfrm rot="10800000">
            <a:off x="7365517" y="4059823"/>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A839FB68-4943-5201-CB75-3D05D6E8E564}"/>
              </a:ext>
            </a:extLst>
          </p:cNvPr>
          <p:cNvSpPr/>
          <p:nvPr/>
        </p:nvSpPr>
        <p:spPr>
          <a:xfrm rot="10800000">
            <a:off x="4302559" y="4358352"/>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2425621C-43C6-10B5-2119-F3ECD3F0C40C}"/>
              </a:ext>
            </a:extLst>
          </p:cNvPr>
          <p:cNvSpPr/>
          <p:nvPr/>
        </p:nvSpPr>
        <p:spPr>
          <a:xfrm rot="10800000">
            <a:off x="7194621" y="4328920"/>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FD187543-21C3-26FB-A2E0-F4116B5FD28C}"/>
              </a:ext>
            </a:extLst>
          </p:cNvPr>
          <p:cNvSpPr/>
          <p:nvPr/>
        </p:nvSpPr>
        <p:spPr>
          <a:xfrm rot="10800000">
            <a:off x="2648570" y="3790726"/>
            <a:ext cx="269441" cy="269097"/>
          </a:xfrm>
          <a:prstGeom prst="downArrow">
            <a:avLst/>
          </a:prstGeom>
          <a:solidFill>
            <a:srgbClr val="FE8602"/>
          </a:solid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65048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0" grpId="0" animBg="1"/>
      <p:bldP spid="12" grpId="0" animBg="1"/>
      <p:bldP spid="13" grpId="0" animBg="1"/>
      <p:bldP spid="18" grpId="0" animBg="1"/>
      <p:bldP spid="19" grpId="0" animBg="1"/>
      <p:bldP spid="20" grpId="0" animBg="1"/>
      <p:bldP spid="2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rgbClr val="FFFFFF"/>
                </a:solidFill>
                <a:effectLst>
                  <a:outerShdw blurRad="38100" dist="38100" dir="2700000" algn="tl">
                    <a:srgbClr val="000000">
                      <a:alpha val="43137"/>
                    </a:srgbClr>
                  </a:outerShdw>
                </a:effectLst>
              </a:rPr>
              <a:t>Scheme 2B: Unacceptable Performers 2025</a:t>
            </a:r>
            <a:endParaRPr sz="2400" dirty="0">
              <a:solidFill>
                <a:srgbClr val="FFFFFF"/>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776143794"/>
              </p:ext>
            </p:extLst>
          </p:nvPr>
        </p:nvGraphicFramePr>
        <p:xfrm>
          <a:off x="436879" y="1104024"/>
          <a:ext cx="8565064" cy="3555191"/>
        </p:xfrm>
        <a:graphic>
          <a:graphicData uri="http://schemas.openxmlformats.org/drawingml/2006/table">
            <a:tbl>
              <a:tblPr firstRow="1" bandRow="1">
                <a:tableStyleId>{5C22544A-7EE6-4342-B048-85BDC9FD1C3A}</a:tableStyleId>
              </a:tblPr>
              <a:tblGrid>
                <a:gridCol w="865386">
                  <a:extLst>
                    <a:ext uri="{9D8B030D-6E8A-4147-A177-3AD203B41FA5}">
                      <a16:colId xmlns:a16="http://schemas.microsoft.com/office/drawing/2014/main" val="1306598289"/>
                    </a:ext>
                  </a:extLst>
                </a:gridCol>
                <a:gridCol w="855067">
                  <a:extLst>
                    <a:ext uri="{9D8B030D-6E8A-4147-A177-3AD203B41FA5}">
                      <a16:colId xmlns:a16="http://schemas.microsoft.com/office/drawing/2014/main" val="4177020592"/>
                    </a:ext>
                  </a:extLst>
                </a:gridCol>
                <a:gridCol w="1367063">
                  <a:extLst>
                    <a:ext uri="{9D8B030D-6E8A-4147-A177-3AD203B41FA5}">
                      <a16:colId xmlns:a16="http://schemas.microsoft.com/office/drawing/2014/main" val="3698368510"/>
                    </a:ext>
                  </a:extLst>
                </a:gridCol>
                <a:gridCol w="1097370">
                  <a:extLst>
                    <a:ext uri="{9D8B030D-6E8A-4147-A177-3AD203B41FA5}">
                      <a16:colId xmlns:a16="http://schemas.microsoft.com/office/drawing/2014/main" val="1913237468"/>
                    </a:ext>
                  </a:extLst>
                </a:gridCol>
                <a:gridCol w="1608854">
                  <a:extLst>
                    <a:ext uri="{9D8B030D-6E8A-4147-A177-3AD203B41FA5}">
                      <a16:colId xmlns:a16="http://schemas.microsoft.com/office/drawing/2014/main" val="742178294"/>
                    </a:ext>
                  </a:extLst>
                </a:gridCol>
                <a:gridCol w="2771324">
                  <a:extLst>
                    <a:ext uri="{9D8B030D-6E8A-4147-A177-3AD203B41FA5}">
                      <a16:colId xmlns:a16="http://schemas.microsoft.com/office/drawing/2014/main" val="1053393756"/>
                    </a:ext>
                  </a:extLst>
                </a:gridCol>
              </a:tblGrid>
              <a:tr h="642949">
                <a:tc>
                  <a:txBody>
                    <a:bodyPr/>
                    <a:lstStyle/>
                    <a:p>
                      <a:pPr algn="ctr"/>
                      <a:r>
                        <a:rPr lang="en-GB" sz="14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T Cell</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No.</a:t>
                      </a:r>
                      <a:r>
                        <a:rPr lang="en-GB" sz="1400" baseline="0" dirty="0">
                          <a:solidFill>
                            <a:schemeClr val="tx1"/>
                          </a:solidFill>
                          <a:latin typeface="Abel" panose="020B0604020202020204" charset="0"/>
                        </a:rPr>
                        <a:t> of results</a:t>
                      </a:r>
                    </a:p>
                    <a:p>
                      <a:pPr algn="ctr"/>
                      <a:r>
                        <a:rPr lang="en-GB" sz="1400" baseline="0" dirty="0">
                          <a:solidFill>
                            <a:schemeClr val="tx1"/>
                          </a:solidFill>
                          <a:latin typeface="Abel" panose="020B0604020202020204" charset="0"/>
                        </a:rPr>
                        <a:t> submitted</a:t>
                      </a:r>
                      <a:endParaRPr lang="en-GB" sz="1400" dirty="0">
                        <a:solidFill>
                          <a:schemeClr val="tx1"/>
                        </a:solidFill>
                        <a:latin typeface="Abel" panose="020B0604020202020204"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B Cell</a:t>
                      </a:r>
                    </a:p>
                  </a:txBody>
                  <a:tcPr marL="84406" marR="84406" marT="42203" marB="42203"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No.</a:t>
                      </a:r>
                      <a:r>
                        <a:rPr lang="en-GB" sz="1400" baseline="0" dirty="0">
                          <a:solidFill>
                            <a:schemeClr val="tx1"/>
                          </a:solidFill>
                          <a:latin typeface="Abel" panose="020B0604020202020204" charset="0"/>
                        </a:rPr>
                        <a:t> of results</a:t>
                      </a:r>
                    </a:p>
                    <a:p>
                      <a:pPr algn="ctr"/>
                      <a:r>
                        <a:rPr lang="en-GB" sz="1400" baseline="0" dirty="0">
                          <a:solidFill>
                            <a:schemeClr val="tx1"/>
                          </a:solidFill>
                          <a:latin typeface="Abel" panose="020B0604020202020204" charset="0"/>
                        </a:rPr>
                        <a:t> submitted</a:t>
                      </a:r>
                      <a:endParaRPr lang="en-GB" sz="1400" dirty="0">
                        <a:solidFill>
                          <a:schemeClr val="tx1"/>
                        </a:solidFill>
                        <a:latin typeface="Abel" panose="020B0604020202020204" charset="0"/>
                      </a:endParaRP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Issue</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603189">
                <a:tc>
                  <a:txBody>
                    <a:bodyPr/>
                    <a:lstStyle/>
                    <a:p>
                      <a:pPr algn="ctr" fontAlgn="ctr"/>
                      <a:r>
                        <a:rPr lang="en-GB" sz="1600" b="0" i="0" u="none" strike="noStrike" dirty="0">
                          <a:solidFill>
                            <a:schemeClr val="tx1"/>
                          </a:solidFill>
                          <a:effectLst/>
                          <a:latin typeface="Abel" panose="020B0604020202020204" charset="0"/>
                        </a:rPr>
                        <a:t>23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600" b="0" i="0" u="none" strike="noStrike" dirty="0">
                          <a:solidFill>
                            <a:schemeClr val="tx1"/>
                          </a:solidFill>
                          <a:effectLst/>
                          <a:latin typeface="Abel" panose="020B0604020202020204" charset="0"/>
                        </a:rPr>
                        <a:t>40/40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ctr" fontAlgn="ctr"/>
                      <a:r>
                        <a:rPr lang="en-GB" sz="1600" b="0" i="0" u="none" strike="noStrike" dirty="0">
                          <a:solidFill>
                            <a:schemeClr val="tx1"/>
                          </a:solidFill>
                          <a:effectLst/>
                          <a:latin typeface="Abel" panose="020B0604020202020204" charset="0"/>
                        </a:rPr>
                        <a:t>40/40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Sensitivity issues/cut off values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63678"/>
                  </a:ext>
                </a:extLst>
              </a:tr>
              <a:tr h="570420">
                <a:tc>
                  <a:txBody>
                    <a:bodyPr/>
                    <a:lstStyle/>
                    <a:p>
                      <a:pPr algn="ctr" fontAlgn="ctr"/>
                      <a:r>
                        <a:rPr lang="en-GB" sz="1600" b="0" i="0" u="none" strike="noStrike" dirty="0">
                          <a:solidFill>
                            <a:schemeClr val="tx1"/>
                          </a:solidFill>
                          <a:effectLst/>
                          <a:latin typeface="Abel" panose="020B0604020202020204" charset="0"/>
                        </a:rPr>
                        <a:t>139</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600" b="0" i="0" u="none" strike="noStrike" dirty="0">
                          <a:solidFill>
                            <a:schemeClr val="tx1"/>
                          </a:solidFill>
                          <a:effectLst/>
                          <a:latin typeface="Abel" panose="020B0604020202020204" charset="0"/>
                        </a:rPr>
                        <a:t>40/40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72%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ctr" fontAlgn="ctr"/>
                      <a:r>
                        <a:rPr lang="en-GB" sz="1600" b="0" i="0" u="none" strike="noStrike" dirty="0">
                          <a:solidFill>
                            <a:schemeClr val="tx1"/>
                          </a:solidFill>
                          <a:effectLst/>
                          <a:latin typeface="Abel" panose="020B0604020202020204" charset="0"/>
                        </a:rPr>
                        <a:t>39/40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1" u="none" strike="noStrike" dirty="0">
                          <a:solidFill>
                            <a:schemeClr val="tx1"/>
                          </a:solidFill>
                          <a:effectLst/>
                          <a:latin typeface="Abel" panose="020B0604020202020204" charset="0"/>
                        </a:rPr>
                        <a:t>No response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903508"/>
                  </a:ext>
                </a:extLst>
              </a:tr>
              <a:tr h="662308">
                <a:tc>
                  <a:txBody>
                    <a:bodyPr/>
                    <a:lstStyle/>
                    <a:p>
                      <a:pPr algn="ctr" fontAlgn="ctr"/>
                      <a:r>
                        <a:rPr lang="en-GB" sz="1600" b="0" i="0" u="none" strike="noStrike" dirty="0">
                          <a:solidFill>
                            <a:schemeClr val="tx1"/>
                          </a:solidFill>
                          <a:effectLst/>
                          <a:latin typeface="Abel" panose="020B0604020202020204" charset="0"/>
                        </a:rPr>
                        <a:t>142</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600" b="0" i="0" u="none" strike="noStrike" dirty="0">
                          <a:solidFill>
                            <a:schemeClr val="tx1"/>
                          </a:solidFill>
                          <a:effectLst/>
                          <a:latin typeface="Abel" panose="020B0604020202020204" charset="0"/>
                        </a:rPr>
                        <a:t>40/40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ctr" fontAlgn="ctr"/>
                      <a:r>
                        <a:rPr lang="en-GB" sz="1600" b="0" i="0" u="none" strike="noStrike" dirty="0">
                          <a:solidFill>
                            <a:schemeClr val="tx1"/>
                          </a:solidFill>
                          <a:effectLst/>
                          <a:latin typeface="Abel" panose="020B0604020202020204" charset="0"/>
                        </a:rPr>
                        <a:t>40/40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To review cut off values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905981"/>
                  </a:ext>
                </a:extLst>
              </a:tr>
              <a:tr h="869002">
                <a:tc>
                  <a:txBody>
                    <a:bodyPr/>
                    <a:lstStyle/>
                    <a:p>
                      <a:pPr algn="ctr" fontAlgn="ctr"/>
                      <a:r>
                        <a:rPr lang="en-GB" sz="1600" b="0" i="0" u="none" strike="noStrike" dirty="0">
                          <a:solidFill>
                            <a:schemeClr val="tx1"/>
                          </a:solidFill>
                          <a:effectLst/>
                          <a:latin typeface="Abel" panose="020B0604020202020204" charset="0"/>
                        </a:rPr>
                        <a:t>1463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600" b="0" i="0" u="none" strike="noStrike" dirty="0">
                          <a:solidFill>
                            <a:schemeClr val="tx1"/>
                          </a:solidFill>
                          <a:effectLst/>
                          <a:latin typeface="Abel" panose="020B0604020202020204" charset="0"/>
                        </a:rPr>
                        <a:t>32/40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ctr" fontAlgn="ctr"/>
                      <a:r>
                        <a:rPr lang="en-GB" sz="1600" b="0" i="0" u="none" strike="noStrike" dirty="0">
                          <a:solidFill>
                            <a:schemeClr val="tx1"/>
                          </a:solidFill>
                          <a:effectLst/>
                          <a:latin typeface="Abel" panose="020B0604020202020204" charset="0"/>
                        </a:rPr>
                        <a:t>32/40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dirty="0">
                        <a:solidFill>
                          <a:schemeClr val="tx1"/>
                        </a:solidFill>
                        <a:effectLst/>
                        <a:latin typeface="Abel" panose="020B060402020202020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Sensitivity issue (delivery delays/poor cell prep)</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dirty="0">
                        <a:solidFill>
                          <a:schemeClr val="tx1"/>
                        </a:solidFill>
                        <a:effectLst/>
                        <a:latin typeface="Abel" panose="020B060402020202020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266439"/>
                  </a:ext>
                </a:extLst>
              </a:tr>
            </a:tbl>
          </a:graphicData>
        </a:graphic>
      </p:graphicFrame>
      <p:sp>
        <p:nvSpPr>
          <p:cNvPr id="3" name="Rectangle 2">
            <a:extLst>
              <a:ext uri="{FF2B5EF4-FFF2-40B4-BE49-F238E27FC236}">
                <a16:creationId xmlns:a16="http://schemas.microsoft.com/office/drawing/2014/main" id="{FA1D3661-3997-40DB-9B2C-8AF9686F1F47}"/>
              </a:ext>
            </a:extLst>
          </p:cNvPr>
          <p:cNvSpPr/>
          <p:nvPr/>
        </p:nvSpPr>
        <p:spPr>
          <a:xfrm>
            <a:off x="6314834" y="4743390"/>
            <a:ext cx="2420856" cy="400110"/>
          </a:xfrm>
          <a:prstGeom prst="rect">
            <a:avLst/>
          </a:prstGeom>
        </p:spPr>
        <p:txBody>
          <a:bodyPr wrap="none">
            <a:spAutoFit/>
          </a:bodyPr>
          <a:lstStyle/>
          <a:p>
            <a:r>
              <a:rPr lang="en-GB" sz="2000" dirty="0">
                <a:solidFill>
                  <a:schemeClr val="tx1"/>
                </a:solidFill>
                <a:latin typeface="Abel" panose="020B0604020202020204" charset="0"/>
              </a:rPr>
              <a:t>4 labs with UP (&lt;85%)</a:t>
            </a:r>
          </a:p>
        </p:txBody>
      </p:sp>
    </p:spTree>
    <p:custDataLst>
      <p:tags r:id="rId1"/>
    </p:custDataLst>
    <p:extLst>
      <p:ext uri="{BB962C8B-B14F-4D97-AF65-F5344CB8AC3E}">
        <p14:creationId xmlns:p14="http://schemas.microsoft.com/office/powerpoint/2010/main" val="1470861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8" y="1635327"/>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6" name="Google Shape;866;p42"/>
          <p:cNvSpPr txBox="1">
            <a:spLocks noGrp="1"/>
          </p:cNvSpPr>
          <p:nvPr>
            <p:ph type="title" idx="2"/>
          </p:nvPr>
        </p:nvSpPr>
        <p:spPr>
          <a:xfrm>
            <a:off x="1028700" y="3145738"/>
            <a:ext cx="7086600" cy="5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effectLst>
                  <a:outerShdw blurRad="38100" dist="38100" dir="2700000" algn="tl">
                    <a:srgbClr val="000000">
                      <a:alpha val="43137"/>
                    </a:srgbClr>
                  </a:outerShdw>
                </a:effectLst>
              </a:rPr>
              <a:t>HLA Antibody Detection </a:t>
            </a:r>
            <a:endParaRPr sz="36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6</a:t>
            </a:r>
            <a:endParaRPr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535681" y="2121347"/>
            <a:ext cx="2044528" cy="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6" y="1048688"/>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70" name="Google Shape;870;p42"/>
          <p:cNvSpPr/>
          <p:nvPr/>
        </p:nvSpPr>
        <p:spPr>
          <a:xfrm rot="1800030" flipH="1">
            <a:off x="6845608"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8" name="Group 7"/>
          <p:cNvGrpSpPr/>
          <p:nvPr/>
        </p:nvGrpSpPr>
        <p:grpSpPr>
          <a:xfrm>
            <a:off x="691739" y="698563"/>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120741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8">
                                            <p:txEl>
                                              <p:pRg st="0" end="0"/>
                                            </p:txEl>
                                          </p:spTgt>
                                        </p:tgtEl>
                                        <p:attrNameLst>
                                          <p:attrName>style.visibility</p:attrName>
                                        </p:attrNameLst>
                                      </p:cBhvr>
                                      <p:to>
                                        <p:strVal val="visible"/>
                                      </p:to>
                                    </p:set>
                                    <p:animEffect transition="in" filter="wipe(left)">
                                      <p:cBhvr>
                                        <p:cTn id="7" dur="1000"/>
                                        <p:tgtEl>
                                          <p:spTgt spid="86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wipe(left)">
                                      <p:cBhvr>
                                        <p:cTn id="10" dur="1000"/>
                                        <p:tgtEl>
                                          <p:spTgt spid="8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7"/>
                                        </p:tgtEl>
                                        <p:attrNameLst>
                                          <p:attrName>style.visibility</p:attrName>
                                        </p:attrNameLst>
                                      </p:cBhvr>
                                      <p:to>
                                        <p:strVal val="visible"/>
                                      </p:to>
                                    </p:set>
                                    <p:animEffect transition="in" filter="wipe(left)">
                                      <p:cBhvr>
                                        <p:cTn id="13"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266700" y="305562"/>
            <a:ext cx="8697325" cy="5267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effectLst>
                  <a:outerShdw blurRad="38100" dist="38100" dir="2700000" algn="tl">
                    <a:srgbClr val="000000">
                      <a:alpha val="43137"/>
                    </a:srgbClr>
                  </a:outerShdw>
                </a:effectLst>
              </a:rPr>
              <a:t>Scheme 6: HLA Antibody Detection</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55681" y="2611263"/>
            <a:ext cx="2293304" cy="6759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00"/>
                </a:solidFill>
                <a:latin typeface="Abel"/>
                <a:ea typeface="Abel"/>
                <a:cs typeface="Abel"/>
                <a:sym typeface="Abel"/>
              </a:rPr>
              <a:t>At least 75% agreement on presence/absence of HLA antibodies</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Abel"/>
                <a:ea typeface="Abel"/>
                <a:cs typeface="Abel"/>
                <a:sym typeface="Abel"/>
              </a:rPr>
              <a:t>Consensus</a:t>
            </a:r>
            <a:endParaRPr sz="2000" b="1" dirty="0">
              <a:solidFill>
                <a:schemeClr val="dk1"/>
              </a:solidFill>
              <a:latin typeface="Abel"/>
              <a:ea typeface="Abel"/>
              <a:cs typeface="Abel"/>
              <a:sym typeface="Abel"/>
            </a:endParaRPr>
          </a:p>
        </p:txBody>
      </p:sp>
      <p:sp>
        <p:nvSpPr>
          <p:cNvPr id="974" name="Google Shape;974;p46"/>
          <p:cNvSpPr txBox="1"/>
          <p:nvPr/>
        </p:nvSpPr>
        <p:spPr>
          <a:xfrm>
            <a:off x="504720" y="1822191"/>
            <a:ext cx="2683581"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Assess participants ability to determine </a:t>
            </a:r>
            <a:r>
              <a:rPr lang="en" sz="1600" b="1" dirty="0">
                <a:solidFill>
                  <a:srgbClr val="FFFF00"/>
                </a:solidFill>
                <a:latin typeface="Abel"/>
                <a:ea typeface="Abel"/>
                <a:cs typeface="Abel"/>
                <a:sym typeface="Abel"/>
              </a:rPr>
              <a:t>presence or absence </a:t>
            </a:r>
            <a:r>
              <a:rPr lang="en" sz="1600" dirty="0">
                <a:solidFill>
                  <a:srgbClr val="FFFF00"/>
                </a:solidFill>
                <a:latin typeface="Abel"/>
                <a:ea typeface="Abel"/>
                <a:cs typeface="Abel"/>
                <a:sym typeface="Abel"/>
              </a:rPr>
              <a:t>of HLA antibodies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Purpose</a:t>
            </a:r>
            <a:endParaRPr sz="2000" b="1" dirty="0">
              <a:solidFill>
                <a:schemeClr val="dk1"/>
              </a:solidFill>
              <a:latin typeface="Abel"/>
              <a:ea typeface="Abel"/>
              <a:cs typeface="Abel"/>
              <a:sym typeface="Abel"/>
            </a:endParaRPr>
          </a:p>
        </p:txBody>
      </p:sp>
      <p:sp>
        <p:nvSpPr>
          <p:cNvPr id="976" name="Google Shape;976;p46"/>
          <p:cNvSpPr txBox="1"/>
          <p:nvPr/>
        </p:nvSpPr>
        <p:spPr>
          <a:xfrm>
            <a:off x="116995" y="3427553"/>
            <a:ext cx="3102576"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80% reports agree with consensus in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504825" y="3100320"/>
            <a:ext cx="2683581"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Satisfactory Performance</a:t>
            </a:r>
            <a:endParaRPr sz="2000" b="1" dirty="0">
              <a:solidFill>
                <a:schemeClr val="dk1"/>
              </a:solidFill>
              <a:latin typeface="Abel"/>
              <a:ea typeface="Abel"/>
              <a:cs typeface="Abel"/>
              <a:sym typeface="Abel"/>
            </a:endParaRPr>
          </a:p>
        </p:txBody>
      </p:sp>
      <p:grpSp>
        <p:nvGrpSpPr>
          <p:cNvPr id="26" name="Group 25"/>
          <p:cNvGrpSpPr/>
          <p:nvPr/>
        </p:nvGrpSpPr>
        <p:grpSpPr>
          <a:xfrm>
            <a:off x="8113410" y="829437"/>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543686" y="4682953"/>
            <a:ext cx="5734421" cy="392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i="1" dirty="0">
                <a:solidFill>
                  <a:schemeClr val="dk1"/>
                </a:solidFill>
                <a:latin typeface="Abel"/>
                <a:ea typeface="Abel"/>
                <a:cs typeface="Abel"/>
                <a:sym typeface="Abel"/>
              </a:rPr>
              <a:t>12 serum samples </a:t>
            </a:r>
            <a:r>
              <a:rPr lang="en-GB" sz="2000" i="1" dirty="0">
                <a:solidFill>
                  <a:schemeClr val="tx1"/>
                </a:solidFill>
                <a:latin typeface="Abel"/>
                <a:ea typeface="Abel"/>
                <a:cs typeface="Abel"/>
                <a:sym typeface="Abel"/>
              </a:rPr>
              <a:t>over </a:t>
            </a:r>
            <a:r>
              <a:rPr lang="en-GB" sz="2000" i="1" dirty="0">
                <a:solidFill>
                  <a:srgbClr val="FFFF00"/>
                </a:solidFill>
                <a:latin typeface="Abel"/>
                <a:ea typeface="Abel"/>
                <a:cs typeface="Abel"/>
                <a:sym typeface="Abel"/>
              </a:rPr>
              <a:t>3 </a:t>
            </a:r>
            <a:r>
              <a:rPr lang="en-GB" sz="2000" i="1" dirty="0">
                <a:solidFill>
                  <a:schemeClr val="tx1"/>
                </a:solidFill>
                <a:latin typeface="Abel"/>
                <a:ea typeface="Abel"/>
                <a:cs typeface="Abel"/>
                <a:sym typeface="Abel"/>
              </a:rPr>
              <a:t>distributions</a:t>
            </a:r>
            <a:endParaRPr sz="2000" i="1" dirty="0">
              <a:solidFill>
                <a:schemeClr val="tx1"/>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0" y="15471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5" y="232206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0" y="31983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2"/>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8" y="3329419"/>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3" y="1696646"/>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Tree>
    <p:custDataLst>
      <p:tags r:id="rId1"/>
    </p:custDataLst>
    <p:extLst>
      <p:ext uri="{BB962C8B-B14F-4D97-AF65-F5344CB8AC3E}">
        <p14:creationId xmlns:p14="http://schemas.microsoft.com/office/powerpoint/2010/main" val="421346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975"/>
                                        </p:tgtEl>
                                        <p:attrNameLst>
                                          <p:attrName>style.visibility</p:attrName>
                                        </p:attrNameLst>
                                      </p:cBhvr>
                                      <p:to>
                                        <p:strVal val="visible"/>
                                      </p:to>
                                    </p:set>
                                    <p:anim calcmode="lin" valueType="num">
                                      <p:cBhvr additive="base">
                                        <p:cTn id="84" dur="500" fill="hold"/>
                                        <p:tgtEl>
                                          <p:spTgt spid="975"/>
                                        </p:tgtEl>
                                        <p:attrNameLst>
                                          <p:attrName>ppt_x</p:attrName>
                                        </p:attrNameLst>
                                      </p:cBhvr>
                                      <p:tavLst>
                                        <p:tav tm="0">
                                          <p:val>
                                            <p:strVal val="0-#ppt_w/2"/>
                                          </p:val>
                                        </p:tav>
                                        <p:tav tm="100000">
                                          <p:val>
                                            <p:strVal val="#ppt_x"/>
                                          </p:val>
                                        </p:tav>
                                      </p:tavLst>
                                    </p:anim>
                                    <p:anim calcmode="lin" valueType="num">
                                      <p:cBhvr additive="base">
                                        <p:cTn id="85" dur="500" fill="hold"/>
                                        <p:tgtEl>
                                          <p:spTgt spid="975"/>
                                        </p:tgtEl>
                                        <p:attrNameLst>
                                          <p:attrName>ppt_y</p:attrName>
                                        </p:attrNameLst>
                                      </p:cBhvr>
                                      <p:tavLst>
                                        <p:tav tm="0">
                                          <p:val>
                                            <p:strVal val="0-#ppt_h/2"/>
                                          </p:val>
                                        </p:tav>
                                        <p:tav tm="100000">
                                          <p:val>
                                            <p:strVal val="#ppt_y"/>
                                          </p:val>
                                        </p:tav>
                                      </p:tavLst>
                                    </p:anim>
                                  </p:childTnLst>
                                </p:cTn>
                              </p:par>
                              <p:par>
                                <p:cTn id="86" presetID="2" presetClass="entr" presetSubtype="9" fill="hold" grpId="0" nodeType="withEffect">
                                  <p:stCondLst>
                                    <p:cond delay="0"/>
                                  </p:stCondLst>
                                  <p:childTnLst>
                                    <p:set>
                                      <p:cBhvr>
                                        <p:cTn id="87" dur="1" fill="hold">
                                          <p:stCondLst>
                                            <p:cond delay="0"/>
                                          </p:stCondLst>
                                        </p:cTn>
                                        <p:tgtEl>
                                          <p:spTgt spid="974"/>
                                        </p:tgtEl>
                                        <p:attrNameLst>
                                          <p:attrName>style.visibility</p:attrName>
                                        </p:attrNameLst>
                                      </p:cBhvr>
                                      <p:to>
                                        <p:strVal val="visible"/>
                                      </p:to>
                                    </p:set>
                                    <p:anim calcmode="lin" valueType="num">
                                      <p:cBhvr additive="base">
                                        <p:cTn id="88" dur="500" fill="hold"/>
                                        <p:tgtEl>
                                          <p:spTgt spid="974"/>
                                        </p:tgtEl>
                                        <p:attrNameLst>
                                          <p:attrName>ppt_x</p:attrName>
                                        </p:attrNameLst>
                                      </p:cBhvr>
                                      <p:tavLst>
                                        <p:tav tm="0">
                                          <p:val>
                                            <p:strVal val="0-#ppt_w/2"/>
                                          </p:val>
                                        </p:tav>
                                        <p:tav tm="100000">
                                          <p:val>
                                            <p:strVal val="#ppt_x"/>
                                          </p:val>
                                        </p:tav>
                                      </p:tavLst>
                                    </p:anim>
                                    <p:anim calcmode="lin" valueType="num">
                                      <p:cBhvr additive="base">
                                        <p:cTn id="89"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73"/>
                                        </p:tgtEl>
                                        <p:attrNameLst>
                                          <p:attrName>style.visibility</p:attrName>
                                        </p:attrNameLst>
                                      </p:cBhvr>
                                      <p:to>
                                        <p:strVal val="visible"/>
                                      </p:to>
                                    </p:set>
                                    <p:anim calcmode="lin" valueType="num">
                                      <p:cBhvr additive="base">
                                        <p:cTn id="94" dur="500" fill="hold"/>
                                        <p:tgtEl>
                                          <p:spTgt spid="973"/>
                                        </p:tgtEl>
                                        <p:attrNameLst>
                                          <p:attrName>ppt_x</p:attrName>
                                        </p:attrNameLst>
                                      </p:cBhvr>
                                      <p:tavLst>
                                        <p:tav tm="0">
                                          <p:val>
                                            <p:strVal val="1+#ppt_w/2"/>
                                          </p:val>
                                        </p:tav>
                                        <p:tav tm="100000">
                                          <p:val>
                                            <p:strVal val="#ppt_x"/>
                                          </p:val>
                                        </p:tav>
                                      </p:tavLst>
                                    </p:anim>
                                    <p:anim calcmode="lin" valueType="num">
                                      <p:cBhvr additive="base">
                                        <p:cTn id="95" dur="500" fill="hold"/>
                                        <p:tgtEl>
                                          <p:spTgt spid="97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72"/>
                                        </p:tgtEl>
                                        <p:attrNameLst>
                                          <p:attrName>style.visibility</p:attrName>
                                        </p:attrNameLst>
                                      </p:cBhvr>
                                      <p:to>
                                        <p:strVal val="visible"/>
                                      </p:to>
                                    </p:set>
                                    <p:anim calcmode="lin" valueType="num">
                                      <p:cBhvr additive="base">
                                        <p:cTn id="98" dur="500" fill="hold"/>
                                        <p:tgtEl>
                                          <p:spTgt spid="972"/>
                                        </p:tgtEl>
                                        <p:attrNameLst>
                                          <p:attrName>ppt_x</p:attrName>
                                        </p:attrNameLst>
                                      </p:cBhvr>
                                      <p:tavLst>
                                        <p:tav tm="0">
                                          <p:val>
                                            <p:strVal val="1+#ppt_w/2"/>
                                          </p:val>
                                        </p:tav>
                                        <p:tav tm="100000">
                                          <p:val>
                                            <p:strVal val="#ppt_x"/>
                                          </p:val>
                                        </p:tav>
                                      </p:tavLst>
                                    </p:anim>
                                    <p:anim calcmode="lin" valueType="num">
                                      <p:cBhvr additive="base">
                                        <p:cTn id="99"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976"/>
                                        </p:tgtEl>
                                        <p:attrNameLst>
                                          <p:attrName>style.visibility</p:attrName>
                                        </p:attrNameLst>
                                      </p:cBhvr>
                                      <p:to>
                                        <p:strVal val="visible"/>
                                      </p:to>
                                    </p:set>
                                    <p:anim calcmode="lin" valueType="num">
                                      <p:cBhvr additive="base">
                                        <p:cTn id="104" dur="500" fill="hold"/>
                                        <p:tgtEl>
                                          <p:spTgt spid="976"/>
                                        </p:tgtEl>
                                        <p:attrNameLst>
                                          <p:attrName>ppt_x</p:attrName>
                                        </p:attrNameLst>
                                      </p:cBhvr>
                                      <p:tavLst>
                                        <p:tav tm="0">
                                          <p:val>
                                            <p:strVal val="0-#ppt_w/2"/>
                                          </p:val>
                                        </p:tav>
                                        <p:tav tm="100000">
                                          <p:val>
                                            <p:strVal val="#ppt_x"/>
                                          </p:val>
                                        </p:tav>
                                      </p:tavLst>
                                    </p:anim>
                                    <p:anim calcmode="lin" valueType="num">
                                      <p:cBhvr additive="base">
                                        <p:cTn id="105" dur="500" fill="hold"/>
                                        <p:tgtEl>
                                          <p:spTgt spid="976"/>
                                        </p:tgtEl>
                                        <p:attrNameLst>
                                          <p:attrName>ppt_y</p:attrName>
                                        </p:attrNameLst>
                                      </p:cBhvr>
                                      <p:tavLst>
                                        <p:tav tm="0">
                                          <p:val>
                                            <p:strVal val="1+#ppt_h/2"/>
                                          </p:val>
                                        </p:tav>
                                        <p:tav tm="100000">
                                          <p:val>
                                            <p:strVal val="#ppt_y"/>
                                          </p:val>
                                        </p:tav>
                                      </p:tavLst>
                                    </p:anim>
                                  </p:childTnLst>
                                </p:cTn>
                              </p:par>
                              <p:par>
                                <p:cTn id="106" presetID="2" presetClass="entr" presetSubtype="12" fill="hold" grpId="0" nodeType="withEffect">
                                  <p:stCondLst>
                                    <p:cond delay="0"/>
                                  </p:stCondLst>
                                  <p:childTnLst>
                                    <p:set>
                                      <p:cBhvr>
                                        <p:cTn id="107" dur="1" fill="hold">
                                          <p:stCondLst>
                                            <p:cond delay="0"/>
                                          </p:stCondLst>
                                        </p:cTn>
                                        <p:tgtEl>
                                          <p:spTgt spid="977"/>
                                        </p:tgtEl>
                                        <p:attrNameLst>
                                          <p:attrName>style.visibility</p:attrName>
                                        </p:attrNameLst>
                                      </p:cBhvr>
                                      <p:to>
                                        <p:strVal val="visible"/>
                                      </p:to>
                                    </p:set>
                                    <p:anim calcmode="lin" valueType="num">
                                      <p:cBhvr additive="base">
                                        <p:cTn id="108" dur="500" fill="hold"/>
                                        <p:tgtEl>
                                          <p:spTgt spid="977"/>
                                        </p:tgtEl>
                                        <p:attrNameLst>
                                          <p:attrName>ppt_x</p:attrName>
                                        </p:attrNameLst>
                                      </p:cBhvr>
                                      <p:tavLst>
                                        <p:tav tm="0">
                                          <p:val>
                                            <p:strVal val="0-#ppt_w/2"/>
                                          </p:val>
                                        </p:tav>
                                        <p:tav tm="100000">
                                          <p:val>
                                            <p:strVal val="#ppt_x"/>
                                          </p:val>
                                        </p:tav>
                                      </p:tavLst>
                                    </p:anim>
                                    <p:anim calcmode="lin" valueType="num">
                                      <p:cBhvr additive="base">
                                        <p:cTn id="109"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1+#ppt_w/2"/>
                                          </p:val>
                                        </p:tav>
                                        <p:tav tm="100000">
                                          <p:val>
                                            <p:strVal val="#ppt_x"/>
                                          </p:val>
                                        </p:tav>
                                      </p:tavLst>
                                    </p:anim>
                                    <p:anim calcmode="lin" valueType="num">
                                      <p:cBhvr additive="base">
                                        <p:cTn id="11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42057" y="104864"/>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6: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Group 69">
            <a:extLst>
              <a:ext uri="{FF2B5EF4-FFF2-40B4-BE49-F238E27FC236}">
                <a16:creationId xmlns:a16="http://schemas.microsoft.com/office/drawing/2014/main" id="{342E7A53-6F07-4AB9-8512-50DE7FBA1149}"/>
              </a:ext>
            </a:extLst>
          </p:cNvPr>
          <p:cNvGraphicFramePr>
            <a:graphicFrameLocks/>
          </p:cNvGraphicFramePr>
          <p:nvPr>
            <p:extLst>
              <p:ext uri="{D42A27DB-BD31-4B8C-83A1-F6EECF244321}">
                <p14:modId xmlns:p14="http://schemas.microsoft.com/office/powerpoint/2010/main" val="3191039629"/>
              </p:ext>
            </p:extLst>
          </p:nvPr>
        </p:nvGraphicFramePr>
        <p:xfrm>
          <a:off x="680225" y="1579026"/>
          <a:ext cx="7665226" cy="2647534"/>
        </p:xfrm>
        <a:graphic>
          <a:graphicData uri="http://schemas.openxmlformats.org/drawingml/2006/table">
            <a:tbl>
              <a:tblPr>
                <a:tableStyleId>{5C22544A-7EE6-4342-B048-85BDC9FD1C3A}</a:tableStyleId>
              </a:tblPr>
              <a:tblGrid>
                <a:gridCol w="2724769">
                  <a:extLst>
                    <a:ext uri="{9D8B030D-6E8A-4147-A177-3AD203B41FA5}">
                      <a16:colId xmlns:a16="http://schemas.microsoft.com/office/drawing/2014/main" val="20000"/>
                    </a:ext>
                  </a:extLst>
                </a:gridCol>
                <a:gridCol w="712484">
                  <a:extLst>
                    <a:ext uri="{9D8B030D-6E8A-4147-A177-3AD203B41FA5}">
                      <a16:colId xmlns:a16="http://schemas.microsoft.com/office/drawing/2014/main" val="2980647220"/>
                    </a:ext>
                  </a:extLst>
                </a:gridCol>
                <a:gridCol w="673970">
                  <a:extLst>
                    <a:ext uri="{9D8B030D-6E8A-4147-A177-3AD203B41FA5}">
                      <a16:colId xmlns:a16="http://schemas.microsoft.com/office/drawing/2014/main" val="1912705661"/>
                    </a:ext>
                  </a:extLst>
                </a:gridCol>
                <a:gridCol w="664343">
                  <a:extLst>
                    <a:ext uri="{9D8B030D-6E8A-4147-A177-3AD203B41FA5}">
                      <a16:colId xmlns:a16="http://schemas.microsoft.com/office/drawing/2014/main" val="145121462"/>
                    </a:ext>
                  </a:extLst>
                </a:gridCol>
                <a:gridCol w="654716">
                  <a:extLst>
                    <a:ext uri="{9D8B030D-6E8A-4147-A177-3AD203B41FA5}">
                      <a16:colId xmlns:a16="http://schemas.microsoft.com/office/drawing/2014/main" val="1451122264"/>
                    </a:ext>
                  </a:extLst>
                </a:gridCol>
                <a:gridCol w="754704">
                  <a:extLst>
                    <a:ext uri="{9D8B030D-6E8A-4147-A177-3AD203B41FA5}">
                      <a16:colId xmlns:a16="http://schemas.microsoft.com/office/drawing/2014/main" val="763663285"/>
                    </a:ext>
                  </a:extLst>
                </a:gridCol>
                <a:gridCol w="740120">
                  <a:extLst>
                    <a:ext uri="{9D8B030D-6E8A-4147-A177-3AD203B41FA5}">
                      <a16:colId xmlns:a16="http://schemas.microsoft.com/office/drawing/2014/main" val="1994451800"/>
                    </a:ext>
                  </a:extLst>
                </a:gridCol>
                <a:gridCol w="740120">
                  <a:extLst>
                    <a:ext uri="{9D8B030D-6E8A-4147-A177-3AD203B41FA5}">
                      <a16:colId xmlns:a16="http://schemas.microsoft.com/office/drawing/2014/main" val="2461028945"/>
                    </a:ext>
                  </a:extLst>
                </a:gridCol>
              </a:tblGrid>
              <a:tr h="5303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2019</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2021</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2022</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2023</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2024</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bel" panose="020B0604020202020204" charset="0"/>
                        </a:rPr>
                        <a:t>2025</a:t>
                      </a:r>
                    </a:p>
                  </a:txBody>
                  <a:tcPr marL="84406" marR="84406" anchor="ctr" horzOverflow="overflow">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98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a:ln>
                            <a:noFill/>
                          </a:ln>
                          <a:effectLst/>
                          <a:latin typeface="Abel" panose="020B0604020202020204" charset="0"/>
                        </a:rPr>
                        <a:t>Number of Participants </a:t>
                      </a:r>
                      <a:r>
                        <a:rPr kumimoji="0" lang="en-GB" sz="1400" u="none" strike="noStrike" cap="none" normalizeH="0" baseline="0" dirty="0">
                          <a:ln>
                            <a:noFill/>
                          </a:ln>
                          <a:solidFill>
                            <a:srgbClr val="FFFF00"/>
                          </a:solidFill>
                          <a:effectLst/>
                          <a:latin typeface="Abel" panose="020B0604020202020204" charset="0"/>
                        </a:rPr>
                        <a:t>(UK&amp;I)</a:t>
                      </a:r>
                      <a:endParaRPr kumimoji="0" lang="en-GB" sz="1400" b="0" i="0" u="none" strike="noStrike" cap="none" normalizeH="0" baseline="0" dirty="0">
                        <a:ln>
                          <a:noFill/>
                        </a:ln>
                        <a:solidFill>
                          <a:srgbClr val="FFFF00"/>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82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(25)</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74 </a:t>
                      </a:r>
                      <a:endParaRPr kumimoji="0" lang="en-GB" sz="1400" b="0" i="0" u="none" strike="noStrike" cap="none" normalizeH="0" baseline="0" dirty="0">
                        <a:ln>
                          <a:noFill/>
                        </a:ln>
                        <a:solidFill>
                          <a:srgbClr val="FFFF00"/>
                        </a:solidFill>
                        <a:effectLst/>
                        <a:latin typeface="Abel" panose="020B060402020202020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(25)</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71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(23)</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68</a:t>
                      </a:r>
                      <a:r>
                        <a:rPr kumimoji="0" lang="en-GB" sz="1400" b="0" i="0" u="none" strike="noStrike" cap="none" normalizeH="0" baseline="0" dirty="0">
                          <a:ln>
                            <a:noFill/>
                          </a:ln>
                          <a:solidFill>
                            <a:srgbClr val="FFFF00"/>
                          </a:solidFill>
                          <a:effectLst/>
                          <a:latin typeface="Abel" panose="020B060402020202020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(23)</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68</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 (23)</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67</a:t>
                      </a:r>
                      <a:r>
                        <a:rPr kumimoji="0" lang="en-GB" sz="1400" b="0" i="0" u="none" strike="noStrike" cap="none" normalizeH="0" baseline="0" dirty="0">
                          <a:ln>
                            <a:noFill/>
                          </a:ln>
                          <a:solidFill>
                            <a:srgbClr val="FFFF00"/>
                          </a:solidFill>
                          <a:effectLst/>
                          <a:latin typeface="Abel" panose="020B060402020202020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(24)</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62</a:t>
                      </a:r>
                      <a:r>
                        <a:rPr kumimoji="0" lang="en-GB" sz="1400" b="0" i="0" u="none" strike="noStrike" cap="none" normalizeH="0" baseline="0" dirty="0">
                          <a:ln>
                            <a:noFill/>
                          </a:ln>
                          <a:solidFill>
                            <a:srgbClr val="FFFF00"/>
                          </a:solidFill>
                          <a:effectLst/>
                          <a:latin typeface="Abel" panose="020B060402020202020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(22)</a:t>
                      </a:r>
                    </a:p>
                  </a:txBody>
                  <a:tcPr marL="84406" marR="84406" anchor="ctr" horzOverflow="overflow">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7552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a:ln>
                            <a:noFill/>
                          </a:ln>
                          <a:effectLst/>
                          <a:latin typeface="Abel" panose="020B0604020202020204" charset="0"/>
                        </a:rPr>
                        <a:t>Number with Unsatisfactory Performance (&lt; 80%) </a:t>
                      </a:r>
                      <a:r>
                        <a:rPr kumimoji="0" lang="en-GB" sz="1400" u="none" strike="noStrike" cap="none" normalizeH="0" baseline="0" dirty="0">
                          <a:ln>
                            <a:noFill/>
                          </a:ln>
                          <a:solidFill>
                            <a:srgbClr val="FFFF00"/>
                          </a:solidFill>
                          <a:effectLst/>
                          <a:latin typeface="Abel" panose="020B0604020202020204" charset="0"/>
                        </a:rPr>
                        <a:t>(UK&amp;I)</a:t>
                      </a:r>
                      <a:endParaRPr kumimoji="0" lang="en-GB" sz="1400" b="0" i="0" u="none" strike="noStrike" cap="none" normalizeH="0" baseline="0" dirty="0">
                        <a:ln>
                          <a:noFill/>
                        </a:ln>
                        <a:solidFill>
                          <a:srgbClr val="FFFF00"/>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8</a:t>
                      </a: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2</a:t>
                      </a: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0</a:t>
                      </a: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4</a:t>
                      </a: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3</a:t>
                      </a: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3</a:t>
                      </a:r>
                      <a:r>
                        <a:rPr kumimoji="0" lang="en-GB" sz="1400" b="0" i="0" u="none" strike="noStrike" cap="none" normalizeH="0" baseline="0" dirty="0">
                          <a:ln>
                            <a:noFill/>
                          </a:ln>
                          <a:solidFill>
                            <a:srgbClr val="FFFF00"/>
                          </a:solidFill>
                          <a:effectLst/>
                          <a:latin typeface="Abel" panose="020B0604020202020204" charset="0"/>
                        </a:rPr>
                        <a:t> (1)</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8 </a:t>
                      </a:r>
                      <a:r>
                        <a:rPr kumimoji="0" lang="en-GB" sz="1400" b="0" i="0" u="none" strike="noStrike" cap="none" normalizeH="0" baseline="0" dirty="0">
                          <a:ln>
                            <a:noFill/>
                          </a:ln>
                          <a:solidFill>
                            <a:srgbClr val="FFFF00"/>
                          </a:solidFill>
                          <a:effectLst/>
                          <a:latin typeface="Abel" panose="020B0604020202020204" charset="0"/>
                        </a:rPr>
                        <a:t>(6)</a:t>
                      </a:r>
                    </a:p>
                  </a:txBody>
                  <a:tcPr marL="84406" marR="84406" anchor="ctr" horzOverflow="overflow">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a:ln>
                            <a:noFill/>
                          </a:ln>
                          <a:effectLst/>
                          <a:latin typeface="Abel" panose="020B0604020202020204" charset="0"/>
                        </a:rPr>
                        <a:t>% Unsatisfactory Performance</a:t>
                      </a:r>
                      <a:endParaRPr kumimoji="0" lang="en-GB" sz="1400" b="0"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9.7%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 </a:t>
                      </a:r>
                      <a:r>
                        <a:rPr kumimoji="0" lang="en-GB" sz="14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2.7%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 </a:t>
                      </a:r>
                      <a:r>
                        <a:rPr kumimoji="0" lang="en-GB" sz="14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4.4%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 (0)</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4.4%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(4.1%)</a:t>
                      </a:r>
                    </a:p>
                  </a:txBody>
                  <a:tcPr marL="84406" marR="8440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bel" panose="020B0604020202020204" charset="0"/>
                        </a:rPr>
                        <a:t>13%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rgbClr val="FFFF00"/>
                          </a:solidFill>
                          <a:effectLst/>
                          <a:latin typeface="Abel" panose="020B0604020202020204" charset="0"/>
                        </a:rPr>
                        <a:t>(27%)</a:t>
                      </a:r>
                    </a:p>
                  </a:txBody>
                  <a:tcPr marL="84406" marR="84406" anchor="ctr" horzOverflow="overflow">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12" name="Rectangle 5">
            <a:extLst>
              <a:ext uri="{FF2B5EF4-FFF2-40B4-BE49-F238E27FC236}">
                <a16:creationId xmlns:a16="http://schemas.microsoft.com/office/drawing/2014/main" id="{4C629A08-8FE6-4B81-AE28-CD5FDE53AE42}"/>
              </a:ext>
            </a:extLst>
          </p:cNvPr>
          <p:cNvSpPr txBox="1">
            <a:spLocks noChangeArrowheads="1"/>
          </p:cNvSpPr>
          <p:nvPr/>
        </p:nvSpPr>
        <p:spPr>
          <a:xfrm>
            <a:off x="680225" y="1110901"/>
            <a:ext cx="4319582" cy="468125"/>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latin typeface="Abel" panose="020B0604020202020204" charset="0"/>
              </a:rPr>
              <a:t>8 Unsatisfactory Performers (</a:t>
            </a:r>
            <a:r>
              <a:rPr lang="en-GB" sz="1800" dirty="0">
                <a:solidFill>
                  <a:srgbClr val="FFFF00"/>
                </a:solidFill>
                <a:latin typeface="Abel" panose="020B0604020202020204" charset="0"/>
              </a:rPr>
              <a:t>6 UK&amp;I</a:t>
            </a:r>
            <a:r>
              <a:rPr lang="en-GB" sz="1800" dirty="0">
                <a:latin typeface="Abel" panose="020B0604020202020204" charset="0"/>
              </a:rPr>
              <a:t>)</a:t>
            </a:r>
          </a:p>
        </p:txBody>
      </p:sp>
      <p:sp>
        <p:nvSpPr>
          <p:cNvPr id="10" name="Rectangle 5">
            <a:extLst>
              <a:ext uri="{FF2B5EF4-FFF2-40B4-BE49-F238E27FC236}">
                <a16:creationId xmlns:a16="http://schemas.microsoft.com/office/drawing/2014/main" id="{4C629A08-8FE6-4B81-AE28-CD5FDE53AE42}"/>
              </a:ext>
            </a:extLst>
          </p:cNvPr>
          <p:cNvSpPr txBox="1">
            <a:spLocks noChangeArrowheads="1"/>
          </p:cNvSpPr>
          <p:nvPr/>
        </p:nvSpPr>
        <p:spPr>
          <a:xfrm>
            <a:off x="2741518" y="4278452"/>
            <a:ext cx="4319582" cy="396366"/>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Abel" panose="020B0604020202020204" charset="0"/>
              </a:rPr>
              <a:t>63% negative</a:t>
            </a:r>
          </a:p>
          <a:p>
            <a:pPr marL="0" indent="0">
              <a:buNone/>
            </a:pPr>
            <a:r>
              <a:rPr lang="en-GB" sz="1400" dirty="0">
                <a:latin typeface="Abel" panose="020B0604020202020204" charset="0"/>
              </a:rPr>
              <a:t>29% positive</a:t>
            </a:r>
          </a:p>
          <a:p>
            <a:pPr marL="0" indent="0">
              <a:buNone/>
            </a:pPr>
            <a:r>
              <a:rPr lang="en-GB" sz="1400" dirty="0">
                <a:latin typeface="Abel" panose="020B0604020202020204" charset="0"/>
              </a:rPr>
              <a:t>8% samples not assessed </a:t>
            </a:r>
          </a:p>
          <a:p>
            <a:pPr marL="0" indent="0">
              <a:buNone/>
            </a:pPr>
            <a:endParaRPr lang="en-GB" sz="1600" dirty="0">
              <a:latin typeface="Abel" panose="020B0604020202020204" charset="0"/>
            </a:endParaRPr>
          </a:p>
          <a:p>
            <a:pPr marL="0" indent="0">
              <a:buNone/>
            </a:pPr>
            <a:endParaRPr lang="en-GB" sz="1600" dirty="0">
              <a:latin typeface="Abel" panose="020B0604020202020204" charset="0"/>
            </a:endParaRPr>
          </a:p>
        </p:txBody>
      </p:sp>
      <p:sp>
        <p:nvSpPr>
          <p:cNvPr id="2" name="Rectangle: Rounded Corners 1">
            <a:extLst>
              <a:ext uri="{FF2B5EF4-FFF2-40B4-BE49-F238E27FC236}">
                <a16:creationId xmlns:a16="http://schemas.microsoft.com/office/drawing/2014/main" id="{FA3B23B0-6E7D-75F1-15B8-AEAE2131BB2F}"/>
              </a:ext>
            </a:extLst>
          </p:cNvPr>
          <p:cNvSpPr/>
          <p:nvPr/>
        </p:nvSpPr>
        <p:spPr>
          <a:xfrm>
            <a:off x="7645628" y="1491487"/>
            <a:ext cx="699823" cy="2786965"/>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5207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rgbClr val="FFFFFF"/>
                </a:solidFill>
                <a:effectLst>
                  <a:outerShdw blurRad="38100" dist="38100" dir="2700000" algn="tl">
                    <a:srgbClr val="000000">
                      <a:alpha val="43137"/>
                    </a:srgbClr>
                  </a:outerShdw>
                </a:effectLst>
              </a:rPr>
              <a:t>Scheme 6: Unacceptable Performers 2025</a:t>
            </a:r>
            <a:endParaRPr sz="2400" dirty="0">
              <a:solidFill>
                <a:srgbClr val="FFFFFF"/>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547469713"/>
              </p:ext>
            </p:extLst>
          </p:nvPr>
        </p:nvGraphicFramePr>
        <p:xfrm>
          <a:off x="1064695" y="1147673"/>
          <a:ext cx="7014610" cy="3387048"/>
        </p:xfrm>
        <a:graphic>
          <a:graphicData uri="http://schemas.openxmlformats.org/drawingml/2006/table">
            <a:tbl>
              <a:tblPr firstRow="1" bandRow="1">
                <a:tableStyleId>{5C22544A-7EE6-4342-B048-85BDC9FD1C3A}</a:tableStyleId>
              </a:tblPr>
              <a:tblGrid>
                <a:gridCol w="976733">
                  <a:extLst>
                    <a:ext uri="{9D8B030D-6E8A-4147-A177-3AD203B41FA5}">
                      <a16:colId xmlns:a16="http://schemas.microsoft.com/office/drawing/2014/main" val="1306598289"/>
                    </a:ext>
                  </a:extLst>
                </a:gridCol>
                <a:gridCol w="1763313">
                  <a:extLst>
                    <a:ext uri="{9D8B030D-6E8A-4147-A177-3AD203B41FA5}">
                      <a16:colId xmlns:a16="http://schemas.microsoft.com/office/drawing/2014/main" val="4177020592"/>
                    </a:ext>
                  </a:extLst>
                </a:gridCol>
                <a:gridCol w="2137282">
                  <a:extLst>
                    <a:ext uri="{9D8B030D-6E8A-4147-A177-3AD203B41FA5}">
                      <a16:colId xmlns:a16="http://schemas.microsoft.com/office/drawing/2014/main" val="2214084600"/>
                    </a:ext>
                  </a:extLst>
                </a:gridCol>
                <a:gridCol w="2137282">
                  <a:extLst>
                    <a:ext uri="{9D8B030D-6E8A-4147-A177-3AD203B41FA5}">
                      <a16:colId xmlns:a16="http://schemas.microsoft.com/office/drawing/2014/main" val="1053393756"/>
                    </a:ext>
                  </a:extLst>
                </a:gridCol>
              </a:tblGrid>
              <a:tr h="757182">
                <a:tc>
                  <a:txBody>
                    <a:bodyPr/>
                    <a:lstStyle/>
                    <a:p>
                      <a:pPr algn="ctr"/>
                      <a:r>
                        <a:rPr lang="en-GB" sz="14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Performance</a:t>
                      </a:r>
                    </a:p>
                    <a:p>
                      <a:pPr algn="ctr"/>
                      <a:r>
                        <a:rPr lang="en-GB" sz="1400" dirty="0">
                          <a:solidFill>
                            <a:schemeClr val="tx1"/>
                          </a:solidFill>
                          <a:latin typeface="Abel" panose="020B0604020202020204" charset="0"/>
                        </a:rPr>
                        <a:t>(&lt;80%)</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Issue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CAPA</a:t>
                      </a: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336248">
                <a:tc>
                  <a:txBody>
                    <a:bodyPr/>
                    <a:lstStyle/>
                    <a:p>
                      <a:pPr algn="ctr" fontAlgn="ctr"/>
                      <a:r>
                        <a:rPr lang="en-GB" sz="1400" b="0" i="0" u="none" strike="noStrike" dirty="0">
                          <a:solidFill>
                            <a:schemeClr val="tx1"/>
                          </a:solidFill>
                          <a:effectLst/>
                          <a:latin typeface="Abel" panose="020B0604020202020204" charset="0"/>
                        </a:rPr>
                        <a:t>14</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600" b="0" i="0" u="none" strike="noStrike" dirty="0">
                          <a:solidFill>
                            <a:schemeClr val="tx1"/>
                          </a:solidFill>
                          <a:effectLst/>
                          <a:latin typeface="Abel" panose="020B0604020202020204" charset="0"/>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Kit / bead reactivity</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370857"/>
                  </a:ext>
                </a:extLst>
              </a:tr>
              <a:tr h="355600">
                <a:tc>
                  <a:txBody>
                    <a:bodyPr/>
                    <a:lstStyle/>
                    <a:p>
                      <a:pPr algn="ctr" fontAlgn="ctr"/>
                      <a:r>
                        <a:rPr lang="en-GB" sz="1400" b="0" i="0" u="none" strike="noStrike" dirty="0">
                          <a:solidFill>
                            <a:schemeClr val="tx1"/>
                          </a:solidFill>
                          <a:effectLst/>
                          <a:latin typeface="Abel" panose="020B0604020202020204" charset="0"/>
                        </a:rPr>
                        <a:t>20</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Interpretation (</a:t>
                      </a:r>
                      <a:r>
                        <a:rPr lang="en-GB" sz="1400" b="0" i="0" u="none" strike="noStrike" dirty="0" err="1">
                          <a:solidFill>
                            <a:schemeClr val="tx1"/>
                          </a:solidFill>
                          <a:effectLst/>
                          <a:latin typeface="Abel" panose="020B0604020202020204" charset="0"/>
                        </a:rPr>
                        <a:t>pos</a:t>
                      </a:r>
                      <a:r>
                        <a:rPr lang="en-GB" sz="1400" b="0" i="0" u="none" strike="noStrike" dirty="0">
                          <a:solidFill>
                            <a:schemeClr val="tx1"/>
                          </a:solidFill>
                          <a:effectLst/>
                          <a:latin typeface="Abel" panose="020B0604020202020204" charset="0"/>
                        </a:rPr>
                        <a:t> cut off)</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578149"/>
                  </a:ext>
                </a:extLst>
              </a:tr>
              <a:tr h="304800">
                <a:tc>
                  <a:txBody>
                    <a:bodyPr/>
                    <a:lstStyle/>
                    <a:p>
                      <a:pPr algn="ctr" fontAlgn="ctr"/>
                      <a:r>
                        <a:rPr lang="en-GB" sz="1400" b="0" i="0" u="none" strike="noStrike" dirty="0">
                          <a:solidFill>
                            <a:schemeClr val="tx1"/>
                          </a:solidFill>
                          <a:effectLst/>
                          <a:latin typeface="Abel" panose="020B0604020202020204" charset="0"/>
                        </a:rPr>
                        <a:t>25</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Interpretation (</a:t>
                      </a:r>
                      <a:r>
                        <a:rPr lang="en-GB" sz="1400" b="0" i="0" u="none" strike="noStrike" dirty="0" err="1">
                          <a:solidFill>
                            <a:schemeClr val="tx1"/>
                          </a:solidFill>
                          <a:effectLst/>
                          <a:latin typeface="Abel" panose="020B0604020202020204" charset="0"/>
                        </a:rPr>
                        <a:t>pos</a:t>
                      </a:r>
                      <a:r>
                        <a:rPr lang="en-GB" sz="1400" b="0" i="0" u="none" strike="noStrike" dirty="0">
                          <a:solidFill>
                            <a:schemeClr val="tx1"/>
                          </a:solidFill>
                          <a:effectLst/>
                          <a:latin typeface="Abel" panose="020B0604020202020204" charset="0"/>
                        </a:rPr>
                        <a:t> cut off)</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685476"/>
                  </a:ext>
                </a:extLst>
              </a:tr>
              <a:tr h="275590">
                <a:tc>
                  <a:txBody>
                    <a:bodyPr/>
                    <a:lstStyle/>
                    <a:p>
                      <a:pPr algn="ctr" fontAlgn="ctr"/>
                      <a:r>
                        <a:rPr lang="en-GB" sz="1400" b="0" i="0" u="none" strike="noStrike" dirty="0">
                          <a:solidFill>
                            <a:schemeClr val="tx1"/>
                          </a:solidFill>
                          <a:effectLst/>
                          <a:latin typeface="Abel" panose="020B0604020202020204" charset="0"/>
                        </a:rPr>
                        <a:t>35</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Pos/Neg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Reagent / testing issues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6373535"/>
                  </a:ext>
                </a:extLst>
              </a:tr>
              <a:tr h="336550">
                <a:tc>
                  <a:txBody>
                    <a:bodyPr/>
                    <a:lstStyle/>
                    <a:p>
                      <a:pPr algn="ctr" fontAlgn="ctr"/>
                      <a:r>
                        <a:rPr lang="en-GB" sz="1400" b="0" i="0" u="none" strike="noStrike" dirty="0">
                          <a:solidFill>
                            <a:schemeClr val="tx1"/>
                          </a:solidFill>
                          <a:effectLst/>
                          <a:latin typeface="Abel" panose="020B0604020202020204" charset="0"/>
                        </a:rPr>
                        <a:t>45</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Sensitivity issues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4865441"/>
                  </a:ext>
                </a:extLst>
              </a:tr>
              <a:tr h="323850">
                <a:tc>
                  <a:txBody>
                    <a:bodyPr/>
                    <a:lstStyle/>
                    <a:p>
                      <a:pPr algn="ctr" fontAlgn="ctr"/>
                      <a:r>
                        <a:rPr lang="en-GB" sz="1400" b="0" i="0" u="none" strike="noStrike" dirty="0">
                          <a:solidFill>
                            <a:schemeClr val="tx1"/>
                          </a:solidFill>
                          <a:effectLst/>
                          <a:latin typeface="Abel" panose="020B0604020202020204" charset="0"/>
                        </a:rPr>
                        <a:t>48</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Sensitivity issues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752978"/>
                  </a:ext>
                </a:extLst>
              </a:tr>
              <a:tr h="313054">
                <a:tc>
                  <a:txBody>
                    <a:bodyPr/>
                    <a:lstStyle/>
                    <a:p>
                      <a:pPr algn="ctr" fontAlgn="ctr"/>
                      <a:r>
                        <a:rPr lang="en-GB" sz="1400" b="0" i="0" u="none" strike="noStrike" dirty="0">
                          <a:solidFill>
                            <a:schemeClr val="tx1"/>
                          </a:solidFill>
                          <a:effectLst/>
                          <a:latin typeface="Abel" panose="020B0604020202020204" charset="0"/>
                        </a:rPr>
                        <a:t>189</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Pos/Neg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Interpretation / cut off values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403770"/>
                  </a:ext>
                </a:extLst>
              </a:tr>
              <a:tr h="384174">
                <a:tc>
                  <a:txBody>
                    <a:bodyPr/>
                    <a:lstStyle/>
                    <a:p>
                      <a:pPr algn="ctr" fontAlgn="ctr"/>
                      <a:r>
                        <a:rPr lang="en-GB" sz="1400" kern="1200" dirty="0">
                          <a:solidFill>
                            <a:schemeClr val="tx1"/>
                          </a:solidFill>
                          <a:latin typeface="Abel" panose="020B0604020202020204" charset="0"/>
                          <a:ea typeface="+mn-ea"/>
                          <a:cs typeface="+mn-cs"/>
                        </a:rPr>
                        <a:t>1418</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chemeClr val="tx1"/>
                          </a:solidFill>
                          <a:effectLst/>
                          <a:latin typeface="Abel" panose="020B0604020202020204" charset="0"/>
                        </a:rPr>
                        <a:t>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False Pos CI and CII</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bel" panose="020B0604020202020204" charset="0"/>
                        </a:rPr>
                        <a:t>Interpretation / kit issue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44845"/>
                  </a:ext>
                </a:extLst>
              </a:tr>
            </a:tbl>
          </a:graphicData>
        </a:graphic>
      </p:graphicFrame>
      <p:sp>
        <p:nvSpPr>
          <p:cNvPr id="3" name="Rectangle 2">
            <a:extLst>
              <a:ext uri="{FF2B5EF4-FFF2-40B4-BE49-F238E27FC236}">
                <a16:creationId xmlns:a16="http://schemas.microsoft.com/office/drawing/2014/main" id="{FA1D3661-3997-40DB-9B2C-8AF9686F1F47}"/>
              </a:ext>
            </a:extLst>
          </p:cNvPr>
          <p:cNvSpPr/>
          <p:nvPr/>
        </p:nvSpPr>
        <p:spPr>
          <a:xfrm>
            <a:off x="6314834" y="4743390"/>
            <a:ext cx="2452916" cy="400110"/>
          </a:xfrm>
          <a:prstGeom prst="rect">
            <a:avLst/>
          </a:prstGeom>
        </p:spPr>
        <p:txBody>
          <a:bodyPr wrap="none">
            <a:spAutoFit/>
          </a:bodyPr>
          <a:lstStyle/>
          <a:p>
            <a:r>
              <a:rPr lang="en-GB" sz="2000" dirty="0">
                <a:solidFill>
                  <a:schemeClr val="tx1"/>
                </a:solidFill>
                <a:latin typeface="Abel" panose="020B0604020202020204" charset="0"/>
              </a:rPr>
              <a:t>8 labs with UP (&lt;85%)</a:t>
            </a:r>
          </a:p>
        </p:txBody>
      </p:sp>
    </p:spTree>
    <p:custDataLst>
      <p:tags r:id="rId1"/>
    </p:custDataLst>
    <p:extLst>
      <p:ext uri="{BB962C8B-B14F-4D97-AF65-F5344CB8AC3E}">
        <p14:creationId xmlns:p14="http://schemas.microsoft.com/office/powerpoint/2010/main" val="902832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36418" y="-20261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6: Kit Use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pic>
        <p:nvPicPr>
          <p:cNvPr id="5" name="Picture 4">
            <a:extLst>
              <a:ext uri="{FF2B5EF4-FFF2-40B4-BE49-F238E27FC236}">
                <a16:creationId xmlns:a16="http://schemas.microsoft.com/office/drawing/2014/main" id="{17A456BF-4EB1-CE72-572D-94DC97C7C9F4}"/>
              </a:ext>
            </a:extLst>
          </p:cNvPr>
          <p:cNvPicPr>
            <a:picLocks noChangeAspect="1"/>
          </p:cNvPicPr>
          <p:nvPr/>
        </p:nvPicPr>
        <p:blipFill>
          <a:blip r:embed="rId6"/>
          <a:stretch>
            <a:fillRect/>
          </a:stretch>
        </p:blipFill>
        <p:spPr>
          <a:xfrm>
            <a:off x="36418" y="3345608"/>
            <a:ext cx="2807901" cy="1689976"/>
          </a:xfrm>
          <a:prstGeom prst="rect">
            <a:avLst/>
          </a:prstGeom>
        </p:spPr>
      </p:pic>
      <p:pic>
        <p:nvPicPr>
          <p:cNvPr id="2" name="Picture 1">
            <a:extLst>
              <a:ext uri="{FF2B5EF4-FFF2-40B4-BE49-F238E27FC236}">
                <a16:creationId xmlns:a16="http://schemas.microsoft.com/office/drawing/2014/main" id="{2D68BB32-666B-C4AE-FA55-7141539F8E65}"/>
              </a:ext>
            </a:extLst>
          </p:cNvPr>
          <p:cNvPicPr>
            <a:picLocks noChangeAspect="1"/>
          </p:cNvPicPr>
          <p:nvPr/>
        </p:nvPicPr>
        <p:blipFill>
          <a:blip r:embed="rId7"/>
          <a:stretch>
            <a:fillRect/>
          </a:stretch>
        </p:blipFill>
        <p:spPr>
          <a:xfrm>
            <a:off x="2376539" y="746611"/>
            <a:ext cx="5177555" cy="3176717"/>
          </a:xfrm>
          <a:prstGeom prst="rect">
            <a:avLst/>
          </a:prstGeom>
        </p:spPr>
      </p:pic>
    </p:spTree>
    <p:custDataLst>
      <p:tags r:id="rId1"/>
    </p:custDataLst>
    <p:extLst>
      <p:ext uri="{BB962C8B-B14F-4D97-AF65-F5344CB8AC3E}">
        <p14:creationId xmlns:p14="http://schemas.microsoft.com/office/powerpoint/2010/main" val="1621952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a:extLst>
            <a:ext uri="{FF2B5EF4-FFF2-40B4-BE49-F238E27FC236}">
              <a16:creationId xmlns:a16="http://schemas.microsoft.com/office/drawing/2014/main" id="{31E3489B-B6F5-9CC3-13A3-6488BB576D22}"/>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1F6D9286-3EE2-3789-C85A-9E679BE3B48D}"/>
              </a:ext>
            </a:extLst>
          </p:cNvPr>
          <p:cNvSpPr txBox="1">
            <a:spLocks noGrp="1"/>
          </p:cNvSpPr>
          <p:nvPr>
            <p:ph type="title"/>
          </p:nvPr>
        </p:nvSpPr>
        <p:spPr>
          <a:xfrm>
            <a:off x="36418" y="-20261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6: Kit Use and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a:extLst>
              <a:ext uri="{FF2B5EF4-FFF2-40B4-BE49-F238E27FC236}">
                <a16:creationId xmlns:a16="http://schemas.microsoft.com/office/drawing/2014/main" id="{F3024376-2B09-3DEF-9BDA-C91CBEC85063}"/>
              </a:ext>
            </a:extLst>
          </p:cNvPr>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a:extLst>
              <a:ext uri="{FF2B5EF4-FFF2-40B4-BE49-F238E27FC236}">
                <a16:creationId xmlns:a16="http://schemas.microsoft.com/office/drawing/2014/main" id="{B81F3437-1E20-C063-B3D2-6A25D692D6B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pSp>
        <p:nvGrpSpPr>
          <p:cNvPr id="20" name="Group 19">
            <a:extLst>
              <a:ext uri="{FF2B5EF4-FFF2-40B4-BE49-F238E27FC236}">
                <a16:creationId xmlns:a16="http://schemas.microsoft.com/office/drawing/2014/main" id="{5C5789E6-B4AB-A45A-38E1-99FE9314CEC5}"/>
              </a:ext>
            </a:extLst>
          </p:cNvPr>
          <p:cNvGrpSpPr/>
          <p:nvPr/>
        </p:nvGrpSpPr>
        <p:grpSpPr>
          <a:xfrm>
            <a:off x="114308" y="1306991"/>
            <a:ext cx="8993274" cy="2835503"/>
            <a:chOff x="75363" y="1404900"/>
            <a:chExt cx="8993274" cy="2835503"/>
          </a:xfrm>
        </p:grpSpPr>
        <p:grpSp>
          <p:nvGrpSpPr>
            <p:cNvPr id="10" name="Group 9">
              <a:extLst>
                <a:ext uri="{FF2B5EF4-FFF2-40B4-BE49-F238E27FC236}">
                  <a16:creationId xmlns:a16="http://schemas.microsoft.com/office/drawing/2014/main" id="{7C290C51-D254-385C-3692-3D34F4D40227}"/>
                </a:ext>
              </a:extLst>
            </p:cNvPr>
            <p:cNvGrpSpPr/>
            <p:nvPr/>
          </p:nvGrpSpPr>
          <p:grpSpPr>
            <a:xfrm>
              <a:off x="75363" y="1404900"/>
              <a:ext cx="8993274" cy="2835503"/>
              <a:chOff x="376542" y="1737228"/>
              <a:chExt cx="8625401" cy="2255071"/>
            </a:xfrm>
          </p:grpSpPr>
          <p:pic>
            <p:nvPicPr>
              <p:cNvPr id="3" name="Picture 2">
                <a:extLst>
                  <a:ext uri="{FF2B5EF4-FFF2-40B4-BE49-F238E27FC236}">
                    <a16:creationId xmlns:a16="http://schemas.microsoft.com/office/drawing/2014/main" id="{E2B3AF62-4949-D0DD-5BB2-F4CB63059F5F}"/>
                  </a:ext>
                </a:extLst>
              </p:cNvPr>
              <p:cNvPicPr>
                <a:picLocks noChangeAspect="1"/>
              </p:cNvPicPr>
              <p:nvPr/>
            </p:nvPicPr>
            <p:blipFill>
              <a:blip r:embed="rId6"/>
              <a:stretch>
                <a:fillRect/>
              </a:stretch>
            </p:blipFill>
            <p:spPr>
              <a:xfrm>
                <a:off x="376542" y="1737228"/>
                <a:ext cx="8625401" cy="2254201"/>
              </a:xfrm>
              <a:prstGeom prst="rect">
                <a:avLst/>
              </a:prstGeom>
            </p:spPr>
          </p:pic>
          <p:sp>
            <p:nvSpPr>
              <p:cNvPr id="9" name="Rounded Rectangle 8">
                <a:extLst>
                  <a:ext uri="{FF2B5EF4-FFF2-40B4-BE49-F238E27FC236}">
                    <a16:creationId xmlns:a16="http://schemas.microsoft.com/office/drawing/2014/main" id="{15F0A50D-06C1-7C0C-5751-E3EA3FA6C289}"/>
                  </a:ext>
                </a:extLst>
              </p:cNvPr>
              <p:cNvSpPr/>
              <p:nvPr/>
            </p:nvSpPr>
            <p:spPr>
              <a:xfrm>
                <a:off x="2035933" y="2334970"/>
                <a:ext cx="3617381"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8">
                <a:extLst>
                  <a:ext uri="{FF2B5EF4-FFF2-40B4-BE49-F238E27FC236}">
                    <a16:creationId xmlns:a16="http://schemas.microsoft.com/office/drawing/2014/main" id="{9BF9EA0F-D9D8-1E5B-7FCF-968BE1FB361E}"/>
                  </a:ext>
                </a:extLst>
              </p:cNvPr>
              <p:cNvSpPr/>
              <p:nvPr/>
            </p:nvSpPr>
            <p:spPr>
              <a:xfrm>
                <a:off x="2035933" y="3369953"/>
                <a:ext cx="3617381"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8">
                <a:extLst>
                  <a:ext uri="{FF2B5EF4-FFF2-40B4-BE49-F238E27FC236}">
                    <a16:creationId xmlns:a16="http://schemas.microsoft.com/office/drawing/2014/main" id="{2D53A6DE-1FC4-A860-5240-C8EEB4F49113}"/>
                  </a:ext>
                </a:extLst>
              </p:cNvPr>
              <p:cNvSpPr/>
              <p:nvPr/>
            </p:nvSpPr>
            <p:spPr>
              <a:xfrm>
                <a:off x="5635478" y="2781383"/>
                <a:ext cx="3326481"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a:extLst>
                  <a:ext uri="{FF2B5EF4-FFF2-40B4-BE49-F238E27FC236}">
                    <a16:creationId xmlns:a16="http://schemas.microsoft.com/office/drawing/2014/main" id="{E257C24A-1537-5B2F-D61B-7FF4C45B12C3}"/>
                  </a:ext>
                </a:extLst>
              </p:cNvPr>
              <p:cNvSpPr/>
              <p:nvPr/>
            </p:nvSpPr>
            <p:spPr>
              <a:xfrm>
                <a:off x="1295706" y="2781383"/>
                <a:ext cx="740227"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8">
                <a:extLst>
                  <a:ext uri="{FF2B5EF4-FFF2-40B4-BE49-F238E27FC236}">
                    <a16:creationId xmlns:a16="http://schemas.microsoft.com/office/drawing/2014/main" id="{563EF446-F227-DECB-5E7E-A42A155BF8A3}"/>
                  </a:ext>
                </a:extLst>
              </p:cNvPr>
              <p:cNvSpPr/>
              <p:nvPr/>
            </p:nvSpPr>
            <p:spPr>
              <a:xfrm>
                <a:off x="5635478" y="3826410"/>
                <a:ext cx="3326481"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8">
                <a:extLst>
                  <a:ext uri="{FF2B5EF4-FFF2-40B4-BE49-F238E27FC236}">
                    <a16:creationId xmlns:a16="http://schemas.microsoft.com/office/drawing/2014/main" id="{C94E572F-9883-54D0-DFA2-4F8B29605B50}"/>
                  </a:ext>
                </a:extLst>
              </p:cNvPr>
              <p:cNvSpPr/>
              <p:nvPr/>
            </p:nvSpPr>
            <p:spPr>
              <a:xfrm>
                <a:off x="1285125" y="3803365"/>
                <a:ext cx="740227" cy="1658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Rounded Corners 12">
              <a:extLst>
                <a:ext uri="{FF2B5EF4-FFF2-40B4-BE49-F238E27FC236}">
                  <a16:creationId xmlns:a16="http://schemas.microsoft.com/office/drawing/2014/main" id="{7AD25540-1699-A5F6-41E0-CE1A493DCCE1}"/>
                </a:ext>
              </a:extLst>
            </p:cNvPr>
            <p:cNvSpPr/>
            <p:nvPr/>
          </p:nvSpPr>
          <p:spPr>
            <a:xfrm>
              <a:off x="1805527" y="3280257"/>
              <a:ext cx="3753065" cy="18899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7D459E5-F0D9-F5A1-CB7A-0F0211386CCA}"/>
                </a:ext>
              </a:extLst>
            </p:cNvPr>
            <p:cNvSpPr/>
            <p:nvPr/>
          </p:nvSpPr>
          <p:spPr>
            <a:xfrm>
              <a:off x="5558592" y="3812971"/>
              <a:ext cx="3443351" cy="187755"/>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8D42878-F9CF-08D3-8010-6A54C3D7D19D}"/>
                </a:ext>
              </a:extLst>
            </p:cNvPr>
            <p:cNvSpPr/>
            <p:nvPr/>
          </p:nvSpPr>
          <p:spPr>
            <a:xfrm>
              <a:off x="1794495" y="3824919"/>
              <a:ext cx="3764097" cy="17580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B6A8EDE6-9E03-04DF-55A4-8EFE4FBC3520}"/>
                </a:ext>
              </a:extLst>
            </p:cNvPr>
            <p:cNvSpPr/>
            <p:nvPr/>
          </p:nvSpPr>
          <p:spPr>
            <a:xfrm>
              <a:off x="5552104" y="2520602"/>
              <a:ext cx="3468356" cy="16611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Rounded Corners 3">
            <a:extLst>
              <a:ext uri="{FF2B5EF4-FFF2-40B4-BE49-F238E27FC236}">
                <a16:creationId xmlns:a16="http://schemas.microsoft.com/office/drawing/2014/main" id="{A2F0307A-4ED2-874D-32B2-D325A740192F}"/>
              </a:ext>
            </a:extLst>
          </p:cNvPr>
          <p:cNvSpPr/>
          <p:nvPr/>
        </p:nvSpPr>
        <p:spPr>
          <a:xfrm>
            <a:off x="544286" y="1147673"/>
            <a:ext cx="1300186" cy="3217498"/>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8F40D15D-7358-D90E-FAD1-A7174AD169A7}"/>
              </a:ext>
            </a:extLst>
          </p:cNvPr>
          <p:cNvSpPr/>
          <p:nvPr/>
        </p:nvSpPr>
        <p:spPr>
          <a:xfrm>
            <a:off x="1882782" y="1147673"/>
            <a:ext cx="3733352" cy="3217498"/>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8709760E-B0BC-0AFC-751C-537214C54CA7}"/>
              </a:ext>
            </a:extLst>
          </p:cNvPr>
          <p:cNvSpPr/>
          <p:nvPr/>
        </p:nvSpPr>
        <p:spPr>
          <a:xfrm>
            <a:off x="5635847" y="1147673"/>
            <a:ext cx="3430045" cy="3217498"/>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4083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8" y="1635327"/>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6" name="Google Shape;866;p42"/>
          <p:cNvSpPr txBox="1">
            <a:spLocks noGrp="1"/>
          </p:cNvSpPr>
          <p:nvPr>
            <p:ph type="title" idx="2"/>
          </p:nvPr>
        </p:nvSpPr>
        <p:spPr>
          <a:xfrm>
            <a:off x="500128" y="3283146"/>
            <a:ext cx="7615172" cy="5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effectLst>
                  <a:outerShdw blurRad="38100" dist="38100" dir="2700000" algn="tl">
                    <a:srgbClr val="000000">
                      <a:alpha val="43137"/>
                    </a:srgbClr>
                  </a:outerShdw>
                </a:effectLst>
              </a:rPr>
              <a:t>HLA Antibody Specificity Analysis </a:t>
            </a:r>
            <a:endParaRPr sz="36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3</a:t>
            </a:r>
            <a:endParaRPr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566161" y="2121347"/>
            <a:ext cx="2014048" cy="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6" y="1048688"/>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70" name="Google Shape;870;p42"/>
          <p:cNvSpPr/>
          <p:nvPr/>
        </p:nvSpPr>
        <p:spPr>
          <a:xfrm rot="1800030" flipH="1">
            <a:off x="6845608"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8" name="Group 7"/>
          <p:cNvGrpSpPr/>
          <p:nvPr/>
        </p:nvGrpSpPr>
        <p:grpSpPr>
          <a:xfrm>
            <a:off x="691739" y="698563"/>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2434423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8">
                                            <p:txEl>
                                              <p:pRg st="0" end="0"/>
                                            </p:txEl>
                                          </p:spTgt>
                                        </p:tgtEl>
                                        <p:attrNameLst>
                                          <p:attrName>style.visibility</p:attrName>
                                        </p:attrNameLst>
                                      </p:cBhvr>
                                      <p:to>
                                        <p:strVal val="visible"/>
                                      </p:to>
                                    </p:set>
                                    <p:animEffect transition="in" filter="wipe(left)">
                                      <p:cBhvr>
                                        <p:cTn id="7" dur="1000"/>
                                        <p:tgtEl>
                                          <p:spTgt spid="86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wipe(left)">
                                      <p:cBhvr>
                                        <p:cTn id="10" dur="1000"/>
                                        <p:tgtEl>
                                          <p:spTgt spid="8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7"/>
                                        </p:tgtEl>
                                        <p:attrNameLst>
                                          <p:attrName>style.visibility</p:attrName>
                                        </p:attrNameLst>
                                      </p:cBhvr>
                                      <p:to>
                                        <p:strVal val="visible"/>
                                      </p:to>
                                    </p:set>
                                    <p:animEffect transition="in" filter="wipe(left)">
                                      <p:cBhvr>
                                        <p:cTn id="13"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266700" y="305562"/>
            <a:ext cx="8697325" cy="5267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effectLst>
                  <a:outerShdw blurRad="38100" dist="38100" dir="2700000" algn="tl">
                    <a:srgbClr val="000000">
                      <a:alpha val="43137"/>
                    </a:srgbClr>
                  </a:outerShdw>
                </a:effectLst>
              </a:rPr>
              <a:t>Scheme 3: HLA Antibody Specificity Analysis</a:t>
            </a:r>
            <a:endParaRPr dirty="0">
              <a:effectLst>
                <a:outerShdw blurRad="38100" dist="38100" dir="2700000" algn="tl">
                  <a:srgbClr val="000000">
                    <a:alpha val="43137"/>
                  </a:srgbClr>
                </a:outerShdw>
              </a:effectLst>
            </a:endParaRPr>
          </a:p>
        </p:txBody>
      </p:sp>
      <p:sp>
        <p:nvSpPr>
          <p:cNvPr id="972" name="Google Shape;972;p46"/>
          <p:cNvSpPr txBox="1"/>
          <p:nvPr/>
        </p:nvSpPr>
        <p:spPr>
          <a:xfrm>
            <a:off x="5955681" y="2737873"/>
            <a:ext cx="2293304" cy="6759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00"/>
                </a:solidFill>
                <a:latin typeface="Abel"/>
                <a:ea typeface="Abel"/>
                <a:cs typeface="Abel"/>
                <a:sym typeface="Abel"/>
              </a:rPr>
              <a:t>At least 75% agreement on presence of HLA antibodies, 95% agreement on absense.</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Abel"/>
                <a:ea typeface="Abel"/>
                <a:cs typeface="Abel"/>
                <a:sym typeface="Abel"/>
              </a:rPr>
              <a:t>Consensus</a:t>
            </a:r>
            <a:endParaRPr sz="2000" b="1" dirty="0">
              <a:solidFill>
                <a:schemeClr val="dk1"/>
              </a:solidFill>
              <a:latin typeface="Abel"/>
              <a:ea typeface="Abel"/>
              <a:cs typeface="Abel"/>
              <a:sym typeface="Abel"/>
            </a:endParaRPr>
          </a:p>
        </p:txBody>
      </p:sp>
      <p:sp>
        <p:nvSpPr>
          <p:cNvPr id="974" name="Google Shape;974;p46"/>
          <p:cNvSpPr txBox="1"/>
          <p:nvPr/>
        </p:nvSpPr>
        <p:spPr>
          <a:xfrm>
            <a:off x="504720" y="1822191"/>
            <a:ext cx="2683581"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Assess participants ability to determine </a:t>
            </a:r>
            <a:r>
              <a:rPr lang="en" sz="1600" b="1" dirty="0">
                <a:solidFill>
                  <a:srgbClr val="FFFF00"/>
                </a:solidFill>
                <a:latin typeface="Abel"/>
                <a:ea typeface="Abel"/>
                <a:cs typeface="Abel"/>
                <a:sym typeface="Abel"/>
              </a:rPr>
              <a:t>specificity</a:t>
            </a:r>
            <a:r>
              <a:rPr lang="en" sz="1600" dirty="0">
                <a:solidFill>
                  <a:srgbClr val="FFFF00"/>
                </a:solidFill>
                <a:latin typeface="Abel"/>
                <a:ea typeface="Abel"/>
                <a:cs typeface="Abel"/>
                <a:sym typeface="Abel"/>
              </a:rPr>
              <a:t> of HLA antibodies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Purpose</a:t>
            </a:r>
            <a:endParaRPr sz="2000" b="1" dirty="0">
              <a:solidFill>
                <a:schemeClr val="dk1"/>
              </a:solidFill>
              <a:latin typeface="Abel"/>
              <a:ea typeface="Abel"/>
              <a:cs typeface="Abel"/>
              <a:sym typeface="Abel"/>
            </a:endParaRPr>
          </a:p>
        </p:txBody>
      </p:sp>
      <p:sp>
        <p:nvSpPr>
          <p:cNvPr id="976" name="Google Shape;976;p46"/>
          <p:cNvSpPr txBox="1"/>
          <p:nvPr/>
        </p:nvSpPr>
        <p:spPr>
          <a:xfrm>
            <a:off x="85725" y="3413797"/>
            <a:ext cx="3102576" cy="48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75% reports agree with consensus in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504825" y="3100320"/>
            <a:ext cx="2683581"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Satisfactory Performance</a:t>
            </a:r>
            <a:endParaRPr sz="2000" b="1" dirty="0">
              <a:solidFill>
                <a:schemeClr val="dk1"/>
              </a:solidFill>
              <a:latin typeface="Abel"/>
              <a:ea typeface="Abel"/>
              <a:cs typeface="Abel"/>
              <a:sym typeface="Abel"/>
            </a:endParaRPr>
          </a:p>
        </p:txBody>
      </p:sp>
      <p:grpSp>
        <p:nvGrpSpPr>
          <p:cNvPr id="26" name="Group 25"/>
          <p:cNvGrpSpPr/>
          <p:nvPr/>
        </p:nvGrpSpPr>
        <p:grpSpPr>
          <a:xfrm>
            <a:off x="8113410" y="829437"/>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526280" y="4750815"/>
            <a:ext cx="4618471" cy="392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i="1" dirty="0">
                <a:solidFill>
                  <a:schemeClr val="dk1"/>
                </a:solidFill>
                <a:latin typeface="Abel"/>
                <a:ea typeface="Abel"/>
                <a:cs typeface="Abel"/>
                <a:sym typeface="Abel"/>
              </a:rPr>
              <a:t>10 serum samples over </a:t>
            </a:r>
            <a:r>
              <a:rPr lang="en-GB" sz="2000" i="1" dirty="0">
                <a:solidFill>
                  <a:srgbClr val="FFFF00"/>
                </a:solidFill>
                <a:latin typeface="Abel"/>
                <a:ea typeface="Abel"/>
                <a:cs typeface="Abel"/>
                <a:sym typeface="Abel"/>
              </a:rPr>
              <a:t>3 </a:t>
            </a:r>
            <a:r>
              <a:rPr lang="en-GB" sz="2000" i="1" dirty="0">
                <a:solidFill>
                  <a:schemeClr val="dk1"/>
                </a:solidFill>
                <a:latin typeface="Abel"/>
                <a:ea typeface="Abel"/>
                <a:cs typeface="Abel"/>
                <a:sym typeface="Abel"/>
              </a:rPr>
              <a:t>distributions</a:t>
            </a:r>
            <a:endParaRPr sz="2000" i="1" dirty="0">
              <a:solidFill>
                <a:schemeClr val="dk1"/>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0" y="15471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5" y="232206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0" y="31983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2"/>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8" y="3329419"/>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3" y="1696646"/>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Tree>
    <p:custDataLst>
      <p:tags r:id="rId1"/>
    </p:custDataLst>
    <p:extLst>
      <p:ext uri="{BB962C8B-B14F-4D97-AF65-F5344CB8AC3E}">
        <p14:creationId xmlns:p14="http://schemas.microsoft.com/office/powerpoint/2010/main" val="2859922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975"/>
                                        </p:tgtEl>
                                        <p:attrNameLst>
                                          <p:attrName>style.visibility</p:attrName>
                                        </p:attrNameLst>
                                      </p:cBhvr>
                                      <p:to>
                                        <p:strVal val="visible"/>
                                      </p:to>
                                    </p:set>
                                    <p:anim calcmode="lin" valueType="num">
                                      <p:cBhvr additive="base">
                                        <p:cTn id="84" dur="500" fill="hold"/>
                                        <p:tgtEl>
                                          <p:spTgt spid="975"/>
                                        </p:tgtEl>
                                        <p:attrNameLst>
                                          <p:attrName>ppt_x</p:attrName>
                                        </p:attrNameLst>
                                      </p:cBhvr>
                                      <p:tavLst>
                                        <p:tav tm="0">
                                          <p:val>
                                            <p:strVal val="0-#ppt_w/2"/>
                                          </p:val>
                                        </p:tav>
                                        <p:tav tm="100000">
                                          <p:val>
                                            <p:strVal val="#ppt_x"/>
                                          </p:val>
                                        </p:tav>
                                      </p:tavLst>
                                    </p:anim>
                                    <p:anim calcmode="lin" valueType="num">
                                      <p:cBhvr additive="base">
                                        <p:cTn id="85" dur="500" fill="hold"/>
                                        <p:tgtEl>
                                          <p:spTgt spid="975"/>
                                        </p:tgtEl>
                                        <p:attrNameLst>
                                          <p:attrName>ppt_y</p:attrName>
                                        </p:attrNameLst>
                                      </p:cBhvr>
                                      <p:tavLst>
                                        <p:tav tm="0">
                                          <p:val>
                                            <p:strVal val="0-#ppt_h/2"/>
                                          </p:val>
                                        </p:tav>
                                        <p:tav tm="100000">
                                          <p:val>
                                            <p:strVal val="#ppt_y"/>
                                          </p:val>
                                        </p:tav>
                                      </p:tavLst>
                                    </p:anim>
                                  </p:childTnLst>
                                </p:cTn>
                              </p:par>
                              <p:par>
                                <p:cTn id="86" presetID="2" presetClass="entr" presetSubtype="9" fill="hold" grpId="0" nodeType="withEffect">
                                  <p:stCondLst>
                                    <p:cond delay="0"/>
                                  </p:stCondLst>
                                  <p:childTnLst>
                                    <p:set>
                                      <p:cBhvr>
                                        <p:cTn id="87" dur="1" fill="hold">
                                          <p:stCondLst>
                                            <p:cond delay="0"/>
                                          </p:stCondLst>
                                        </p:cTn>
                                        <p:tgtEl>
                                          <p:spTgt spid="974"/>
                                        </p:tgtEl>
                                        <p:attrNameLst>
                                          <p:attrName>style.visibility</p:attrName>
                                        </p:attrNameLst>
                                      </p:cBhvr>
                                      <p:to>
                                        <p:strVal val="visible"/>
                                      </p:to>
                                    </p:set>
                                    <p:anim calcmode="lin" valueType="num">
                                      <p:cBhvr additive="base">
                                        <p:cTn id="88" dur="500" fill="hold"/>
                                        <p:tgtEl>
                                          <p:spTgt spid="974"/>
                                        </p:tgtEl>
                                        <p:attrNameLst>
                                          <p:attrName>ppt_x</p:attrName>
                                        </p:attrNameLst>
                                      </p:cBhvr>
                                      <p:tavLst>
                                        <p:tav tm="0">
                                          <p:val>
                                            <p:strVal val="0-#ppt_w/2"/>
                                          </p:val>
                                        </p:tav>
                                        <p:tav tm="100000">
                                          <p:val>
                                            <p:strVal val="#ppt_x"/>
                                          </p:val>
                                        </p:tav>
                                      </p:tavLst>
                                    </p:anim>
                                    <p:anim calcmode="lin" valueType="num">
                                      <p:cBhvr additive="base">
                                        <p:cTn id="89"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73"/>
                                        </p:tgtEl>
                                        <p:attrNameLst>
                                          <p:attrName>style.visibility</p:attrName>
                                        </p:attrNameLst>
                                      </p:cBhvr>
                                      <p:to>
                                        <p:strVal val="visible"/>
                                      </p:to>
                                    </p:set>
                                    <p:anim calcmode="lin" valueType="num">
                                      <p:cBhvr additive="base">
                                        <p:cTn id="94" dur="500" fill="hold"/>
                                        <p:tgtEl>
                                          <p:spTgt spid="973"/>
                                        </p:tgtEl>
                                        <p:attrNameLst>
                                          <p:attrName>ppt_x</p:attrName>
                                        </p:attrNameLst>
                                      </p:cBhvr>
                                      <p:tavLst>
                                        <p:tav tm="0">
                                          <p:val>
                                            <p:strVal val="1+#ppt_w/2"/>
                                          </p:val>
                                        </p:tav>
                                        <p:tav tm="100000">
                                          <p:val>
                                            <p:strVal val="#ppt_x"/>
                                          </p:val>
                                        </p:tav>
                                      </p:tavLst>
                                    </p:anim>
                                    <p:anim calcmode="lin" valueType="num">
                                      <p:cBhvr additive="base">
                                        <p:cTn id="95" dur="500" fill="hold"/>
                                        <p:tgtEl>
                                          <p:spTgt spid="97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72"/>
                                        </p:tgtEl>
                                        <p:attrNameLst>
                                          <p:attrName>style.visibility</p:attrName>
                                        </p:attrNameLst>
                                      </p:cBhvr>
                                      <p:to>
                                        <p:strVal val="visible"/>
                                      </p:to>
                                    </p:set>
                                    <p:anim calcmode="lin" valueType="num">
                                      <p:cBhvr additive="base">
                                        <p:cTn id="98" dur="500" fill="hold"/>
                                        <p:tgtEl>
                                          <p:spTgt spid="972"/>
                                        </p:tgtEl>
                                        <p:attrNameLst>
                                          <p:attrName>ppt_x</p:attrName>
                                        </p:attrNameLst>
                                      </p:cBhvr>
                                      <p:tavLst>
                                        <p:tav tm="0">
                                          <p:val>
                                            <p:strVal val="1+#ppt_w/2"/>
                                          </p:val>
                                        </p:tav>
                                        <p:tav tm="100000">
                                          <p:val>
                                            <p:strVal val="#ppt_x"/>
                                          </p:val>
                                        </p:tav>
                                      </p:tavLst>
                                    </p:anim>
                                    <p:anim calcmode="lin" valueType="num">
                                      <p:cBhvr additive="base">
                                        <p:cTn id="99"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976"/>
                                        </p:tgtEl>
                                        <p:attrNameLst>
                                          <p:attrName>style.visibility</p:attrName>
                                        </p:attrNameLst>
                                      </p:cBhvr>
                                      <p:to>
                                        <p:strVal val="visible"/>
                                      </p:to>
                                    </p:set>
                                    <p:anim calcmode="lin" valueType="num">
                                      <p:cBhvr additive="base">
                                        <p:cTn id="104" dur="500" fill="hold"/>
                                        <p:tgtEl>
                                          <p:spTgt spid="976"/>
                                        </p:tgtEl>
                                        <p:attrNameLst>
                                          <p:attrName>ppt_x</p:attrName>
                                        </p:attrNameLst>
                                      </p:cBhvr>
                                      <p:tavLst>
                                        <p:tav tm="0">
                                          <p:val>
                                            <p:strVal val="0-#ppt_w/2"/>
                                          </p:val>
                                        </p:tav>
                                        <p:tav tm="100000">
                                          <p:val>
                                            <p:strVal val="#ppt_x"/>
                                          </p:val>
                                        </p:tav>
                                      </p:tavLst>
                                    </p:anim>
                                    <p:anim calcmode="lin" valueType="num">
                                      <p:cBhvr additive="base">
                                        <p:cTn id="105" dur="500" fill="hold"/>
                                        <p:tgtEl>
                                          <p:spTgt spid="976"/>
                                        </p:tgtEl>
                                        <p:attrNameLst>
                                          <p:attrName>ppt_y</p:attrName>
                                        </p:attrNameLst>
                                      </p:cBhvr>
                                      <p:tavLst>
                                        <p:tav tm="0">
                                          <p:val>
                                            <p:strVal val="1+#ppt_h/2"/>
                                          </p:val>
                                        </p:tav>
                                        <p:tav tm="100000">
                                          <p:val>
                                            <p:strVal val="#ppt_y"/>
                                          </p:val>
                                        </p:tav>
                                      </p:tavLst>
                                    </p:anim>
                                  </p:childTnLst>
                                </p:cTn>
                              </p:par>
                              <p:par>
                                <p:cTn id="106" presetID="2" presetClass="entr" presetSubtype="12" fill="hold" grpId="0" nodeType="withEffect">
                                  <p:stCondLst>
                                    <p:cond delay="0"/>
                                  </p:stCondLst>
                                  <p:childTnLst>
                                    <p:set>
                                      <p:cBhvr>
                                        <p:cTn id="107" dur="1" fill="hold">
                                          <p:stCondLst>
                                            <p:cond delay="0"/>
                                          </p:stCondLst>
                                        </p:cTn>
                                        <p:tgtEl>
                                          <p:spTgt spid="977"/>
                                        </p:tgtEl>
                                        <p:attrNameLst>
                                          <p:attrName>style.visibility</p:attrName>
                                        </p:attrNameLst>
                                      </p:cBhvr>
                                      <p:to>
                                        <p:strVal val="visible"/>
                                      </p:to>
                                    </p:set>
                                    <p:anim calcmode="lin" valueType="num">
                                      <p:cBhvr additive="base">
                                        <p:cTn id="108" dur="500" fill="hold"/>
                                        <p:tgtEl>
                                          <p:spTgt spid="977"/>
                                        </p:tgtEl>
                                        <p:attrNameLst>
                                          <p:attrName>ppt_x</p:attrName>
                                        </p:attrNameLst>
                                      </p:cBhvr>
                                      <p:tavLst>
                                        <p:tav tm="0">
                                          <p:val>
                                            <p:strVal val="0-#ppt_w/2"/>
                                          </p:val>
                                        </p:tav>
                                        <p:tav tm="100000">
                                          <p:val>
                                            <p:strVal val="#ppt_x"/>
                                          </p:val>
                                        </p:tav>
                                      </p:tavLst>
                                    </p:anim>
                                    <p:anim calcmode="lin" valueType="num">
                                      <p:cBhvr additive="base">
                                        <p:cTn id="109"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1+#ppt_w/2"/>
                                          </p:val>
                                        </p:tav>
                                        <p:tav tm="100000">
                                          <p:val>
                                            <p:strVal val="#ppt_x"/>
                                          </p:val>
                                        </p:tav>
                                      </p:tavLst>
                                    </p:anim>
                                    <p:anim calcmode="lin" valueType="num">
                                      <p:cBhvr additive="base">
                                        <p:cTn id="11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6"/>
          <p:cNvSpPr txBox="1">
            <a:spLocks noGrp="1"/>
          </p:cNvSpPr>
          <p:nvPr>
            <p:ph type="title" idx="19"/>
          </p:nvPr>
        </p:nvSpPr>
        <p:spPr>
          <a:xfrm>
            <a:off x="533934" y="995771"/>
            <a:ext cx="75966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Meet The Team!</a:t>
            </a:r>
            <a:endParaRPr dirty="0">
              <a:effectLst>
                <a:outerShdw blurRad="38100" dist="38100" dir="2700000" algn="tl">
                  <a:srgbClr val="000000">
                    <a:alpha val="43137"/>
                  </a:srgbClr>
                </a:outerShdw>
              </a:effectLst>
            </a:endParaRPr>
          </a:p>
        </p:txBody>
      </p:sp>
      <p:sp>
        <p:nvSpPr>
          <p:cNvPr id="452" name="Google Shape;452;p26"/>
          <p:cNvSpPr/>
          <p:nvPr/>
        </p:nvSpPr>
        <p:spPr>
          <a:xfrm>
            <a:off x="8551550" y="-637025"/>
            <a:ext cx="40300" cy="41050"/>
          </a:xfrm>
          <a:custGeom>
            <a:avLst/>
            <a:gdLst/>
            <a:ahLst/>
            <a:cxnLst/>
            <a:rect l="l" t="t" r="r" b="b"/>
            <a:pathLst>
              <a:path w="1612" h="1642" fill="none" extrusionOk="0">
                <a:moveTo>
                  <a:pt x="1612" y="821"/>
                </a:moveTo>
                <a:cubicBezTo>
                  <a:pt x="1612" y="365"/>
                  <a:pt x="1247" y="0"/>
                  <a:pt x="821" y="0"/>
                </a:cubicBezTo>
                <a:cubicBezTo>
                  <a:pt x="365" y="0"/>
                  <a:pt x="1" y="365"/>
                  <a:pt x="1" y="821"/>
                </a:cubicBezTo>
                <a:cubicBezTo>
                  <a:pt x="1" y="1277"/>
                  <a:pt x="365" y="1642"/>
                  <a:pt x="821" y="1642"/>
                </a:cubicBezTo>
                <a:cubicBezTo>
                  <a:pt x="1247" y="1642"/>
                  <a:pt x="1612" y="1277"/>
                  <a:pt x="1612" y="821"/>
                </a:cubicBez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3" name="Google Shape;453;p26"/>
          <p:cNvSpPr/>
          <p:nvPr/>
        </p:nvSpPr>
        <p:spPr>
          <a:xfrm>
            <a:off x="7808375" y="-245700"/>
            <a:ext cx="41075" cy="41075"/>
          </a:xfrm>
          <a:custGeom>
            <a:avLst/>
            <a:gdLst/>
            <a:ahLst/>
            <a:cxnLst/>
            <a:rect l="l" t="t" r="r" b="b"/>
            <a:pathLst>
              <a:path w="1643" h="1643" fill="none" extrusionOk="0">
                <a:moveTo>
                  <a:pt x="1642" y="822"/>
                </a:moveTo>
                <a:cubicBezTo>
                  <a:pt x="1642" y="366"/>
                  <a:pt x="1277" y="1"/>
                  <a:pt x="821" y="1"/>
                </a:cubicBezTo>
                <a:cubicBezTo>
                  <a:pt x="365" y="1"/>
                  <a:pt x="1" y="366"/>
                  <a:pt x="1" y="822"/>
                </a:cubicBezTo>
                <a:cubicBezTo>
                  <a:pt x="1" y="1278"/>
                  <a:pt x="365" y="1642"/>
                  <a:pt x="821" y="1642"/>
                </a:cubicBezTo>
                <a:cubicBezTo>
                  <a:pt x="1277" y="1642"/>
                  <a:pt x="1642" y="1278"/>
                  <a:pt x="1642" y="822"/>
                </a:cubicBezTo>
                <a:close/>
              </a:path>
            </a:pathLst>
          </a:custGeom>
          <a:noFill/>
          <a:ln w="1900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4" name="Google Shape;454;p26"/>
          <p:cNvSpPr/>
          <p:nvPr/>
        </p:nvSpPr>
        <p:spPr>
          <a:xfrm>
            <a:off x="8243050" y="-1464550"/>
            <a:ext cx="657325" cy="758400"/>
          </a:xfrm>
          <a:custGeom>
            <a:avLst/>
            <a:gdLst/>
            <a:ahLst/>
            <a:cxnLst/>
            <a:rect l="l" t="t" r="r" b="b"/>
            <a:pathLst>
              <a:path w="26293" h="30336" extrusionOk="0">
                <a:moveTo>
                  <a:pt x="13161" y="0"/>
                </a:moveTo>
                <a:lnTo>
                  <a:pt x="0" y="7569"/>
                </a:lnTo>
                <a:lnTo>
                  <a:pt x="0" y="22767"/>
                </a:lnTo>
                <a:lnTo>
                  <a:pt x="13161" y="30335"/>
                </a:lnTo>
                <a:lnTo>
                  <a:pt x="26292" y="22767"/>
                </a:lnTo>
                <a:lnTo>
                  <a:pt x="26292" y="7569"/>
                </a:lnTo>
                <a:lnTo>
                  <a:pt x="131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26" name="Google Shape;387;p24"/>
          <p:cNvSpPr/>
          <p:nvPr/>
        </p:nvSpPr>
        <p:spPr>
          <a:xfrm rot="3667715" flipH="1">
            <a:off x="8027057" y="-54588"/>
            <a:ext cx="824991" cy="942564"/>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130534" y="115518"/>
            <a:ext cx="618036" cy="586044"/>
          </a:xfrm>
          <a:prstGeom prst="rect">
            <a:avLst/>
          </a:prstGeom>
          <a:solidFill>
            <a:schemeClr val="bg1">
              <a:lumMod val="75000"/>
            </a:schemeClr>
          </a:solidFill>
        </p:spPr>
      </p:pic>
      <p:sp>
        <p:nvSpPr>
          <p:cNvPr id="49" name="Text Box 7">
            <a:extLst>
              <a:ext uri="{FF2B5EF4-FFF2-40B4-BE49-F238E27FC236}">
                <a16:creationId xmlns:a16="http://schemas.microsoft.com/office/drawing/2014/main" id="{CFAC9556-945D-40AA-BD74-AC7E223675B4}"/>
              </a:ext>
            </a:extLst>
          </p:cNvPr>
          <p:cNvSpPr txBox="1">
            <a:spLocks noChangeArrowheads="1"/>
          </p:cNvSpPr>
          <p:nvPr/>
        </p:nvSpPr>
        <p:spPr bwMode="auto">
          <a:xfrm>
            <a:off x="502920" y="1459649"/>
            <a:ext cx="5907646" cy="3262432"/>
          </a:xfrm>
          <a:prstGeom prst="rect">
            <a:avLst/>
          </a:prstGeom>
          <a:noFill/>
          <a:ln w="9525">
            <a:noFill/>
            <a:miter lim="800000"/>
            <a:headEnd/>
            <a:tailEnd/>
          </a:ln>
        </p:spPr>
        <p:txBody>
          <a:bodyPr wrap="square">
            <a:spAutoFit/>
          </a:bodyPr>
          <a:lstStyle/>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 Director</a:t>
            </a:r>
            <a:r>
              <a:rPr lang="en-GB" sz="2000" kern="1200" dirty="0">
                <a:solidFill>
                  <a:prstClr val="white"/>
                </a:solidFill>
                <a:latin typeface="Abel" panose="020B0604020202020204" charset="0"/>
                <a:ea typeface="+mn-ea"/>
                <a:cs typeface="+mn-cs"/>
              </a:rPr>
              <a:t>: Deborah Pritchard</a:t>
            </a:r>
          </a:p>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Manager</a:t>
            </a:r>
            <a:r>
              <a:rPr lang="en-GB" sz="2000" kern="1200" dirty="0">
                <a:solidFill>
                  <a:prstClr val="white"/>
                </a:solidFill>
                <a:latin typeface="Abel" panose="020B0604020202020204" charset="0"/>
                <a:ea typeface="+mn-ea"/>
                <a:cs typeface="+mn-cs"/>
              </a:rPr>
              <a:t>: Amy De’Ath</a:t>
            </a:r>
          </a:p>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Deputy Manager</a:t>
            </a:r>
            <a:r>
              <a:rPr lang="en-GB" sz="2000" kern="1200" dirty="0">
                <a:solidFill>
                  <a:prstClr val="white"/>
                </a:solidFill>
                <a:latin typeface="Abel" panose="020B0604020202020204" charset="0"/>
                <a:ea typeface="+mn-ea"/>
                <a:cs typeface="+mn-cs"/>
              </a:rPr>
              <a:t>: Melanie Bartley</a:t>
            </a:r>
          </a:p>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Healthcare Scientist Practitioner: </a:t>
            </a:r>
            <a:r>
              <a:rPr lang="en-GB" sz="2000" kern="1200" dirty="0">
                <a:solidFill>
                  <a:prstClr val="white"/>
                </a:solidFill>
                <a:latin typeface="Abel" panose="020B0604020202020204" charset="0"/>
                <a:ea typeface="+mn-ea"/>
                <a:cs typeface="+mn-cs"/>
              </a:rPr>
              <a:t>Geraint Clarke </a:t>
            </a:r>
          </a:p>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QA Technical Officer</a:t>
            </a:r>
            <a:r>
              <a:rPr lang="en-GB" sz="2000" kern="1200" dirty="0">
                <a:solidFill>
                  <a:prstClr val="white"/>
                </a:solidFill>
                <a:latin typeface="Abel" panose="020B0604020202020204" charset="0"/>
                <a:ea typeface="+mn-ea"/>
                <a:cs typeface="+mn-cs"/>
              </a:rPr>
              <a:t>: Jack Jefferies</a:t>
            </a:r>
          </a:p>
          <a:p>
            <a:pPr fontAlgn="base">
              <a:spcBef>
                <a:spcPct val="50000"/>
              </a:spcBef>
              <a:spcAft>
                <a:spcPct val="0"/>
              </a:spcAft>
              <a:buClrTx/>
              <a:buFontTx/>
              <a:buNone/>
            </a:pPr>
            <a:r>
              <a:rPr lang="en-GB" sz="2000" b="1" kern="1200" dirty="0">
                <a:solidFill>
                  <a:prstClr val="white"/>
                </a:solidFill>
                <a:latin typeface="Abel" panose="020B0604020202020204" charset="0"/>
                <a:ea typeface="+mn-ea"/>
                <a:cs typeface="+mn-cs"/>
              </a:rPr>
              <a:t>MLA</a:t>
            </a:r>
            <a:r>
              <a:rPr lang="en-GB" sz="2000" kern="1200" dirty="0">
                <a:solidFill>
                  <a:prstClr val="white"/>
                </a:solidFill>
                <a:latin typeface="Abel" panose="020B0604020202020204" charset="0"/>
                <a:ea typeface="+mn-ea"/>
                <a:cs typeface="+mn-cs"/>
              </a:rPr>
              <a:t>: Sue Davies</a:t>
            </a:r>
          </a:p>
          <a:p>
            <a:pPr fontAlgn="base">
              <a:spcBef>
                <a:spcPct val="50000"/>
              </a:spcBef>
              <a:spcAft>
                <a:spcPct val="0"/>
              </a:spcAft>
              <a:buClrTx/>
              <a:buFontTx/>
              <a:buNone/>
            </a:pPr>
            <a:endParaRPr lang="en-GB" sz="2400" kern="1200" dirty="0">
              <a:solidFill>
                <a:prstClr val="white"/>
              </a:solidFill>
              <a:latin typeface="Abel" panose="020B0604020202020204"/>
              <a:ea typeface="+mn-ea"/>
              <a:cs typeface="+mn-cs"/>
            </a:endParaRPr>
          </a:p>
        </p:txBody>
      </p:sp>
      <p:pic>
        <p:nvPicPr>
          <p:cNvPr id="28" name="Picture 27">
            <a:extLst>
              <a:ext uri="{FF2B5EF4-FFF2-40B4-BE49-F238E27FC236}">
                <a16:creationId xmlns:a16="http://schemas.microsoft.com/office/drawing/2014/main" id="{EB6ED4FE-AE62-4CF8-9A59-557B96B47678}"/>
              </a:ext>
            </a:extLst>
          </p:cNvPr>
          <p:cNvPicPr>
            <a:picLocks noChangeAspect="1"/>
          </p:cNvPicPr>
          <p:nvPr/>
        </p:nvPicPr>
        <p:blipFill>
          <a:blip r:embed="rId6"/>
          <a:stretch>
            <a:fillRect/>
          </a:stretch>
        </p:blipFill>
        <p:spPr>
          <a:xfrm>
            <a:off x="92571" y="98653"/>
            <a:ext cx="2054281" cy="642449"/>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4A88E74F-3433-3F71-34B5-87D2C3BB5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4489" y="96545"/>
            <a:ext cx="1128912" cy="642449"/>
          </a:xfrm>
          <a:prstGeom prst="rect">
            <a:avLst/>
          </a:prstGeom>
        </p:spPr>
      </p:pic>
      <p:pic>
        <p:nvPicPr>
          <p:cNvPr id="4" name="Picture 3">
            <a:extLst>
              <a:ext uri="{FF2B5EF4-FFF2-40B4-BE49-F238E27FC236}">
                <a16:creationId xmlns:a16="http://schemas.microsoft.com/office/drawing/2014/main" id="{9894E706-45B0-0912-BB5C-5469528B9C0D}"/>
              </a:ext>
            </a:extLst>
          </p:cNvPr>
          <p:cNvPicPr>
            <a:picLocks noChangeAspect="1"/>
          </p:cNvPicPr>
          <p:nvPr/>
        </p:nvPicPr>
        <p:blipFill>
          <a:blip r:embed="rId8"/>
          <a:stretch>
            <a:fillRect/>
          </a:stretch>
        </p:blipFill>
        <p:spPr>
          <a:xfrm>
            <a:off x="5687258" y="1722163"/>
            <a:ext cx="3364171" cy="1934039"/>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400"/>
                                  </p:stCondLst>
                                  <p:childTnLst>
                                    <p:set>
                                      <p:cBhvr>
                                        <p:cTn id="10" dur="1" fill="hold">
                                          <p:stCondLst>
                                            <p:cond delay="0"/>
                                          </p:stCondLst>
                                        </p:cTn>
                                        <p:tgtEl>
                                          <p:spTgt spid="49">
                                            <p:txEl>
                                              <p:pRg st="1" end="1"/>
                                            </p:txEl>
                                          </p:spTgt>
                                        </p:tgtEl>
                                        <p:attrNameLst>
                                          <p:attrName>style.visibility</p:attrName>
                                        </p:attrNameLst>
                                      </p:cBhvr>
                                      <p:to>
                                        <p:strVal val="visible"/>
                                      </p:to>
                                    </p:set>
                                    <p:anim calcmode="lin" valueType="num">
                                      <p:cBhvr additive="base">
                                        <p:cTn id="11" dur="500" fill="hold"/>
                                        <p:tgtEl>
                                          <p:spTgt spid="4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9">
                                            <p:txEl>
                                              <p:pRg st="2" end="2"/>
                                            </p:txEl>
                                          </p:spTgt>
                                        </p:tgtEl>
                                        <p:attrNameLst>
                                          <p:attrName>style.visibility</p:attrName>
                                        </p:attrNameLst>
                                      </p:cBhvr>
                                      <p:to>
                                        <p:strVal val="visible"/>
                                      </p:to>
                                    </p:set>
                                    <p:anim calcmode="lin" valueType="num">
                                      <p:cBhvr additive="base">
                                        <p:cTn id="15" dur="500" fill="hold"/>
                                        <p:tgtEl>
                                          <p:spTgt spid="4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800"/>
                                  </p:stCondLst>
                                  <p:childTnLst>
                                    <p:set>
                                      <p:cBhvr>
                                        <p:cTn id="18" dur="1" fill="hold">
                                          <p:stCondLst>
                                            <p:cond delay="0"/>
                                          </p:stCondLst>
                                        </p:cTn>
                                        <p:tgtEl>
                                          <p:spTgt spid="49">
                                            <p:txEl>
                                              <p:pRg st="3" end="3"/>
                                            </p:txEl>
                                          </p:spTgt>
                                        </p:tgtEl>
                                        <p:attrNameLst>
                                          <p:attrName>style.visibility</p:attrName>
                                        </p:attrNameLst>
                                      </p:cBhvr>
                                      <p:to>
                                        <p:strVal val="visible"/>
                                      </p:to>
                                    </p:set>
                                    <p:anim calcmode="lin" valueType="num">
                                      <p:cBhvr additive="base">
                                        <p:cTn id="19" dur="500" fill="hold"/>
                                        <p:tgtEl>
                                          <p:spTgt spid="4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49">
                                            <p:txEl>
                                              <p:pRg st="4" end="4"/>
                                            </p:txEl>
                                          </p:spTgt>
                                        </p:tgtEl>
                                        <p:attrNameLst>
                                          <p:attrName>style.visibility</p:attrName>
                                        </p:attrNameLst>
                                      </p:cBhvr>
                                      <p:to>
                                        <p:strVal val="visible"/>
                                      </p:to>
                                    </p:set>
                                    <p:anim calcmode="lin" valueType="num">
                                      <p:cBhvr additive="base">
                                        <p:cTn id="23" dur="500" fill="hold"/>
                                        <p:tgtEl>
                                          <p:spTgt spid="4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00"/>
                                  </p:stCondLst>
                                  <p:childTnLst>
                                    <p:set>
                                      <p:cBhvr>
                                        <p:cTn id="26" dur="1" fill="hold">
                                          <p:stCondLst>
                                            <p:cond delay="0"/>
                                          </p:stCondLst>
                                        </p:cTn>
                                        <p:tgtEl>
                                          <p:spTgt spid="49">
                                            <p:txEl>
                                              <p:pRg st="5" end="5"/>
                                            </p:txEl>
                                          </p:spTgt>
                                        </p:tgtEl>
                                        <p:attrNameLst>
                                          <p:attrName>style.visibility</p:attrName>
                                        </p:attrNameLst>
                                      </p:cBhvr>
                                      <p:to>
                                        <p:strVal val="visible"/>
                                      </p:to>
                                    </p:set>
                                    <p:anim calcmode="lin" valueType="num">
                                      <p:cBhvr additive="base">
                                        <p:cTn id="27" dur="500" fill="hold"/>
                                        <p:tgtEl>
                                          <p:spTgt spid="4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9">
                                            <p:txEl>
                                              <p:pRg st="5" end="5"/>
                                            </p:txEl>
                                          </p:spTgt>
                                        </p:tgtEl>
                                        <p:attrNameLst>
                                          <p:attrName>ppt_y</p:attrName>
                                        </p:attrNameLst>
                                      </p:cBhvr>
                                      <p:tavLst>
                                        <p:tav tm="0">
                                          <p:val>
                                            <p:strVal val="#ppt_y"/>
                                          </p:val>
                                        </p:tav>
                                        <p:tav tm="100000">
                                          <p:val>
                                            <p:strVal val="#ppt_y"/>
                                          </p:val>
                                        </p:tav>
                                      </p:tavLst>
                                    </p:anim>
                                  </p:childTnLst>
                                </p:cTn>
                              </p:par>
                              <p:par>
                                <p:cTn id="29" presetID="22" presetClass="entr" presetSubtype="2" fill="hold" nodeType="withEffect">
                                  <p:stCondLst>
                                    <p:cond delay="120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1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5801032" cy="5872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3: Performance</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10" name="Group 63">
            <a:extLst>
              <a:ext uri="{FF2B5EF4-FFF2-40B4-BE49-F238E27FC236}">
                <a16:creationId xmlns:a16="http://schemas.microsoft.com/office/drawing/2014/main" id="{60F219ED-BDF2-43D6-BED9-52F0A00D02A4}"/>
              </a:ext>
            </a:extLst>
          </p:cNvPr>
          <p:cNvGraphicFramePr>
            <a:graphicFrameLocks/>
          </p:cNvGraphicFramePr>
          <p:nvPr>
            <p:extLst>
              <p:ext uri="{D42A27DB-BD31-4B8C-83A1-F6EECF244321}">
                <p14:modId xmlns:p14="http://schemas.microsoft.com/office/powerpoint/2010/main" val="3818314782"/>
              </p:ext>
            </p:extLst>
          </p:nvPr>
        </p:nvGraphicFramePr>
        <p:xfrm>
          <a:off x="193865" y="519765"/>
          <a:ext cx="6129933" cy="2222947"/>
        </p:xfrm>
        <a:graphic>
          <a:graphicData uri="http://schemas.openxmlformats.org/drawingml/2006/table">
            <a:tbl>
              <a:tblPr>
                <a:tableStyleId>{5C22544A-7EE6-4342-B048-85BDC9FD1C3A}</a:tableStyleId>
              </a:tblPr>
              <a:tblGrid>
                <a:gridCol w="1505851">
                  <a:extLst>
                    <a:ext uri="{9D8B030D-6E8A-4147-A177-3AD203B41FA5}">
                      <a16:colId xmlns:a16="http://schemas.microsoft.com/office/drawing/2014/main" val="20000"/>
                    </a:ext>
                  </a:extLst>
                </a:gridCol>
                <a:gridCol w="793310">
                  <a:extLst>
                    <a:ext uri="{9D8B030D-6E8A-4147-A177-3AD203B41FA5}">
                      <a16:colId xmlns:a16="http://schemas.microsoft.com/office/drawing/2014/main" val="20001"/>
                    </a:ext>
                  </a:extLst>
                </a:gridCol>
                <a:gridCol w="606309">
                  <a:extLst>
                    <a:ext uri="{9D8B030D-6E8A-4147-A177-3AD203B41FA5}">
                      <a16:colId xmlns:a16="http://schemas.microsoft.com/office/drawing/2014/main" val="20004"/>
                    </a:ext>
                  </a:extLst>
                </a:gridCol>
                <a:gridCol w="519764">
                  <a:extLst>
                    <a:ext uri="{9D8B030D-6E8A-4147-A177-3AD203B41FA5}">
                      <a16:colId xmlns:a16="http://schemas.microsoft.com/office/drawing/2014/main" val="2603075855"/>
                    </a:ext>
                  </a:extLst>
                </a:gridCol>
                <a:gridCol w="510139">
                  <a:extLst>
                    <a:ext uri="{9D8B030D-6E8A-4147-A177-3AD203B41FA5}">
                      <a16:colId xmlns:a16="http://schemas.microsoft.com/office/drawing/2014/main" val="2135990249"/>
                    </a:ext>
                  </a:extLst>
                </a:gridCol>
                <a:gridCol w="596766">
                  <a:extLst>
                    <a:ext uri="{9D8B030D-6E8A-4147-A177-3AD203B41FA5}">
                      <a16:colId xmlns:a16="http://schemas.microsoft.com/office/drawing/2014/main" val="2830135823"/>
                    </a:ext>
                  </a:extLst>
                </a:gridCol>
                <a:gridCol w="519764">
                  <a:extLst>
                    <a:ext uri="{9D8B030D-6E8A-4147-A177-3AD203B41FA5}">
                      <a16:colId xmlns:a16="http://schemas.microsoft.com/office/drawing/2014/main" val="1047813053"/>
                    </a:ext>
                  </a:extLst>
                </a:gridCol>
                <a:gridCol w="529390">
                  <a:extLst>
                    <a:ext uri="{9D8B030D-6E8A-4147-A177-3AD203B41FA5}">
                      <a16:colId xmlns:a16="http://schemas.microsoft.com/office/drawing/2014/main" val="3115411859"/>
                    </a:ext>
                  </a:extLst>
                </a:gridCol>
                <a:gridCol w="548640">
                  <a:extLst>
                    <a:ext uri="{9D8B030D-6E8A-4147-A177-3AD203B41FA5}">
                      <a16:colId xmlns:a16="http://schemas.microsoft.com/office/drawing/2014/main" val="110802574"/>
                    </a:ext>
                  </a:extLst>
                </a:gridCol>
              </a:tblGrid>
              <a:tr h="290677">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1" u="none" strike="noStrike" cap="none" normalizeH="0" baseline="0" dirty="0">
                          <a:ln>
                            <a:noFill/>
                          </a:ln>
                          <a:solidFill>
                            <a:schemeClr val="tx1"/>
                          </a:solidFill>
                          <a:effectLst/>
                          <a:latin typeface="Abel" panose="020B0604020202020204" charset="0"/>
                        </a:rPr>
                        <a:t>Class I</a:t>
                      </a:r>
                      <a:endParaRPr kumimoji="0" lang="en-GB" sz="1200" b="1"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bel" panose="020B0604020202020204" charset="0"/>
                        </a:rPr>
                        <a:t>2019</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latin typeface="Abel" panose="020B0604020202020204" charset="0"/>
                        </a:rPr>
                        <a:t>2020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chemeClr val="tx1"/>
                          </a:solidFill>
                          <a:latin typeface="Abel" panose="020B0604020202020204" charset="0"/>
                        </a:rPr>
                        <a:t>2021</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chemeClr val="tx1"/>
                          </a:solidFill>
                          <a:latin typeface="Abel" panose="020B0604020202020204" charset="0"/>
                        </a:rPr>
                        <a:t>2022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chemeClr val="tx1"/>
                          </a:solidFill>
                          <a:latin typeface="Abel" panose="020B0604020202020204" charset="0"/>
                        </a:rPr>
                        <a:t>2023</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chemeClr val="tx1"/>
                          </a:solidFill>
                          <a:latin typeface="Abel" panose="020B0604020202020204" charset="0"/>
                        </a:rPr>
                        <a:t>2024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chemeClr val="tx1"/>
                          </a:solidFill>
                          <a:latin typeface="Abel" panose="020B0604020202020204" charset="0"/>
                        </a:rPr>
                        <a:t>2025</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8888">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B0604020202020204" charset="0"/>
                        </a:rPr>
                        <a:t>Number of Participants (</a:t>
                      </a:r>
                      <a:r>
                        <a:rPr kumimoji="0" lang="en-GB" sz="1100" u="none" strike="noStrike" cap="none" normalizeH="0" baseline="0" dirty="0">
                          <a:ln>
                            <a:noFill/>
                          </a:ln>
                          <a:solidFill>
                            <a:srgbClr val="FFFF00"/>
                          </a:solidFill>
                          <a:effectLst/>
                          <a:latin typeface="Abel" panose="020B0604020202020204" charset="0"/>
                        </a:rPr>
                        <a:t>UK&amp;I</a:t>
                      </a:r>
                      <a:r>
                        <a:rPr kumimoji="0" lang="en-GB" sz="1100" u="none" strike="noStrike" cap="none" normalizeH="0" baseline="0" dirty="0">
                          <a:ln>
                            <a:noFill/>
                          </a:ln>
                          <a:solidFill>
                            <a:schemeClr val="tx1"/>
                          </a:solidFill>
                          <a:effectLst/>
                          <a:latin typeface="Abel" panose="020B0604020202020204" charset="0"/>
                        </a:rPr>
                        <a:t>)</a:t>
                      </a:r>
                      <a:endParaRPr kumimoji="0" lang="en-GB" sz="1100" b="0"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Abel" panose="020B0604020202020204" charset="0"/>
                        </a:rPr>
                        <a:t>70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rgbClr val="FFFF00"/>
                          </a:solidFill>
                          <a:effectLst/>
                          <a:latin typeface="Abel" panose="020B0604020202020204" charset="0"/>
                        </a:rPr>
                        <a:t>(25)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64 </a:t>
                      </a:r>
                      <a:r>
                        <a:rPr lang="en-GB" sz="1100" dirty="0">
                          <a:solidFill>
                            <a:srgbClr val="FFFF00"/>
                          </a:solidFill>
                          <a:latin typeface="Abel" panose="020B0604020202020204"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65 </a:t>
                      </a:r>
                      <a:r>
                        <a:rPr lang="en-GB" sz="1100" dirty="0">
                          <a:solidFill>
                            <a:srgbClr val="FFFF00"/>
                          </a:solidFill>
                          <a:latin typeface="Abel" panose="020B0604020202020204"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65 </a:t>
                      </a:r>
                    </a:p>
                    <a:p>
                      <a:pPr algn="ctr"/>
                      <a:r>
                        <a:rPr lang="en-GB" sz="1100" dirty="0">
                          <a:solidFill>
                            <a:srgbClr val="FFFF00"/>
                          </a:solidFill>
                          <a:latin typeface="Abel" panose="020B0604020202020204"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64 </a:t>
                      </a:r>
                    </a:p>
                    <a:p>
                      <a:pPr algn="ctr"/>
                      <a:r>
                        <a:rPr lang="en-GB" sz="1100" dirty="0">
                          <a:solidFill>
                            <a:srgbClr val="FFFF00"/>
                          </a:solidFill>
                          <a:latin typeface="Abel" panose="020B0604020202020204"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63</a:t>
                      </a:r>
                      <a:r>
                        <a:rPr lang="en-GB" sz="1100" dirty="0">
                          <a:solidFill>
                            <a:srgbClr val="FFFF00"/>
                          </a:solidFill>
                          <a:latin typeface="Abel" panose="020B0604020202020204" charset="0"/>
                        </a:rPr>
                        <a:t> </a:t>
                      </a:r>
                    </a:p>
                    <a:p>
                      <a:pPr algn="ctr"/>
                      <a:r>
                        <a:rPr lang="en-GB" sz="1100" dirty="0">
                          <a:solidFill>
                            <a:srgbClr val="FFFF00"/>
                          </a:solidFill>
                          <a:latin typeface="Abel" panose="020B0604020202020204" charset="0"/>
                        </a:rPr>
                        <a:t>(23)</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58</a:t>
                      </a:r>
                      <a:r>
                        <a:rPr lang="en-GB" sz="1100" dirty="0">
                          <a:solidFill>
                            <a:srgbClr val="FFFF00"/>
                          </a:solidFill>
                          <a:latin typeface="Abel" panose="020B0604020202020204" charset="0"/>
                        </a:rPr>
                        <a:t> (23)</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452163">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B0604020202020204" charset="0"/>
                        </a:rPr>
                        <a:t>Number with Unsatisfactory Performance (</a:t>
                      </a:r>
                      <a:r>
                        <a:rPr kumimoji="0" lang="en-GB" sz="1100" u="none" strike="noStrike" cap="none" normalizeH="0" baseline="0" dirty="0">
                          <a:ln>
                            <a:noFill/>
                          </a:ln>
                          <a:solidFill>
                            <a:srgbClr val="FFFF00"/>
                          </a:solidFill>
                          <a:effectLst/>
                          <a:latin typeface="Abel" panose="020B0604020202020204" charset="0"/>
                        </a:rPr>
                        <a:t>UK&amp;I</a:t>
                      </a:r>
                      <a:r>
                        <a:rPr kumimoji="0" lang="en-GB" sz="1100" u="none" strike="noStrike" cap="none" normalizeH="0" baseline="0" dirty="0">
                          <a:ln>
                            <a:noFill/>
                          </a:ln>
                          <a:solidFill>
                            <a:schemeClr val="tx1"/>
                          </a:solidFill>
                          <a:effectLst/>
                          <a:latin typeface="Abel" panose="020B0604020202020204" charset="0"/>
                        </a:rPr>
                        <a:t>)</a:t>
                      </a:r>
                      <a:endParaRPr kumimoji="0" lang="en-GB" sz="1100" b="0"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u="none" strike="noStrike" cap="none" normalizeH="0" baseline="0" dirty="0">
                          <a:ln>
                            <a:noFill/>
                          </a:ln>
                          <a:solidFill>
                            <a:schemeClr val="tx1"/>
                          </a:solidFill>
                          <a:effectLst/>
                          <a:latin typeface="Abel" panose="020B0604020202020204" charset="0"/>
                        </a:rPr>
                        <a:t>Presence</a:t>
                      </a:r>
                      <a:endParaRPr kumimoji="0" lang="en-GB" sz="1100" b="1"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Abel" panose="020B0604020202020204" charset="0"/>
                        </a:rPr>
                        <a:t>3 </a:t>
                      </a:r>
                      <a:r>
                        <a:rPr kumimoji="0" lang="en-GB" sz="11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 </a:t>
                      </a:r>
                      <a:r>
                        <a:rPr lang="en-GB" sz="1100" dirty="0">
                          <a:solidFill>
                            <a:srgbClr val="FFFF00"/>
                          </a:solidFill>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 </a:t>
                      </a:r>
                      <a:r>
                        <a:rPr lang="en-GB" sz="1100" dirty="0">
                          <a:solidFill>
                            <a:srgbClr val="FFFF00"/>
                          </a:solidFill>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4</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2</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5</a:t>
                      </a:r>
                      <a:r>
                        <a:rPr lang="en-GB" sz="1100" dirty="0">
                          <a:solidFill>
                            <a:srgbClr val="FFFF00"/>
                          </a:solidFill>
                          <a:latin typeface="Abel" panose="020B0604020202020204" charset="0"/>
                        </a:rPr>
                        <a:t> (1)</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528">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a:ln>
                          <a:noFill/>
                        </a:ln>
                        <a:solidFill>
                          <a:srgbClr val="0000FF"/>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GB" sz="1100" b="1" dirty="0">
                          <a:solidFill>
                            <a:schemeClr val="tx1"/>
                          </a:solidFill>
                          <a:latin typeface="Abel" panose="020B0604020202020204" charset="0"/>
                        </a:rPr>
                        <a:t>Absence</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Abel" panose="020B0604020202020204" charset="0"/>
                        </a:rPr>
                        <a:t>2 </a:t>
                      </a:r>
                      <a:r>
                        <a:rPr kumimoji="0" lang="en-GB" sz="1100" b="0" i="0" u="none" strike="noStrike" cap="none" normalizeH="0" baseline="0" dirty="0">
                          <a:ln>
                            <a:noFill/>
                          </a:ln>
                          <a:solidFill>
                            <a:srgbClr val="FFFF00"/>
                          </a:solidFill>
                          <a:effectLst/>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 </a:t>
                      </a:r>
                      <a:r>
                        <a:rPr lang="en-GB" sz="1100" dirty="0">
                          <a:solidFill>
                            <a:srgbClr val="FFFF00"/>
                          </a:solidFill>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 </a:t>
                      </a:r>
                      <a:r>
                        <a:rPr lang="en-GB" sz="1100" dirty="0">
                          <a:solidFill>
                            <a:srgbClr val="FFFF00"/>
                          </a:solidFill>
                          <a:latin typeface="Abel" panose="020B0604020202020204"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3</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B0604020202020204" charset="0"/>
                        </a:rPr>
                        <a:t>1</a:t>
                      </a:r>
                      <a:r>
                        <a:rPr lang="en-GB" sz="1100" dirty="0">
                          <a:solidFill>
                            <a:srgbClr val="FFFF00"/>
                          </a:solidFill>
                          <a:latin typeface="Abel" panose="020B0604020202020204"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2163">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B0604020202020204" charset="0"/>
                        </a:rPr>
                        <a:t>% Unsatisfactory Performance</a:t>
                      </a:r>
                      <a:endParaRPr kumimoji="0" lang="en-GB" sz="1100" b="0"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u="none" strike="noStrike" cap="none" normalizeH="0" baseline="0" dirty="0">
                          <a:ln>
                            <a:noFill/>
                          </a:ln>
                          <a:solidFill>
                            <a:schemeClr val="tx1"/>
                          </a:solidFill>
                          <a:effectLst/>
                          <a:latin typeface="Abel" panose="020B0604020202020204" charset="0"/>
                        </a:rPr>
                        <a:t>Presence</a:t>
                      </a:r>
                      <a:endParaRPr kumimoji="0" lang="en-GB" sz="1100" b="1" i="0" u="none" strike="noStrike" cap="none" normalizeH="0" baseline="0" dirty="0">
                        <a:ln>
                          <a:noFill/>
                        </a:ln>
                        <a:solidFill>
                          <a:schemeClr val="tx1"/>
                        </a:solidFill>
                        <a:effectLst/>
                        <a:latin typeface="Abel" panose="020B0604020202020204"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Abel" panose="020B0604020202020204" charset="0"/>
                        </a:rPr>
                        <a:t>4.2%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6.3%</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3.2%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8.6%</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274528">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GB" sz="1100" b="1" dirty="0">
                          <a:solidFill>
                            <a:schemeClr val="tx1"/>
                          </a:solidFill>
                          <a:latin typeface="Abel" panose="020B0604020202020204" charset="0"/>
                        </a:rPr>
                        <a:t>Absence</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Abel" panose="020B0604020202020204" charset="0"/>
                        </a:rPr>
                        <a:t>2.6%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4.8%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B0604020202020204" charset="0"/>
                        </a:rPr>
                        <a:t>1.7%</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bl>
          </a:graphicData>
        </a:graphic>
      </p:graphicFrame>
      <p:graphicFrame>
        <p:nvGraphicFramePr>
          <p:cNvPr id="11" name="Group 64">
            <a:extLst>
              <a:ext uri="{FF2B5EF4-FFF2-40B4-BE49-F238E27FC236}">
                <a16:creationId xmlns:a16="http://schemas.microsoft.com/office/drawing/2014/main" id="{925B2766-B2D6-4327-A8B6-9ACBA4A4CA8C}"/>
              </a:ext>
            </a:extLst>
          </p:cNvPr>
          <p:cNvGraphicFramePr>
            <a:graphicFrameLocks/>
          </p:cNvGraphicFramePr>
          <p:nvPr>
            <p:extLst>
              <p:ext uri="{D42A27DB-BD31-4B8C-83A1-F6EECF244321}">
                <p14:modId xmlns:p14="http://schemas.microsoft.com/office/powerpoint/2010/main" val="495272252"/>
              </p:ext>
            </p:extLst>
          </p:nvPr>
        </p:nvGraphicFramePr>
        <p:xfrm>
          <a:off x="2107933" y="2780926"/>
          <a:ext cx="6574052" cy="2133600"/>
        </p:xfrm>
        <a:graphic>
          <a:graphicData uri="http://schemas.openxmlformats.org/drawingml/2006/table">
            <a:tbl>
              <a:tblPr>
                <a:tableStyleId>{5C22544A-7EE6-4342-B048-85BDC9FD1C3A}</a:tableStyleId>
              </a:tblPr>
              <a:tblGrid>
                <a:gridCol w="1440374">
                  <a:extLst>
                    <a:ext uri="{9D8B030D-6E8A-4147-A177-3AD203B41FA5}">
                      <a16:colId xmlns:a16="http://schemas.microsoft.com/office/drawing/2014/main" val="20000"/>
                    </a:ext>
                  </a:extLst>
                </a:gridCol>
                <a:gridCol w="784756">
                  <a:extLst>
                    <a:ext uri="{9D8B030D-6E8A-4147-A177-3AD203B41FA5}">
                      <a16:colId xmlns:a16="http://schemas.microsoft.com/office/drawing/2014/main" val="20001"/>
                    </a:ext>
                  </a:extLst>
                </a:gridCol>
                <a:gridCol w="645685">
                  <a:extLst>
                    <a:ext uri="{9D8B030D-6E8A-4147-A177-3AD203B41FA5}">
                      <a16:colId xmlns:a16="http://schemas.microsoft.com/office/drawing/2014/main" val="20004"/>
                    </a:ext>
                  </a:extLst>
                </a:gridCol>
                <a:gridCol w="596016">
                  <a:extLst>
                    <a:ext uri="{9D8B030D-6E8A-4147-A177-3AD203B41FA5}">
                      <a16:colId xmlns:a16="http://schemas.microsoft.com/office/drawing/2014/main" val="3771419016"/>
                    </a:ext>
                  </a:extLst>
                </a:gridCol>
                <a:gridCol w="685420">
                  <a:extLst>
                    <a:ext uri="{9D8B030D-6E8A-4147-A177-3AD203B41FA5}">
                      <a16:colId xmlns:a16="http://schemas.microsoft.com/office/drawing/2014/main" val="2828549236"/>
                    </a:ext>
                  </a:extLst>
                </a:gridCol>
                <a:gridCol w="603950">
                  <a:extLst>
                    <a:ext uri="{9D8B030D-6E8A-4147-A177-3AD203B41FA5}">
                      <a16:colId xmlns:a16="http://schemas.microsoft.com/office/drawing/2014/main" val="2896121365"/>
                    </a:ext>
                  </a:extLst>
                </a:gridCol>
                <a:gridCol w="625818">
                  <a:extLst>
                    <a:ext uri="{9D8B030D-6E8A-4147-A177-3AD203B41FA5}">
                      <a16:colId xmlns:a16="http://schemas.microsoft.com/office/drawing/2014/main" val="3005582275"/>
                    </a:ext>
                  </a:extLst>
                </a:gridCol>
                <a:gridCol w="585644">
                  <a:extLst>
                    <a:ext uri="{9D8B030D-6E8A-4147-A177-3AD203B41FA5}">
                      <a16:colId xmlns:a16="http://schemas.microsoft.com/office/drawing/2014/main" val="2575268497"/>
                    </a:ext>
                  </a:extLst>
                </a:gridCol>
                <a:gridCol w="606389">
                  <a:extLst>
                    <a:ext uri="{9D8B030D-6E8A-4147-A177-3AD203B41FA5}">
                      <a16:colId xmlns:a16="http://schemas.microsoft.com/office/drawing/2014/main" val="2216367100"/>
                    </a:ext>
                  </a:extLst>
                </a:gridCol>
              </a:tblGrid>
              <a:tr h="571500">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u="none" strike="noStrike" cap="none" normalizeH="0" baseline="0" dirty="0">
                          <a:ln>
                            <a:noFill/>
                          </a:ln>
                          <a:solidFill>
                            <a:schemeClr val="tx1"/>
                          </a:solidFill>
                          <a:effectLst/>
                          <a:latin typeface="Abel" panose="02000506030000020004" pitchFamily="2" charset="0"/>
                        </a:rPr>
                        <a:t>Class II</a:t>
                      </a:r>
                      <a:endParaRPr kumimoji="0" lang="en-GB" sz="1100" b="1" i="0" u="none" strike="noStrike" cap="none" normalizeH="0" baseline="0" dirty="0">
                        <a:ln>
                          <a:noFill/>
                        </a:ln>
                        <a:solidFill>
                          <a:schemeClr val="tx1"/>
                        </a:solidFill>
                        <a:effectLst/>
                        <a:latin typeface="Abel" panose="02000506030000020004" pitchFamily="2"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Abel" panose="02000506030000020004" pitchFamily="2" charset="0"/>
                        </a:rPr>
                        <a:t>2019</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bel" panose="02000506030000020004" pitchFamily="2" charset="0"/>
                        </a:rPr>
                        <a:t>2020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u="none" strike="noStrike" cap="none" normalizeH="0" baseline="0" dirty="0">
                          <a:ln>
                            <a:noFill/>
                          </a:ln>
                          <a:solidFill>
                            <a:schemeClr val="tx1"/>
                          </a:solidFill>
                          <a:effectLst/>
                          <a:latin typeface="Abel" panose="02000506030000020004" pitchFamily="2" charset="0"/>
                        </a:rPr>
                        <a:t>2021</a:t>
                      </a:r>
                      <a:endParaRPr kumimoji="0" lang="en-GB" sz="1100" b="1" i="0" u="none" strike="noStrike" cap="none" normalizeH="0" baseline="0" dirty="0">
                        <a:ln>
                          <a:noFill/>
                        </a:ln>
                        <a:solidFill>
                          <a:schemeClr val="tx1"/>
                        </a:solidFill>
                        <a:effectLst/>
                        <a:latin typeface="Abel" panose="02000506030000020004" pitchFamily="2" charset="0"/>
                      </a:endParaRPr>
                    </a:p>
                    <a:p>
                      <a:pPr algn="ctr"/>
                      <a:endParaRPr lang="en-GB" sz="1100" dirty="0">
                        <a:latin typeface="Abel" panose="02000506030000020004" pitchFamily="2" charset="0"/>
                      </a:endParaRPr>
                    </a:p>
                  </a:txBody>
                  <a:tcPr marL="84406" marR="8440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100" b="1" u="none" strike="noStrike" cap="none" normalizeH="0" baseline="0" dirty="0">
                        <a:ln>
                          <a:noFill/>
                        </a:ln>
                        <a:solidFill>
                          <a:schemeClr val="tx1"/>
                        </a:solidFill>
                        <a:effectLst/>
                        <a:latin typeface="Abel" panose="02000506030000020004" pitchFamily="2"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u="none" strike="noStrike" cap="none" normalizeH="0" baseline="0" dirty="0">
                          <a:ln>
                            <a:noFill/>
                          </a:ln>
                          <a:solidFill>
                            <a:schemeClr val="tx1"/>
                          </a:solidFill>
                          <a:effectLst/>
                          <a:latin typeface="Abel" panose="02000506030000020004" pitchFamily="2" charset="0"/>
                        </a:rPr>
                        <a:t>2022</a:t>
                      </a:r>
                      <a:endParaRPr kumimoji="0" lang="en-GB" sz="1100" b="1" i="0" u="none" strike="noStrike" cap="none" normalizeH="0" baseline="0" dirty="0">
                        <a:ln>
                          <a:noFill/>
                        </a:ln>
                        <a:solidFill>
                          <a:schemeClr val="tx1"/>
                        </a:solidFill>
                        <a:effectLst/>
                        <a:latin typeface="Abel" panose="02000506030000020004" pitchFamily="2" charset="0"/>
                      </a:endParaRPr>
                    </a:p>
                    <a:p>
                      <a:pPr algn="ctr"/>
                      <a:endParaRPr lang="en-GB" sz="1100" dirty="0">
                        <a:latin typeface="Abel" panose="02000506030000020004" pitchFamily="2"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100" b="1" u="none" strike="noStrike" cap="none" normalizeH="0" baseline="0" dirty="0">
                        <a:ln>
                          <a:noFill/>
                        </a:ln>
                        <a:solidFill>
                          <a:schemeClr val="tx1"/>
                        </a:solidFill>
                        <a:effectLst/>
                        <a:latin typeface="Abel" panose="02000506030000020004" pitchFamily="2"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u="none" strike="noStrike" cap="none" normalizeH="0" baseline="0" dirty="0">
                          <a:ln>
                            <a:noFill/>
                          </a:ln>
                          <a:solidFill>
                            <a:schemeClr val="tx1"/>
                          </a:solidFill>
                          <a:effectLst/>
                          <a:latin typeface="Abel" panose="02000506030000020004" pitchFamily="2" charset="0"/>
                        </a:rPr>
                        <a:t>2023</a:t>
                      </a:r>
                      <a:endParaRPr kumimoji="0" lang="en-GB" sz="1100" b="1" i="0" u="none" strike="noStrike" cap="none" normalizeH="0" baseline="0" dirty="0">
                        <a:ln>
                          <a:noFill/>
                        </a:ln>
                        <a:solidFill>
                          <a:schemeClr val="tx1"/>
                        </a:solidFill>
                        <a:effectLst/>
                        <a:latin typeface="Abel" panose="02000506030000020004" pitchFamily="2" charset="0"/>
                      </a:endParaRPr>
                    </a:p>
                    <a:p>
                      <a:pPr algn="ctr"/>
                      <a:endParaRPr lang="en-GB" sz="1100" dirty="0">
                        <a:latin typeface="Abel" panose="02000506030000020004" pitchFamily="2"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latin typeface="Abel" panose="02000506030000020004" pitchFamily="2" charset="0"/>
                        </a:rPr>
                        <a:t>2024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latin typeface="Abel" panose="02000506030000020004" pitchFamily="2" charset="0"/>
                        </a:rPr>
                        <a:t>2025</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72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00506030000020004" pitchFamily="2" charset="0"/>
                        </a:rPr>
                        <a:t>Number of Participants (</a:t>
                      </a:r>
                      <a:r>
                        <a:rPr kumimoji="0" lang="en-GB" sz="1100" u="none" strike="noStrike" cap="none" normalizeH="0" baseline="0" dirty="0">
                          <a:ln>
                            <a:noFill/>
                          </a:ln>
                          <a:solidFill>
                            <a:srgbClr val="FFFF00"/>
                          </a:solidFill>
                          <a:effectLst/>
                          <a:latin typeface="Abel" panose="02000506030000020004" pitchFamily="2" charset="0"/>
                        </a:rPr>
                        <a:t>UK&amp;I</a:t>
                      </a:r>
                      <a:r>
                        <a:rPr kumimoji="0" lang="en-GB" sz="1100" u="none" strike="noStrike" cap="none" normalizeH="0" baseline="0" dirty="0">
                          <a:ln>
                            <a:noFill/>
                          </a:ln>
                          <a:solidFill>
                            <a:schemeClr val="tx1"/>
                          </a:solidFill>
                          <a:effectLst/>
                          <a:latin typeface="Abel" panose="02000506030000020004" pitchFamily="2" charset="0"/>
                        </a:rPr>
                        <a:t>)</a:t>
                      </a:r>
                      <a:endParaRPr kumimoji="0" lang="en-GB" sz="1100" b="0" i="0" u="none" strike="noStrike" cap="none" normalizeH="0" baseline="0" dirty="0">
                        <a:ln>
                          <a:noFill/>
                        </a:ln>
                        <a:solidFill>
                          <a:schemeClr val="tx1"/>
                        </a:solidFill>
                        <a:effectLst/>
                        <a:latin typeface="Abel" panose="02000506030000020004" pitchFamily="2"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Abel" panose="02000506030000020004" pitchFamily="2" charset="0"/>
                        </a:rPr>
                        <a:t>69 </a:t>
                      </a:r>
                      <a:r>
                        <a:rPr kumimoji="0" lang="en-GB" sz="1100" b="0" i="0" u="none" strike="noStrike" cap="none" normalizeH="0" baseline="0" dirty="0">
                          <a:ln>
                            <a:noFill/>
                          </a:ln>
                          <a:solidFill>
                            <a:srgbClr val="FFFF00"/>
                          </a:solidFill>
                          <a:effectLst/>
                          <a:latin typeface="Abel" panose="02000506030000020004" pitchFamily="2" charset="0"/>
                        </a:rPr>
                        <a:t>(25)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63 </a:t>
                      </a:r>
                      <a:r>
                        <a:rPr lang="en-GB" sz="1100" dirty="0">
                          <a:solidFill>
                            <a:srgbClr val="FFFF00"/>
                          </a:solidFill>
                          <a:latin typeface="Abel" panose="02000506030000020004" pitchFamily="2"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64 </a:t>
                      </a:r>
                      <a:r>
                        <a:rPr lang="en-GB" sz="1100" dirty="0">
                          <a:solidFill>
                            <a:srgbClr val="FFFF00"/>
                          </a:solidFill>
                          <a:latin typeface="Abel" panose="02000506030000020004" pitchFamily="2" charset="0"/>
                        </a:rPr>
                        <a:t>(24)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64</a:t>
                      </a:r>
                      <a:r>
                        <a:rPr lang="en-GB" sz="1100" dirty="0">
                          <a:solidFill>
                            <a:srgbClr val="FFFF00"/>
                          </a:solidFill>
                          <a:latin typeface="Abel" panose="02000506030000020004" pitchFamily="2" charset="0"/>
                        </a:rPr>
                        <a:t> (24)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64</a:t>
                      </a:r>
                      <a:r>
                        <a:rPr lang="en-GB" sz="1100" dirty="0">
                          <a:solidFill>
                            <a:srgbClr val="FFFF00"/>
                          </a:solidFill>
                          <a:latin typeface="Abel" panose="02000506030000020004" pitchFamily="2" charset="0"/>
                        </a:rPr>
                        <a:t> (24)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63</a:t>
                      </a:r>
                      <a:r>
                        <a:rPr lang="en-GB" sz="1100" dirty="0">
                          <a:solidFill>
                            <a:srgbClr val="FFFF00"/>
                          </a:solidFill>
                          <a:latin typeface="Abel" panose="02000506030000020004" pitchFamily="2" charset="0"/>
                        </a:rPr>
                        <a:t> (23)</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58</a:t>
                      </a:r>
                      <a:r>
                        <a:rPr lang="en-GB" sz="1100" dirty="0">
                          <a:solidFill>
                            <a:srgbClr val="FFFF00"/>
                          </a:solidFill>
                          <a:latin typeface="Abel" panose="02000506030000020004" pitchFamily="2" charset="0"/>
                        </a:rPr>
                        <a:t> (23)</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259080">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00506030000020004" pitchFamily="2" charset="0"/>
                        </a:rPr>
                        <a:t>Number with Unsatisfactory Performance (</a:t>
                      </a:r>
                      <a:r>
                        <a:rPr kumimoji="0" lang="en-GB" sz="1100" u="none" strike="noStrike" cap="none" normalizeH="0" baseline="0" dirty="0">
                          <a:ln>
                            <a:noFill/>
                          </a:ln>
                          <a:solidFill>
                            <a:srgbClr val="FFFF00"/>
                          </a:solidFill>
                          <a:effectLst/>
                          <a:latin typeface="Abel" panose="02000506030000020004" pitchFamily="2" charset="0"/>
                        </a:rPr>
                        <a:t>UK&amp;I</a:t>
                      </a:r>
                      <a:r>
                        <a:rPr kumimoji="0" lang="en-GB" sz="1100" u="none" strike="noStrike" cap="none" normalizeH="0" baseline="0" dirty="0">
                          <a:ln>
                            <a:noFill/>
                          </a:ln>
                          <a:solidFill>
                            <a:schemeClr val="tx1"/>
                          </a:solidFill>
                          <a:effectLst/>
                          <a:latin typeface="Abel" panose="02000506030000020004" pitchFamily="2" charset="0"/>
                        </a:rPr>
                        <a:t>)</a:t>
                      </a:r>
                      <a:endParaRPr kumimoji="0" lang="en-GB" sz="1100" b="0" i="0" u="none" strike="noStrike" cap="none" normalizeH="0" baseline="0" dirty="0">
                        <a:ln>
                          <a:noFill/>
                        </a:ln>
                        <a:solidFill>
                          <a:schemeClr val="tx1"/>
                        </a:solidFill>
                        <a:effectLst/>
                        <a:latin typeface="Abel" panose="02000506030000020004" pitchFamily="2" charset="0"/>
                      </a:endParaRP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u="none" strike="noStrike" cap="none" normalizeH="0" baseline="0" dirty="0">
                          <a:ln>
                            <a:noFill/>
                          </a:ln>
                          <a:solidFill>
                            <a:schemeClr val="tx1"/>
                          </a:solidFill>
                          <a:effectLst/>
                          <a:latin typeface="Abel" panose="02000506030000020004" pitchFamily="2" charset="0"/>
                        </a:rPr>
                        <a:t>Presence</a:t>
                      </a:r>
                      <a:endParaRPr kumimoji="0" lang="en-GB" sz="1100" b="1" i="0" u="none" strike="noStrike" cap="none" normalizeH="0" baseline="0" dirty="0">
                        <a:ln>
                          <a:noFill/>
                        </a:ln>
                        <a:solidFill>
                          <a:schemeClr val="tx1"/>
                        </a:solidFill>
                        <a:effectLst/>
                        <a:latin typeface="Abel" panose="02000506030000020004" pitchFamily="2"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Abel" panose="02000506030000020004" pitchFamily="2" charset="0"/>
                        </a:rPr>
                        <a:t>5 </a:t>
                      </a:r>
                      <a:r>
                        <a:rPr kumimoji="0" lang="en-GB" sz="1100" b="0" i="0" u="none" strike="noStrike" cap="none" normalizeH="0" baseline="0" dirty="0">
                          <a:ln>
                            <a:noFill/>
                          </a:ln>
                          <a:solidFill>
                            <a:srgbClr val="FFFF00"/>
                          </a:solidFill>
                          <a:effectLst/>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2 </a:t>
                      </a:r>
                      <a:r>
                        <a:rPr lang="en-GB" sz="1100" dirty="0">
                          <a:solidFill>
                            <a:srgbClr val="FFFF00"/>
                          </a:solidFill>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3</a:t>
                      </a:r>
                      <a:r>
                        <a:rPr lang="en-GB" sz="1100" baseline="0" dirty="0">
                          <a:solidFill>
                            <a:schemeClr val="tx1"/>
                          </a:solidFill>
                          <a:latin typeface="Abel" panose="02000506030000020004" pitchFamily="2" charset="0"/>
                        </a:rPr>
                        <a:t> </a:t>
                      </a:r>
                      <a:r>
                        <a:rPr lang="en-GB" sz="1100" dirty="0">
                          <a:solidFill>
                            <a:srgbClr val="FFFF00"/>
                          </a:solidFill>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2</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5280">
                <a:tc vMerge="1">
                  <a:txBody>
                    <a:bodyPr/>
                    <a:lstStyle/>
                    <a:p>
                      <a:endParaRPr lang="en-GB"/>
                    </a:p>
                  </a:txBody>
                  <a:tcPr/>
                </a:tc>
                <a:tc>
                  <a:txBody>
                    <a:bodyPr/>
                    <a:lstStyle/>
                    <a:p>
                      <a:pPr algn="ctr"/>
                      <a:r>
                        <a:rPr lang="en-GB" sz="1100" b="1" dirty="0">
                          <a:solidFill>
                            <a:schemeClr val="tx1"/>
                          </a:solidFill>
                          <a:latin typeface="Abel" panose="02000506030000020004" pitchFamily="2" charset="0"/>
                        </a:rPr>
                        <a:t>Absence</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Abel" panose="02000506030000020004" pitchFamily="2" charset="0"/>
                        </a:rPr>
                        <a:t>2 </a:t>
                      </a:r>
                      <a:r>
                        <a:rPr kumimoji="0" lang="en-GB" sz="1100" b="0" i="0" u="none" strike="noStrike" cap="none" normalizeH="0" baseline="0" dirty="0">
                          <a:ln>
                            <a:noFill/>
                          </a:ln>
                          <a:solidFill>
                            <a:srgbClr val="FFFF00"/>
                          </a:solidFill>
                          <a:effectLst/>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 </a:t>
                      </a:r>
                      <a:r>
                        <a:rPr lang="en-GB" sz="1100" dirty="0">
                          <a:solidFill>
                            <a:srgbClr val="FFFF00"/>
                          </a:solidFill>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 </a:t>
                      </a:r>
                      <a:r>
                        <a:rPr lang="en-GB" sz="1100" dirty="0">
                          <a:solidFill>
                            <a:srgbClr val="FFFF00"/>
                          </a:solidFill>
                          <a:latin typeface="Abel" panose="02000506030000020004" pitchFamily="2" charset="0"/>
                        </a:rPr>
                        <a:t>(0)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1</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2</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latin typeface="Abel" panose="02000506030000020004" pitchFamily="2" charset="0"/>
                        </a:rPr>
                        <a:t>2</a:t>
                      </a:r>
                      <a:r>
                        <a:rPr lang="en-GB" sz="1100" dirty="0">
                          <a:solidFill>
                            <a:srgbClr val="FFFF00"/>
                          </a:solidFill>
                          <a:latin typeface="Abel" panose="02000506030000020004" pitchFamily="2" charset="0"/>
                        </a:rPr>
                        <a:t> (0)</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080">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100" u="none" strike="noStrike" cap="none" normalizeH="0" baseline="0" dirty="0">
                          <a:ln>
                            <a:noFill/>
                          </a:ln>
                          <a:solidFill>
                            <a:schemeClr val="tx1"/>
                          </a:solidFill>
                          <a:effectLst/>
                          <a:latin typeface="Abel" panose="02000506030000020004" pitchFamily="2" charset="0"/>
                        </a:rPr>
                        <a:t>% Unsatisfactory Performance</a:t>
                      </a:r>
                    </a:p>
                  </a:txBody>
                  <a:tcPr marL="84406" marR="8440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1" u="none" strike="noStrike" cap="none" normalizeH="0" baseline="0" dirty="0">
                          <a:ln>
                            <a:noFill/>
                          </a:ln>
                          <a:solidFill>
                            <a:schemeClr val="tx1"/>
                          </a:solidFill>
                          <a:effectLst/>
                          <a:latin typeface="Abel" panose="02000506030000020004" pitchFamily="2" charset="0"/>
                        </a:rPr>
                        <a:t>Presence</a:t>
                      </a:r>
                      <a:endParaRPr kumimoji="0" lang="en-GB" sz="1100" b="1" i="0" u="none" strike="noStrike" cap="none" normalizeH="0" baseline="0" dirty="0">
                        <a:ln>
                          <a:noFill/>
                        </a:ln>
                        <a:solidFill>
                          <a:schemeClr val="tx1"/>
                        </a:solidFill>
                        <a:effectLst/>
                        <a:latin typeface="Abel" panose="02000506030000020004" pitchFamily="2"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Abel" panose="02000506030000020004" pitchFamily="2" charset="0"/>
                        </a:rPr>
                        <a:t>7.2%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3.2%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4.7%</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3.2%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1.7%</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259080">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GB" sz="1100" b="1" dirty="0">
                          <a:solidFill>
                            <a:schemeClr val="tx1"/>
                          </a:solidFill>
                          <a:latin typeface="Abel" panose="02000506030000020004" pitchFamily="2" charset="0"/>
                        </a:rPr>
                        <a:t>Absence</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Abel" panose="02000506030000020004" pitchFamily="2" charset="0"/>
                        </a:rPr>
                        <a:t>2.8%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1.6%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3.2%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100" dirty="0">
                          <a:solidFill>
                            <a:schemeClr val="tx1"/>
                          </a:solidFill>
                          <a:latin typeface="Abel" panose="02000506030000020004" pitchFamily="2" charset="0"/>
                        </a:rPr>
                        <a:t>3.4%</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bl>
          </a:graphicData>
        </a:graphic>
      </p:graphicFrame>
      <p:sp>
        <p:nvSpPr>
          <p:cNvPr id="14" name="Rectangle 13">
            <a:extLst>
              <a:ext uri="{FF2B5EF4-FFF2-40B4-BE49-F238E27FC236}">
                <a16:creationId xmlns:a16="http://schemas.microsoft.com/office/drawing/2014/main" id="{22CCF782-55BC-4AB1-B21D-3FD899D271A7}"/>
              </a:ext>
            </a:extLst>
          </p:cNvPr>
          <p:cNvSpPr/>
          <p:nvPr/>
        </p:nvSpPr>
        <p:spPr>
          <a:xfrm>
            <a:off x="193865" y="3282593"/>
            <a:ext cx="1084330" cy="738664"/>
          </a:xfrm>
          <a:prstGeom prst="rect">
            <a:avLst/>
          </a:prstGeom>
        </p:spPr>
        <p:txBody>
          <a:bodyPr wrap="square">
            <a:spAutoFit/>
          </a:bodyPr>
          <a:lstStyle/>
          <a:p>
            <a:pPr lvl="0">
              <a:buClr>
                <a:srgbClr val="FFFFFF"/>
              </a:buClr>
              <a:buSzPct val="86000"/>
            </a:pPr>
            <a:r>
              <a:rPr lang="en-GB" dirty="0">
                <a:solidFill>
                  <a:schemeClr val="tx1"/>
                </a:solidFill>
                <a:latin typeface="Abel" panose="020B0604020202020204" charset="0"/>
              </a:rPr>
              <a:t>Overall: 6 labs with UP (</a:t>
            </a:r>
            <a:r>
              <a:rPr lang="en-GB" dirty="0">
                <a:solidFill>
                  <a:srgbClr val="FFFF00"/>
                </a:solidFill>
                <a:latin typeface="Abel" panose="020B0604020202020204" charset="0"/>
              </a:rPr>
              <a:t>2 UK&amp;I</a:t>
            </a:r>
            <a:r>
              <a:rPr lang="en-GB" dirty="0">
                <a:solidFill>
                  <a:schemeClr val="tx1"/>
                </a:solidFill>
                <a:latin typeface="Abel" panose="020B0604020202020204" charset="0"/>
              </a:rPr>
              <a:t>)</a:t>
            </a:r>
          </a:p>
        </p:txBody>
      </p:sp>
      <p:sp>
        <p:nvSpPr>
          <p:cNvPr id="3" name="Rectangle: Rounded Corners 2">
            <a:extLst>
              <a:ext uri="{FF2B5EF4-FFF2-40B4-BE49-F238E27FC236}">
                <a16:creationId xmlns:a16="http://schemas.microsoft.com/office/drawing/2014/main" id="{ED0DF507-A501-EB3A-7053-B071EC236F98}"/>
              </a:ext>
            </a:extLst>
          </p:cNvPr>
          <p:cNvSpPr/>
          <p:nvPr/>
        </p:nvSpPr>
        <p:spPr>
          <a:xfrm>
            <a:off x="8085223" y="2915746"/>
            <a:ext cx="596762" cy="2036994"/>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24F6091-3779-893D-C607-AE1539AFA184}"/>
              </a:ext>
            </a:extLst>
          </p:cNvPr>
          <p:cNvSpPr/>
          <p:nvPr/>
        </p:nvSpPr>
        <p:spPr>
          <a:xfrm>
            <a:off x="5801032" y="534755"/>
            <a:ext cx="519764" cy="2222947"/>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A3FCC71-49A0-BF99-0816-0AD166735BBD}"/>
              </a:ext>
            </a:extLst>
          </p:cNvPr>
          <p:cNvPicPr>
            <a:picLocks noChangeAspect="1"/>
          </p:cNvPicPr>
          <p:nvPr/>
        </p:nvPicPr>
        <p:blipFill>
          <a:blip r:embed="rId6"/>
          <a:stretch>
            <a:fillRect/>
          </a:stretch>
        </p:blipFill>
        <p:spPr>
          <a:xfrm>
            <a:off x="6531451" y="972725"/>
            <a:ext cx="2418684" cy="1740791"/>
          </a:xfrm>
          <a:prstGeom prst="rect">
            <a:avLst/>
          </a:prstGeom>
        </p:spPr>
      </p:pic>
    </p:spTree>
    <p:custDataLst>
      <p:tags r:id="rId1"/>
    </p:custDataLst>
    <p:extLst>
      <p:ext uri="{BB962C8B-B14F-4D97-AF65-F5344CB8AC3E}">
        <p14:creationId xmlns:p14="http://schemas.microsoft.com/office/powerpoint/2010/main" val="2290435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Unacceptable Performers 2025</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6EFB527D-C09C-4952-A199-B1FC8BD61C83}"/>
              </a:ext>
            </a:extLst>
          </p:cNvPr>
          <p:cNvGraphicFramePr>
            <a:graphicFrameLocks noGrp="1"/>
          </p:cNvGraphicFramePr>
          <p:nvPr>
            <p:extLst>
              <p:ext uri="{D42A27DB-BD31-4B8C-83A1-F6EECF244321}">
                <p14:modId xmlns:p14="http://schemas.microsoft.com/office/powerpoint/2010/main" val="3810008455"/>
              </p:ext>
            </p:extLst>
          </p:nvPr>
        </p:nvGraphicFramePr>
        <p:xfrm>
          <a:off x="1149239" y="1602658"/>
          <a:ext cx="7503870" cy="3381344"/>
        </p:xfrm>
        <a:graphic>
          <a:graphicData uri="http://schemas.openxmlformats.org/drawingml/2006/table">
            <a:tbl>
              <a:tblPr firstRow="1" bandRow="1">
                <a:tableStyleId>{5C22544A-7EE6-4342-B048-85BDC9FD1C3A}</a:tableStyleId>
              </a:tblPr>
              <a:tblGrid>
                <a:gridCol w="608856">
                  <a:extLst>
                    <a:ext uri="{9D8B030D-6E8A-4147-A177-3AD203B41FA5}">
                      <a16:colId xmlns:a16="http://schemas.microsoft.com/office/drawing/2014/main" val="1306598289"/>
                    </a:ext>
                  </a:extLst>
                </a:gridCol>
                <a:gridCol w="1132003">
                  <a:extLst>
                    <a:ext uri="{9D8B030D-6E8A-4147-A177-3AD203B41FA5}">
                      <a16:colId xmlns:a16="http://schemas.microsoft.com/office/drawing/2014/main" val="4177020592"/>
                    </a:ext>
                  </a:extLst>
                </a:gridCol>
                <a:gridCol w="1239569">
                  <a:extLst>
                    <a:ext uri="{9D8B030D-6E8A-4147-A177-3AD203B41FA5}">
                      <a16:colId xmlns:a16="http://schemas.microsoft.com/office/drawing/2014/main" val="1913237468"/>
                    </a:ext>
                  </a:extLst>
                </a:gridCol>
                <a:gridCol w="1239569">
                  <a:extLst>
                    <a:ext uri="{9D8B030D-6E8A-4147-A177-3AD203B41FA5}">
                      <a16:colId xmlns:a16="http://schemas.microsoft.com/office/drawing/2014/main" val="2434881485"/>
                    </a:ext>
                  </a:extLst>
                </a:gridCol>
                <a:gridCol w="1015717">
                  <a:extLst>
                    <a:ext uri="{9D8B030D-6E8A-4147-A177-3AD203B41FA5}">
                      <a16:colId xmlns:a16="http://schemas.microsoft.com/office/drawing/2014/main" val="1010676996"/>
                    </a:ext>
                  </a:extLst>
                </a:gridCol>
                <a:gridCol w="1335225">
                  <a:extLst>
                    <a:ext uri="{9D8B030D-6E8A-4147-A177-3AD203B41FA5}">
                      <a16:colId xmlns:a16="http://schemas.microsoft.com/office/drawing/2014/main" val="486619147"/>
                    </a:ext>
                  </a:extLst>
                </a:gridCol>
                <a:gridCol w="932931">
                  <a:extLst>
                    <a:ext uri="{9D8B030D-6E8A-4147-A177-3AD203B41FA5}">
                      <a16:colId xmlns:a16="http://schemas.microsoft.com/office/drawing/2014/main" val="2321244446"/>
                    </a:ext>
                  </a:extLst>
                </a:gridCol>
              </a:tblGrid>
              <a:tr h="371624">
                <a:tc>
                  <a:txBody>
                    <a:bodyPr/>
                    <a:lstStyle/>
                    <a:p>
                      <a:pPr algn="ctr"/>
                      <a:endParaRPr lang="en-GB" sz="1600" dirty="0">
                        <a:solidFill>
                          <a:schemeClr val="tx1"/>
                        </a:solidFill>
                        <a:latin typeface="Abel" panose="020B0604020202020204" charset="0"/>
                      </a:endParaRPr>
                    </a:p>
                  </a:txBody>
                  <a:tcPr marL="84406" marR="84406" marT="42203" marB="42203">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dirty="0">
                          <a:solidFill>
                            <a:schemeClr val="tx1"/>
                          </a:solidFill>
                          <a:latin typeface="Abel" panose="020B0604020202020204" charset="0"/>
                        </a:rPr>
                        <a:t>Class I</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700" dirty="0"/>
                    </a:p>
                  </a:txBody>
                  <a:tcPr marL="84406" marR="84406" marT="42203" marB="42203" anchor="ctr"/>
                </a:tc>
                <a:tc gridSpan="2">
                  <a:txBody>
                    <a:bodyPr/>
                    <a:lstStyle/>
                    <a:p>
                      <a:pPr algn="ctr"/>
                      <a:r>
                        <a:rPr lang="en-GB" sz="1400" dirty="0">
                          <a:solidFill>
                            <a:schemeClr val="tx1"/>
                          </a:solidFill>
                          <a:latin typeface="Abel" panose="020B0604020202020204" charset="0"/>
                        </a:rPr>
                        <a:t>Class II</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700" dirty="0"/>
                    </a:p>
                  </a:txBody>
                  <a:tcPr marL="84406" marR="84406" marT="42203" marB="42203" anchor="ctr"/>
                </a:tc>
                <a:tc rowSpan="2">
                  <a:txBody>
                    <a:bodyPr/>
                    <a:lstStyle/>
                    <a:p>
                      <a:pPr algn="ctr"/>
                      <a:r>
                        <a:rPr lang="en-GB" sz="1400" dirty="0">
                          <a:solidFill>
                            <a:schemeClr val="tx1"/>
                          </a:solidFill>
                          <a:latin typeface="Abel" panose="020B0604020202020204" charset="0"/>
                        </a:rPr>
                        <a:t>CAPA</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chemeClr val="tx1"/>
                          </a:solidFill>
                          <a:latin typeface="Abel" panose="020B0604020202020204" charset="0"/>
                        </a:rPr>
                        <a:t>Kit</a:t>
                      </a: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346999"/>
                  </a:ext>
                </a:extLst>
              </a:tr>
              <a:tr h="278030">
                <a:tc>
                  <a:txBody>
                    <a:bodyPr/>
                    <a:lstStyle/>
                    <a:p>
                      <a:pPr algn="ctr"/>
                      <a:r>
                        <a:rPr lang="en-GB" sz="1400" dirty="0">
                          <a:solidFill>
                            <a:schemeClr val="tx1"/>
                          </a:solidFill>
                          <a:latin typeface="Abel" panose="020B0604020202020204" charset="0"/>
                        </a:rPr>
                        <a:t>Lab</a:t>
                      </a:r>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Presence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Absence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Presence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Absence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700" dirty="0"/>
                    </a:p>
                  </a:txBody>
                  <a:tcPr marL="84406" marR="84406" marT="42203" marB="42203" anchor="ctr">
                    <a:solidFill>
                      <a:srgbClr val="4F81BD"/>
                    </a:solidFill>
                  </a:tcPr>
                </a:tc>
                <a:extLst>
                  <a:ext uri="{0D108BD9-81ED-4DB2-BD59-A6C34878D82A}">
                    <a16:rowId xmlns:a16="http://schemas.microsoft.com/office/drawing/2014/main" val="1477679864"/>
                  </a:ext>
                </a:extLst>
              </a:tr>
              <a:tr h="366970">
                <a:tc>
                  <a:txBody>
                    <a:bodyPr/>
                    <a:lstStyle/>
                    <a:p>
                      <a:pPr algn="ctr"/>
                      <a:r>
                        <a:rPr lang="en-GB" sz="1100" dirty="0">
                          <a:solidFill>
                            <a:schemeClr val="tx1"/>
                          </a:solidFill>
                          <a:latin typeface="Abel" panose="020B0604020202020204" charset="0"/>
                        </a:rPr>
                        <a:t>15</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tx1"/>
                          </a:solidFill>
                          <a:effectLst/>
                          <a:latin typeface="Abel" panose="020B060402020202020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Clerical reporting error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GB" sz="1050" b="0" i="0" u="none" strike="noStrike" dirty="0">
                        <a:solidFill>
                          <a:schemeClr val="tx1"/>
                        </a:solidFill>
                        <a:effectLst/>
                        <a:latin typeface="Abel" panose="020B0604020202020204" charset="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dirty="0">
                          <a:solidFill>
                            <a:schemeClr val="tx1"/>
                          </a:solidFill>
                          <a:effectLst/>
                          <a:latin typeface="Abel" panose="020B0604020202020204" charset="0"/>
                        </a:rPr>
                        <a:t>One Lambda</a:t>
                      </a:r>
                    </a:p>
                    <a:p>
                      <a:pPr algn="ctr" fontAlgn="ctr"/>
                      <a:endParaRPr lang="en-GB" sz="105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602035"/>
                  </a:ext>
                </a:extLst>
              </a:tr>
              <a:tr h="432836">
                <a:tc>
                  <a:txBody>
                    <a:bodyPr/>
                    <a:lstStyle/>
                    <a:p>
                      <a:pPr algn="ctr"/>
                      <a:r>
                        <a:rPr lang="en-GB" sz="1100" dirty="0">
                          <a:solidFill>
                            <a:schemeClr val="tx1"/>
                          </a:solidFill>
                          <a:latin typeface="Abel" panose="020B0604020202020204" charset="0"/>
                        </a:rPr>
                        <a:t>35</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tx1"/>
                          </a:solidFill>
                          <a:effectLst/>
                          <a:latin typeface="Abel" panose="020B060402020202020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Analyser issues &amp; testing strategy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050" b="0" i="0" u="none" strike="noStrike" dirty="0">
                          <a:solidFill>
                            <a:schemeClr val="tx1"/>
                          </a:solidFill>
                          <a:effectLst/>
                          <a:latin typeface="Abel" panose="020B0604020202020204" charset="0"/>
                        </a:rPr>
                        <a:t>One Lambda</a:t>
                      </a:r>
                    </a:p>
                    <a:p>
                      <a:pPr algn="ctr" fontAlgn="ctr"/>
                      <a:endParaRPr lang="en-GB" sz="105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498493"/>
                  </a:ext>
                </a:extLst>
              </a:tr>
              <a:tr h="385789">
                <a:tc>
                  <a:txBody>
                    <a:bodyPr/>
                    <a:lstStyle/>
                    <a:p>
                      <a:pPr algn="ctr"/>
                      <a:r>
                        <a:rPr lang="en-GB" sz="1100" dirty="0">
                          <a:solidFill>
                            <a:schemeClr val="tx1"/>
                          </a:solidFill>
                          <a:latin typeface="Abel" panose="020B0604020202020204" charset="0"/>
                        </a:rPr>
                        <a:t>112</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tx1"/>
                          </a:solidFill>
                          <a:effectLst/>
                          <a:latin typeface="Abel" panose="020B060402020202020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Only use one kit for testing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err="1">
                          <a:solidFill>
                            <a:schemeClr val="tx1"/>
                          </a:solidFill>
                          <a:effectLst/>
                          <a:latin typeface="Abel" panose="020B0604020202020204" charset="0"/>
                        </a:rPr>
                        <a:t>Werfen</a:t>
                      </a:r>
                      <a:endParaRPr lang="en-GB" sz="10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840280"/>
                  </a:ext>
                </a:extLst>
              </a:tr>
              <a:tr h="366970">
                <a:tc>
                  <a:txBody>
                    <a:bodyPr/>
                    <a:lstStyle/>
                    <a:p>
                      <a:pPr algn="ctr"/>
                      <a:r>
                        <a:rPr lang="en-GB" sz="1100" dirty="0">
                          <a:solidFill>
                            <a:schemeClr val="tx1"/>
                          </a:solidFill>
                          <a:latin typeface="Abel" panose="020B0604020202020204" charset="0"/>
                        </a:rPr>
                        <a:t>302</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a:endParaRPr lang="en-GB" sz="1200" dirty="0">
                        <a:solidFill>
                          <a:schemeClr val="tx1"/>
                        </a:solidFill>
                        <a:latin typeface="Abel" panose="020B0604020202020204"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1" u="none" strike="noStrike" dirty="0">
                          <a:solidFill>
                            <a:schemeClr val="tx1"/>
                          </a:solidFill>
                          <a:effectLst/>
                          <a:latin typeface="Abel" panose="020B0604020202020204" charset="0"/>
                        </a:rPr>
                        <a:t>No response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050" b="0" i="0" u="none" strike="noStrike" dirty="0">
                          <a:solidFill>
                            <a:schemeClr val="tx1"/>
                          </a:solidFill>
                          <a:effectLst/>
                          <a:latin typeface="Abel" panose="020B0604020202020204" charset="0"/>
                        </a:rPr>
                        <a:t>One Lambda</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70248349"/>
                  </a:ext>
                </a:extLst>
              </a:tr>
              <a:tr h="351688">
                <a:tc>
                  <a:txBody>
                    <a:bodyPr/>
                    <a:lstStyle/>
                    <a:p>
                      <a:pPr algn="ctr"/>
                      <a:r>
                        <a:rPr lang="en-GB" sz="1100" dirty="0">
                          <a:solidFill>
                            <a:schemeClr val="tx1"/>
                          </a:solidFill>
                          <a:latin typeface="Abel" panose="020B0604020202020204" charset="0"/>
                        </a:rPr>
                        <a:t>361</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a:r>
                        <a:rPr lang="en-GB" sz="1200" dirty="0">
                          <a:solidFill>
                            <a:schemeClr val="tx1"/>
                          </a:solidFill>
                          <a:latin typeface="Abel" panose="020B0604020202020204" charset="0"/>
                        </a:rPr>
                        <a:t>68%</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dirty="0">
                          <a:solidFill>
                            <a:schemeClr val="tx1"/>
                          </a:solidFill>
                          <a:effectLst/>
                          <a:latin typeface="Abel" panose="020B0604020202020204" charset="0"/>
                        </a:rPr>
                        <a:t>Only use one kit for testing</a:t>
                      </a:r>
                    </a:p>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050" b="0" i="0" u="none" strike="noStrike" dirty="0" err="1">
                          <a:solidFill>
                            <a:schemeClr val="tx1"/>
                          </a:solidFill>
                          <a:effectLst/>
                          <a:latin typeface="Abel" panose="020B0604020202020204" charset="0"/>
                        </a:rPr>
                        <a:t>Werfen</a:t>
                      </a:r>
                      <a:endParaRPr lang="en-GB" sz="1050" b="0" i="0" u="none" strike="noStrike" dirty="0">
                        <a:solidFill>
                          <a:schemeClr val="tx1"/>
                        </a:solidFill>
                        <a:effectLst/>
                        <a:latin typeface="Abel" panose="020B0604020202020204" charset="0"/>
                      </a:endParaRPr>
                    </a:p>
                    <a:p>
                      <a:pPr algn="ctr" fontAlgn="ctr"/>
                      <a:endParaRPr lang="en-GB" sz="105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450378372"/>
                  </a:ext>
                </a:extLst>
              </a:tr>
              <a:tr h="478609">
                <a:tc>
                  <a:txBody>
                    <a:bodyPr/>
                    <a:lstStyle/>
                    <a:p>
                      <a:pPr algn="ctr"/>
                      <a:r>
                        <a:rPr lang="en-GB" sz="1100" dirty="0">
                          <a:solidFill>
                            <a:schemeClr val="tx1"/>
                          </a:solidFill>
                          <a:latin typeface="Abel" panose="020B0604020202020204" charset="0"/>
                        </a:rPr>
                        <a:t>1412</a:t>
                      </a:r>
                    </a:p>
                  </a:txBody>
                  <a:tcPr marL="84406" marR="84406" marT="42203" marB="42203"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a:r>
                        <a:rPr lang="en-GB" sz="1200" dirty="0">
                          <a:solidFill>
                            <a:schemeClr val="tx1"/>
                          </a:solidFill>
                          <a:latin typeface="Abel" panose="020B0604020202020204" charset="0"/>
                        </a:rPr>
                        <a:t>40%</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1" u="none" strike="noStrike" dirty="0">
                          <a:solidFill>
                            <a:schemeClr val="tx1"/>
                          </a:solidFill>
                          <a:effectLst/>
                          <a:latin typeface="Abel" panose="020B0604020202020204" charset="0"/>
                        </a:rPr>
                        <a:t>No response</a:t>
                      </a:r>
                    </a:p>
                    <a:p>
                      <a:pPr algn="ctr" fontAlgn="ctr"/>
                      <a:endParaRPr lang="en-GB" sz="120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050" b="0" i="0" u="none" strike="noStrike" dirty="0" err="1">
                          <a:solidFill>
                            <a:schemeClr val="tx1"/>
                          </a:solidFill>
                          <a:effectLst/>
                          <a:latin typeface="Abel" panose="020B0604020202020204" charset="0"/>
                        </a:rPr>
                        <a:t>Werfen</a:t>
                      </a:r>
                      <a:endParaRPr lang="en-GB" sz="1050" b="0" i="0" u="none" strike="noStrike" dirty="0">
                        <a:solidFill>
                          <a:schemeClr val="tx1"/>
                        </a:solidFill>
                        <a:effectLst/>
                        <a:latin typeface="Abel" panose="020B0604020202020204" charset="0"/>
                      </a:endParaRPr>
                    </a:p>
                    <a:p>
                      <a:pPr algn="ctr" fontAlgn="ctr"/>
                      <a:endParaRPr lang="en-GB" sz="1050" b="0" i="0" u="none" strike="noStrike" dirty="0">
                        <a:solidFill>
                          <a:schemeClr val="tx1"/>
                        </a:solidFill>
                        <a:effectLst/>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579120751"/>
                  </a:ext>
                </a:extLst>
              </a:tr>
            </a:tbl>
          </a:graphicData>
        </a:graphic>
      </p:graphicFrame>
      <p:sp>
        <p:nvSpPr>
          <p:cNvPr id="12" name="Content Placeholder 4">
            <a:extLst>
              <a:ext uri="{FF2B5EF4-FFF2-40B4-BE49-F238E27FC236}">
                <a16:creationId xmlns:a16="http://schemas.microsoft.com/office/drawing/2014/main" id="{EE3E2408-6D15-4DA7-9A08-0EFD2FB70A46}"/>
              </a:ext>
            </a:extLst>
          </p:cNvPr>
          <p:cNvSpPr txBox="1">
            <a:spLocks/>
          </p:cNvSpPr>
          <p:nvPr/>
        </p:nvSpPr>
        <p:spPr>
          <a:xfrm>
            <a:off x="869651" y="1147674"/>
            <a:ext cx="2876439" cy="454984"/>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dk1"/>
              </a:buClr>
              <a:buSzPts val="1200"/>
              <a:buFont typeface="Abel"/>
              <a:buChar char="●"/>
              <a:defRPr sz="1600" b="0" i="0" u="none" strike="noStrike" cap="none">
                <a:solidFill>
                  <a:schemeClr val="dk1"/>
                </a:solidFill>
                <a:latin typeface="Abel"/>
                <a:ea typeface="Abel"/>
                <a:cs typeface="Abel"/>
                <a:sym typeface="Abel"/>
              </a:defRPr>
            </a:lvl1pPr>
            <a:lvl2pPr marL="914400" marR="0" lvl="1"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2pPr>
            <a:lvl3pPr marL="1371600" marR="0" lvl="2"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3pPr>
            <a:lvl4pPr marL="1828800" marR="0" lvl="3"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4pPr>
            <a:lvl5pPr marL="2286000" marR="0" lvl="4"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5pPr>
            <a:lvl6pPr marL="2743200" marR="0" lvl="5"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6pPr>
            <a:lvl7pPr marL="3200400" marR="0" lvl="6"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7pPr>
            <a:lvl8pPr marL="3657600" marR="0" lvl="7"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8pPr>
            <a:lvl9pPr marL="4114800" marR="0" lvl="8" indent="-304800" algn="l" rtl="0" eaLnBrk="1" hangingPunct="1">
              <a:lnSpc>
                <a:spcPct val="115000"/>
              </a:lnSpc>
              <a:spcBef>
                <a:spcPts val="0"/>
              </a:spcBef>
              <a:spcAft>
                <a:spcPts val="0"/>
              </a:spcAft>
              <a:buClr>
                <a:schemeClr val="dk1"/>
              </a:buClr>
              <a:buSzPts val="1200"/>
              <a:buFont typeface="Abel"/>
              <a:buChar char="■"/>
              <a:defRPr sz="1200" b="0" i="0" u="none" strike="noStrike" cap="none">
                <a:solidFill>
                  <a:schemeClr val="dk1"/>
                </a:solidFill>
                <a:latin typeface="Abel"/>
                <a:ea typeface="Abel"/>
                <a:cs typeface="Abel"/>
                <a:sym typeface="Abel"/>
              </a:defRPr>
            </a:lvl9pPr>
          </a:lstStyle>
          <a:p>
            <a:pPr marL="152400" indent="0">
              <a:buNone/>
            </a:pPr>
            <a:r>
              <a:rPr lang="en-GB" dirty="0">
                <a:solidFill>
                  <a:schemeClr val="tx1"/>
                </a:solidFill>
              </a:rPr>
              <a:t>6 labs (</a:t>
            </a:r>
            <a:r>
              <a:rPr lang="en-GB" dirty="0">
                <a:solidFill>
                  <a:srgbClr val="FFFF00"/>
                </a:solidFill>
              </a:rPr>
              <a:t>2 UK&amp;I</a:t>
            </a:r>
            <a:r>
              <a:rPr lang="en-GB" dirty="0">
                <a:solidFill>
                  <a:schemeClr val="tx1"/>
                </a:solidFill>
              </a:rPr>
              <a:t>) with UP (&lt;75% )</a:t>
            </a:r>
          </a:p>
          <a:p>
            <a:pPr marL="0" indent="0">
              <a:buFont typeface="Abel"/>
              <a:buNone/>
            </a:pPr>
            <a:endParaRPr lang="en-GB" sz="1050" dirty="0">
              <a:solidFill>
                <a:schemeClr val="tx1"/>
              </a:solidFill>
            </a:endParaRPr>
          </a:p>
        </p:txBody>
      </p:sp>
    </p:spTree>
    <p:custDataLst>
      <p:tags r:id="rId1"/>
    </p:custDataLst>
    <p:extLst>
      <p:ext uri="{BB962C8B-B14F-4D97-AF65-F5344CB8AC3E}">
        <p14:creationId xmlns:p14="http://schemas.microsoft.com/office/powerpoint/2010/main" val="405488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Class I Assessment</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0" name="TextBox 9">
            <a:extLst>
              <a:ext uri="{FF2B5EF4-FFF2-40B4-BE49-F238E27FC236}">
                <a16:creationId xmlns:a16="http://schemas.microsoft.com/office/drawing/2014/main" id="{832B78B6-DC85-4AF8-9E66-C57C2694E413}"/>
              </a:ext>
            </a:extLst>
          </p:cNvPr>
          <p:cNvSpPr txBox="1"/>
          <p:nvPr/>
        </p:nvSpPr>
        <p:spPr>
          <a:xfrm>
            <a:off x="1308567" y="3924121"/>
            <a:ext cx="8208912" cy="1200329"/>
          </a:xfrm>
          <a:prstGeom prst="rect">
            <a:avLst/>
          </a:prstGeom>
          <a:noFill/>
        </p:spPr>
        <p:txBody>
          <a:bodyPr wrap="square" rtlCol="0">
            <a:spAutoFit/>
          </a:bodyPr>
          <a:lstStyle/>
          <a:p>
            <a:pPr fontAlgn="base">
              <a:spcBef>
                <a:spcPct val="0"/>
              </a:spcBef>
              <a:spcAft>
                <a:spcPct val="0"/>
              </a:spcAft>
            </a:pPr>
            <a:r>
              <a:rPr lang="en-GB" sz="1800" dirty="0">
                <a:solidFill>
                  <a:schemeClr val="tx1"/>
                </a:solidFill>
                <a:latin typeface="Abel" panose="020B0604020202020204" charset="0"/>
              </a:rPr>
              <a:t>491 (absent 0% not included in analysis) specificities reported over 10 samples </a:t>
            </a:r>
          </a:p>
          <a:p>
            <a:pPr fontAlgn="base">
              <a:spcBef>
                <a:spcPct val="0"/>
              </a:spcBef>
              <a:spcAft>
                <a:spcPct val="0"/>
              </a:spcAft>
            </a:pPr>
            <a:r>
              <a:rPr lang="en-GB" sz="1800" dirty="0">
                <a:solidFill>
                  <a:schemeClr val="tx1"/>
                </a:solidFill>
                <a:latin typeface="Abel" panose="020B0604020202020204" charset="0"/>
              </a:rPr>
              <a:t>	34.8% reached consensus presence  </a:t>
            </a:r>
          </a:p>
          <a:p>
            <a:pPr fontAlgn="base">
              <a:spcBef>
                <a:spcPct val="0"/>
              </a:spcBef>
              <a:spcAft>
                <a:spcPct val="0"/>
              </a:spcAft>
            </a:pPr>
            <a:r>
              <a:rPr lang="en-GB" sz="1800" dirty="0">
                <a:solidFill>
                  <a:schemeClr val="tx1"/>
                </a:solidFill>
                <a:latin typeface="Abel" panose="020B0604020202020204" charset="0"/>
              </a:rPr>
              <a:t>	44.6% reached consensus absence</a:t>
            </a:r>
          </a:p>
          <a:p>
            <a:pPr fontAlgn="base">
              <a:spcBef>
                <a:spcPct val="0"/>
              </a:spcBef>
              <a:spcAft>
                <a:spcPct val="0"/>
              </a:spcAft>
            </a:pPr>
            <a:r>
              <a:rPr lang="en-GB" sz="1800" dirty="0">
                <a:solidFill>
                  <a:schemeClr val="tx1"/>
                </a:solidFill>
                <a:latin typeface="Abel" panose="020B0604020202020204" charset="0"/>
              </a:rPr>
              <a:t>	20.6% specificities were not assessed</a:t>
            </a:r>
            <a:endParaRPr lang="en-IE" sz="1200" dirty="0">
              <a:solidFill>
                <a:schemeClr val="tx1"/>
              </a:solidFill>
              <a:latin typeface="Abel" panose="020B0604020202020204" charset="0"/>
            </a:endParaRPr>
          </a:p>
        </p:txBody>
      </p:sp>
      <p:graphicFrame>
        <p:nvGraphicFramePr>
          <p:cNvPr id="11" name="Group 89">
            <a:extLst>
              <a:ext uri="{FF2B5EF4-FFF2-40B4-BE49-F238E27FC236}">
                <a16:creationId xmlns:a16="http://schemas.microsoft.com/office/drawing/2014/main" id="{4D843605-6A17-4028-9E33-DC328D5D989B}"/>
              </a:ext>
            </a:extLst>
          </p:cNvPr>
          <p:cNvGraphicFramePr>
            <a:graphicFrameLocks/>
          </p:cNvGraphicFramePr>
          <p:nvPr>
            <p:extLst>
              <p:ext uri="{D42A27DB-BD31-4B8C-83A1-F6EECF244321}">
                <p14:modId xmlns:p14="http://schemas.microsoft.com/office/powerpoint/2010/main" val="3293705876"/>
              </p:ext>
            </p:extLst>
          </p:nvPr>
        </p:nvGraphicFramePr>
        <p:xfrm>
          <a:off x="835130" y="1141708"/>
          <a:ext cx="6784866" cy="2430415"/>
        </p:xfrm>
        <a:graphic>
          <a:graphicData uri="http://schemas.openxmlformats.org/drawingml/2006/table">
            <a:tbl>
              <a:tblPr>
                <a:tableStyleId>{7DF18680-E054-41AD-8BC1-D1AEF772440D}</a:tableStyleId>
              </a:tblPr>
              <a:tblGrid>
                <a:gridCol w="1113089">
                  <a:extLst>
                    <a:ext uri="{9D8B030D-6E8A-4147-A177-3AD203B41FA5}">
                      <a16:colId xmlns:a16="http://schemas.microsoft.com/office/drawing/2014/main" val="20000"/>
                    </a:ext>
                  </a:extLst>
                </a:gridCol>
                <a:gridCol w="469442">
                  <a:extLst>
                    <a:ext uri="{9D8B030D-6E8A-4147-A177-3AD203B41FA5}">
                      <a16:colId xmlns:a16="http://schemas.microsoft.com/office/drawing/2014/main" val="20001"/>
                    </a:ext>
                  </a:extLst>
                </a:gridCol>
                <a:gridCol w="501117">
                  <a:extLst>
                    <a:ext uri="{9D8B030D-6E8A-4147-A177-3AD203B41FA5}">
                      <a16:colId xmlns:a16="http://schemas.microsoft.com/office/drawing/2014/main" val="20002"/>
                    </a:ext>
                  </a:extLst>
                </a:gridCol>
                <a:gridCol w="501116">
                  <a:extLst>
                    <a:ext uri="{9D8B030D-6E8A-4147-A177-3AD203B41FA5}">
                      <a16:colId xmlns:a16="http://schemas.microsoft.com/office/drawing/2014/main" val="20003"/>
                    </a:ext>
                  </a:extLst>
                </a:gridCol>
                <a:gridCol w="499985">
                  <a:extLst>
                    <a:ext uri="{9D8B030D-6E8A-4147-A177-3AD203B41FA5}">
                      <a16:colId xmlns:a16="http://schemas.microsoft.com/office/drawing/2014/main" val="20004"/>
                    </a:ext>
                  </a:extLst>
                </a:gridCol>
                <a:gridCol w="499985">
                  <a:extLst>
                    <a:ext uri="{9D8B030D-6E8A-4147-A177-3AD203B41FA5}">
                      <a16:colId xmlns:a16="http://schemas.microsoft.com/office/drawing/2014/main" val="20005"/>
                    </a:ext>
                  </a:extLst>
                </a:gridCol>
                <a:gridCol w="502248">
                  <a:extLst>
                    <a:ext uri="{9D8B030D-6E8A-4147-A177-3AD203B41FA5}">
                      <a16:colId xmlns:a16="http://schemas.microsoft.com/office/drawing/2014/main" val="20006"/>
                    </a:ext>
                  </a:extLst>
                </a:gridCol>
                <a:gridCol w="501117">
                  <a:extLst>
                    <a:ext uri="{9D8B030D-6E8A-4147-A177-3AD203B41FA5}">
                      <a16:colId xmlns:a16="http://schemas.microsoft.com/office/drawing/2014/main" val="20007"/>
                    </a:ext>
                  </a:extLst>
                </a:gridCol>
                <a:gridCol w="499985">
                  <a:extLst>
                    <a:ext uri="{9D8B030D-6E8A-4147-A177-3AD203B41FA5}">
                      <a16:colId xmlns:a16="http://schemas.microsoft.com/office/drawing/2014/main" val="20008"/>
                    </a:ext>
                  </a:extLst>
                </a:gridCol>
                <a:gridCol w="499985">
                  <a:extLst>
                    <a:ext uri="{9D8B030D-6E8A-4147-A177-3AD203B41FA5}">
                      <a16:colId xmlns:a16="http://schemas.microsoft.com/office/drawing/2014/main" val="20009"/>
                    </a:ext>
                  </a:extLst>
                </a:gridCol>
                <a:gridCol w="503379">
                  <a:extLst>
                    <a:ext uri="{9D8B030D-6E8A-4147-A177-3AD203B41FA5}">
                      <a16:colId xmlns:a16="http://schemas.microsoft.com/office/drawing/2014/main" val="20010"/>
                    </a:ext>
                  </a:extLst>
                </a:gridCol>
                <a:gridCol w="693418">
                  <a:extLst>
                    <a:ext uri="{9D8B030D-6E8A-4147-A177-3AD203B41FA5}">
                      <a16:colId xmlns:a16="http://schemas.microsoft.com/office/drawing/2014/main" val="20011"/>
                    </a:ext>
                  </a:extLst>
                </a:gridCol>
              </a:tblGrid>
              <a:tr h="231715">
                <a:tc rowSpan="2">
                  <a:txBody>
                    <a:bodyPr/>
                    <a:lstStyle/>
                    <a:p>
                      <a:endParaRPr lang="en-GB" sz="1100" b="1" dirty="0">
                        <a:solidFill>
                          <a:schemeClr val="tx1"/>
                        </a:solidFill>
                        <a:effectLst/>
                        <a:latin typeface="Abel" panose="020B060402020202020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spcAft>
                          <a:spcPts val="0"/>
                        </a:spcAft>
                      </a:pPr>
                      <a:r>
                        <a:rPr lang="en-GB" sz="1400" b="1" dirty="0">
                          <a:solidFill>
                            <a:schemeClr val="tx1"/>
                          </a:solidFill>
                          <a:effectLst/>
                          <a:latin typeface="Abel" panose="020B0604020202020204" charset="0"/>
                          <a:ea typeface="SimSun"/>
                          <a:cs typeface="SimSun"/>
                        </a:rPr>
                        <a:t>Number of HLA Class I Specificities (</a:t>
                      </a:r>
                      <a:r>
                        <a:rPr lang="en-GB" sz="1400" b="1" kern="1200" dirty="0">
                          <a:solidFill>
                            <a:schemeClr val="tx1"/>
                          </a:solidFill>
                          <a:effectLst/>
                          <a:latin typeface="Abel" panose="020B0604020202020204" charset="0"/>
                          <a:ea typeface="SimSun"/>
                          <a:cs typeface="SimSun"/>
                        </a:rPr>
                        <a:t>n=63)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6760">
                <a:tc vMerge="1">
                  <a:txBody>
                    <a:bodyPr/>
                    <a:lstStyle/>
                    <a:p>
                      <a:endParaRPr lang="en-GB"/>
                    </a:p>
                  </a:txBody>
                  <a:tcPr/>
                </a:tc>
                <a:tc>
                  <a:txBody>
                    <a:bodyPr/>
                    <a:lstStyle/>
                    <a:p>
                      <a:pPr algn="ctr">
                        <a:spcAft>
                          <a:spcPts val="0"/>
                        </a:spcAft>
                      </a:pPr>
                      <a:r>
                        <a:rPr lang="en-GB" sz="1400" b="1" dirty="0">
                          <a:solidFill>
                            <a:schemeClr val="tx1"/>
                          </a:solidFill>
                          <a:effectLst/>
                          <a:latin typeface="Abel" panose="020B0604020202020204" charset="0"/>
                          <a:ea typeface="SimSun"/>
                          <a:cs typeface="SimSun"/>
                        </a:rPr>
                        <a:t>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Total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1242">
                <a:tc>
                  <a:txBody>
                    <a:bodyPr/>
                    <a:lstStyle/>
                    <a:p>
                      <a:pPr>
                        <a:spcAft>
                          <a:spcPts val="0"/>
                        </a:spcAft>
                      </a:pPr>
                      <a:r>
                        <a:rPr lang="en-GB" sz="1200" b="1" dirty="0">
                          <a:solidFill>
                            <a:schemeClr val="tx1"/>
                          </a:solidFill>
                          <a:effectLst/>
                          <a:latin typeface="Abel" panose="020B0604020202020204" charset="0"/>
                          <a:ea typeface="SimSun"/>
                          <a:cs typeface="SimSun"/>
                        </a:rPr>
                        <a:t>Present</a:t>
                      </a:r>
                    </a:p>
                    <a:p>
                      <a:pPr>
                        <a:spcAft>
                          <a:spcPts val="0"/>
                        </a:spcAft>
                      </a:pPr>
                      <a:r>
                        <a:rPr lang="en-GB" sz="1200" b="1" dirty="0">
                          <a:solidFill>
                            <a:schemeClr val="tx1"/>
                          </a:solidFill>
                          <a:effectLst/>
                          <a:latin typeface="Abel" panose="020B0604020202020204" charset="0"/>
                          <a:ea typeface="SimSun"/>
                          <a:cs typeface="SimSun"/>
                        </a:rPr>
                        <a:t>(≥75%)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171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88357">
                <a:tc>
                  <a:txBody>
                    <a:bodyPr/>
                    <a:lstStyle/>
                    <a:p>
                      <a:pPr>
                        <a:spcAft>
                          <a:spcPts val="0"/>
                        </a:spcAft>
                      </a:pPr>
                      <a:r>
                        <a:rPr lang="en-GB" sz="1200" b="1" dirty="0">
                          <a:solidFill>
                            <a:schemeClr val="tx1"/>
                          </a:solidFill>
                          <a:effectLst/>
                          <a:latin typeface="Abel" panose="020B0604020202020204" charset="0"/>
                          <a:ea typeface="SimSun"/>
                          <a:cs typeface="SimSun"/>
                        </a:rPr>
                        <a:t>Absent</a:t>
                      </a:r>
                    </a:p>
                    <a:p>
                      <a:pPr>
                        <a:spcAft>
                          <a:spcPts val="0"/>
                        </a:spcAft>
                      </a:pPr>
                      <a:r>
                        <a:rPr lang="en-GB" sz="1200" b="1" dirty="0">
                          <a:solidFill>
                            <a:schemeClr val="tx1"/>
                          </a:solidFill>
                          <a:effectLst/>
                          <a:latin typeface="Abel" panose="020B0604020202020204" charset="0"/>
                          <a:ea typeface="SimSun"/>
                          <a:cs typeface="SimSun"/>
                        </a:rPr>
                        <a:t>(&lt;5%)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dirty="0">
                          <a:solidFill>
                            <a:schemeClr val="tx1"/>
                          </a:solidFill>
                          <a:effectLst/>
                          <a:latin typeface="Abel" panose="020B0604020202020204" charset="0"/>
                          <a:ea typeface="SimSun"/>
                          <a:cs typeface="SimSun"/>
                        </a:rPr>
                        <a:t>219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719">
                <a:tc>
                  <a:txBody>
                    <a:bodyPr/>
                    <a:lstStyle/>
                    <a:p>
                      <a:pPr>
                        <a:spcAft>
                          <a:spcPts val="0"/>
                        </a:spcAft>
                      </a:pPr>
                      <a:r>
                        <a:rPr lang="en-GB" sz="1200" b="1" dirty="0">
                          <a:solidFill>
                            <a:schemeClr val="tx1"/>
                          </a:solidFill>
                          <a:effectLst/>
                          <a:latin typeface="Abel" panose="020B0604020202020204" charset="0"/>
                          <a:ea typeface="SimSun"/>
                          <a:cs typeface="SimSun"/>
                        </a:rPr>
                        <a:t>Negative 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405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519655">
                <a:tc>
                  <a:txBody>
                    <a:bodyPr/>
                    <a:lstStyle/>
                    <a:p>
                      <a:pPr>
                        <a:spcAft>
                          <a:spcPts val="0"/>
                        </a:spcAft>
                      </a:pPr>
                      <a:r>
                        <a:rPr lang="en-GB" sz="1200" b="1" dirty="0">
                          <a:solidFill>
                            <a:schemeClr val="tx1"/>
                          </a:solidFill>
                          <a:effectLst/>
                          <a:latin typeface="Abel" panose="020B0604020202020204" charset="0"/>
                          <a:ea typeface="SimSun"/>
                          <a:cs typeface="SimSun"/>
                        </a:rPr>
                        <a:t>Not Assessed (5-74%)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GB" sz="1400" b="1" kern="1200" dirty="0">
                          <a:solidFill>
                            <a:schemeClr val="tx1"/>
                          </a:solidFill>
                          <a:effectLst/>
                          <a:latin typeface="Abel" panose="020B0604020202020204" charset="0"/>
                          <a:ea typeface="SimSun"/>
                          <a:cs typeface="SimSun"/>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400" b="1" kern="1200" dirty="0">
                          <a:solidFill>
                            <a:schemeClr val="tx1"/>
                          </a:solidFill>
                          <a:effectLst/>
                          <a:latin typeface="Abel" panose="020B0604020202020204" charset="0"/>
                          <a:ea typeface="SimSun"/>
                          <a:cs typeface="SimSun"/>
                        </a:rPr>
                        <a:t>101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400184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Class II Assessment</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0" name="TextBox 9">
            <a:extLst>
              <a:ext uri="{FF2B5EF4-FFF2-40B4-BE49-F238E27FC236}">
                <a16:creationId xmlns:a16="http://schemas.microsoft.com/office/drawing/2014/main" id="{832B78B6-DC85-4AF8-9E66-C57C2694E413}"/>
              </a:ext>
            </a:extLst>
          </p:cNvPr>
          <p:cNvSpPr txBox="1"/>
          <p:nvPr/>
        </p:nvSpPr>
        <p:spPr>
          <a:xfrm>
            <a:off x="1552407" y="4066282"/>
            <a:ext cx="7918167" cy="1077218"/>
          </a:xfrm>
          <a:prstGeom prst="rect">
            <a:avLst/>
          </a:prstGeom>
          <a:noFill/>
        </p:spPr>
        <p:txBody>
          <a:bodyPr wrap="square" rtlCol="0">
            <a:spAutoFit/>
          </a:bodyPr>
          <a:lstStyle/>
          <a:p>
            <a:pPr fontAlgn="base">
              <a:spcBef>
                <a:spcPct val="0"/>
              </a:spcBef>
              <a:spcAft>
                <a:spcPct val="0"/>
              </a:spcAft>
            </a:pPr>
            <a:r>
              <a:rPr lang="en-GB" sz="1600" dirty="0">
                <a:solidFill>
                  <a:schemeClr val="tx1"/>
                </a:solidFill>
                <a:latin typeface="Abel" panose="020B0604020202020204" charset="0"/>
              </a:rPr>
              <a:t>170 specificities (absent 0% not included in analysis) reported over 10 samples </a:t>
            </a:r>
          </a:p>
          <a:p>
            <a:pPr fontAlgn="base">
              <a:spcBef>
                <a:spcPct val="0"/>
              </a:spcBef>
              <a:spcAft>
                <a:spcPct val="0"/>
              </a:spcAft>
            </a:pPr>
            <a:r>
              <a:rPr lang="en-GB" sz="1600" dirty="0">
                <a:solidFill>
                  <a:schemeClr val="tx1"/>
                </a:solidFill>
                <a:latin typeface="Abel" panose="020B0604020202020204" charset="0"/>
              </a:rPr>
              <a:t>	39.4% reached consensus presence  </a:t>
            </a:r>
          </a:p>
          <a:p>
            <a:pPr fontAlgn="base">
              <a:spcBef>
                <a:spcPct val="0"/>
              </a:spcBef>
              <a:spcAft>
                <a:spcPct val="0"/>
              </a:spcAft>
            </a:pPr>
            <a:r>
              <a:rPr lang="en-GB" sz="1600" dirty="0">
                <a:solidFill>
                  <a:schemeClr val="tx1"/>
                </a:solidFill>
                <a:latin typeface="Abel" panose="020B0604020202020204" charset="0"/>
              </a:rPr>
              <a:t>	41.8% reached consensus absence</a:t>
            </a:r>
          </a:p>
          <a:p>
            <a:pPr fontAlgn="base">
              <a:spcBef>
                <a:spcPct val="0"/>
              </a:spcBef>
              <a:spcAft>
                <a:spcPct val="0"/>
              </a:spcAft>
            </a:pPr>
            <a:r>
              <a:rPr lang="en-GB" sz="1600" dirty="0">
                <a:solidFill>
                  <a:schemeClr val="tx1"/>
                </a:solidFill>
                <a:latin typeface="Abel" panose="020B0604020202020204" charset="0"/>
              </a:rPr>
              <a:t>	18.8% specificities were not assessed</a:t>
            </a:r>
          </a:p>
        </p:txBody>
      </p:sp>
      <p:sp>
        <p:nvSpPr>
          <p:cNvPr id="2" name="Rectangle 1">
            <a:extLst>
              <a:ext uri="{FF2B5EF4-FFF2-40B4-BE49-F238E27FC236}">
                <a16:creationId xmlns:a16="http://schemas.microsoft.com/office/drawing/2014/main" id="{C1C0B388-E759-4AF2-B34C-6CEE08C0F912}"/>
              </a:ext>
            </a:extLst>
          </p:cNvPr>
          <p:cNvSpPr/>
          <p:nvPr/>
        </p:nvSpPr>
        <p:spPr>
          <a:xfrm>
            <a:off x="68728" y="1019850"/>
            <a:ext cx="3004349" cy="307777"/>
          </a:xfrm>
          <a:prstGeom prst="rect">
            <a:avLst/>
          </a:prstGeom>
        </p:spPr>
        <p:txBody>
          <a:bodyPr wrap="none">
            <a:spAutoFit/>
          </a:bodyPr>
          <a:lstStyle/>
          <a:p>
            <a:pPr lvl="0"/>
            <a:r>
              <a:rPr lang="en-GB" dirty="0">
                <a:solidFill>
                  <a:schemeClr val="tx1"/>
                </a:solidFill>
                <a:latin typeface="Abel" panose="020B0604020202020204" charset="0"/>
              </a:rPr>
              <a:t>(DPB included in assessment from 2021)</a:t>
            </a:r>
            <a:endParaRPr lang="en-GB" sz="1050" dirty="0">
              <a:solidFill>
                <a:schemeClr val="tx1"/>
              </a:solidFill>
              <a:latin typeface="Abel" panose="020B0604020202020204" charset="0"/>
            </a:endParaRPr>
          </a:p>
        </p:txBody>
      </p:sp>
      <p:graphicFrame>
        <p:nvGraphicFramePr>
          <p:cNvPr id="9" name="Google Shape;406;p69">
            <a:extLst>
              <a:ext uri="{FF2B5EF4-FFF2-40B4-BE49-F238E27FC236}">
                <a16:creationId xmlns:a16="http://schemas.microsoft.com/office/drawing/2014/main" id="{7243CB05-0713-46E5-97B4-CFB919A871B3}"/>
              </a:ext>
            </a:extLst>
          </p:cNvPr>
          <p:cNvGraphicFramePr/>
          <p:nvPr>
            <p:extLst>
              <p:ext uri="{D42A27DB-BD31-4B8C-83A1-F6EECF244321}">
                <p14:modId xmlns:p14="http://schemas.microsoft.com/office/powerpoint/2010/main" val="2674206326"/>
              </p:ext>
            </p:extLst>
          </p:nvPr>
        </p:nvGraphicFramePr>
        <p:xfrm>
          <a:off x="1202202" y="1404206"/>
          <a:ext cx="6860110" cy="2446646"/>
        </p:xfrm>
        <a:graphic>
          <a:graphicData uri="http://schemas.openxmlformats.org/drawingml/2006/table">
            <a:tbl>
              <a:tblPr>
                <a:noFill/>
              </a:tblPr>
              <a:tblGrid>
                <a:gridCol w="1157898">
                  <a:extLst>
                    <a:ext uri="{9D8B030D-6E8A-4147-A177-3AD203B41FA5}">
                      <a16:colId xmlns:a16="http://schemas.microsoft.com/office/drawing/2014/main" val="20000"/>
                    </a:ext>
                  </a:extLst>
                </a:gridCol>
                <a:gridCol w="500400">
                  <a:extLst>
                    <a:ext uri="{9D8B030D-6E8A-4147-A177-3AD203B41FA5}">
                      <a16:colId xmlns:a16="http://schemas.microsoft.com/office/drawing/2014/main" val="20001"/>
                    </a:ext>
                  </a:extLst>
                </a:gridCol>
                <a:gridCol w="495638">
                  <a:extLst>
                    <a:ext uri="{9D8B030D-6E8A-4147-A177-3AD203B41FA5}">
                      <a16:colId xmlns:a16="http://schemas.microsoft.com/office/drawing/2014/main" val="20002"/>
                    </a:ext>
                  </a:extLst>
                </a:gridCol>
                <a:gridCol w="577493">
                  <a:extLst>
                    <a:ext uri="{9D8B030D-6E8A-4147-A177-3AD203B41FA5}">
                      <a16:colId xmlns:a16="http://schemas.microsoft.com/office/drawing/2014/main" val="20003"/>
                    </a:ext>
                  </a:extLst>
                </a:gridCol>
                <a:gridCol w="497225">
                  <a:extLst>
                    <a:ext uri="{9D8B030D-6E8A-4147-A177-3AD203B41FA5}">
                      <a16:colId xmlns:a16="http://schemas.microsoft.com/office/drawing/2014/main" val="20004"/>
                    </a:ext>
                  </a:extLst>
                </a:gridCol>
                <a:gridCol w="500400">
                  <a:extLst>
                    <a:ext uri="{9D8B030D-6E8A-4147-A177-3AD203B41FA5}">
                      <a16:colId xmlns:a16="http://schemas.microsoft.com/office/drawing/2014/main" val="20005"/>
                    </a:ext>
                  </a:extLst>
                </a:gridCol>
                <a:gridCol w="500400">
                  <a:extLst>
                    <a:ext uri="{9D8B030D-6E8A-4147-A177-3AD203B41FA5}">
                      <a16:colId xmlns:a16="http://schemas.microsoft.com/office/drawing/2014/main" val="20006"/>
                    </a:ext>
                  </a:extLst>
                </a:gridCol>
                <a:gridCol w="500400">
                  <a:extLst>
                    <a:ext uri="{9D8B030D-6E8A-4147-A177-3AD203B41FA5}">
                      <a16:colId xmlns:a16="http://schemas.microsoft.com/office/drawing/2014/main" val="20007"/>
                    </a:ext>
                  </a:extLst>
                </a:gridCol>
                <a:gridCol w="500400">
                  <a:extLst>
                    <a:ext uri="{9D8B030D-6E8A-4147-A177-3AD203B41FA5}">
                      <a16:colId xmlns:a16="http://schemas.microsoft.com/office/drawing/2014/main" val="20008"/>
                    </a:ext>
                  </a:extLst>
                </a:gridCol>
                <a:gridCol w="500400">
                  <a:extLst>
                    <a:ext uri="{9D8B030D-6E8A-4147-A177-3AD203B41FA5}">
                      <a16:colId xmlns:a16="http://schemas.microsoft.com/office/drawing/2014/main" val="20009"/>
                    </a:ext>
                  </a:extLst>
                </a:gridCol>
                <a:gridCol w="500400">
                  <a:extLst>
                    <a:ext uri="{9D8B030D-6E8A-4147-A177-3AD203B41FA5}">
                      <a16:colId xmlns:a16="http://schemas.microsoft.com/office/drawing/2014/main" val="20010"/>
                    </a:ext>
                  </a:extLst>
                </a:gridCol>
                <a:gridCol w="629056">
                  <a:extLst>
                    <a:ext uri="{9D8B030D-6E8A-4147-A177-3AD203B41FA5}">
                      <a16:colId xmlns:a16="http://schemas.microsoft.com/office/drawing/2014/main" val="20011"/>
                    </a:ext>
                  </a:extLst>
                </a:gridCol>
              </a:tblGrid>
              <a:tr h="200056">
                <a:tc rowSpan="2">
                  <a:txBody>
                    <a:bodyPr/>
                    <a:lstStyle/>
                    <a:p>
                      <a:pPr marL="0" marR="0" lvl="0" indent="0" algn="l" rtl="0">
                        <a:spcBef>
                          <a:spcPts val="0"/>
                        </a:spcBef>
                        <a:spcAft>
                          <a:spcPts val="0"/>
                        </a:spcAft>
                        <a:buNone/>
                      </a:pPr>
                      <a:endParaRPr sz="1100" b="1" dirty="0">
                        <a:solidFill>
                          <a:schemeClr val="tx1"/>
                        </a:solidFill>
                        <a:latin typeface="Abel" panose="020B0604020202020204" charset="0"/>
                        <a:ea typeface="Calibri"/>
                        <a:cs typeface="Calibri"/>
                        <a:sym typeface="Calibri"/>
                      </a:endParaRPr>
                    </a:p>
                  </a:txBody>
                  <a:tcPr marL="91450" marR="91450" marT="45725" marB="45725">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marL="0" marR="0" lvl="0" indent="0" algn="l" rtl="0">
                        <a:spcBef>
                          <a:spcPts val="0"/>
                        </a:spcBef>
                        <a:spcAft>
                          <a:spcPts val="0"/>
                        </a:spcAft>
                        <a:buNone/>
                      </a:pPr>
                      <a:r>
                        <a:rPr lang="en-GB" sz="1400" b="1" dirty="0">
                          <a:solidFill>
                            <a:schemeClr val="tx1"/>
                          </a:solidFill>
                          <a:latin typeface="Abel" panose="020B0604020202020204" charset="0"/>
                          <a:ea typeface="Calibri"/>
                          <a:cs typeface="Calibri"/>
                          <a:sym typeface="Calibri"/>
                        </a:rPr>
                        <a:t>Number of HLA Class II Specificities (DR, DQ, DP) (n=</a:t>
                      </a:r>
                      <a:r>
                        <a:rPr lang="en-GB" sz="1400" b="1" dirty="0">
                          <a:solidFill>
                            <a:schemeClr val="tx1"/>
                          </a:solidFill>
                          <a:latin typeface="Abel" panose="020B0604020202020204" charset="0"/>
                        </a:rPr>
                        <a:t>63</a:t>
                      </a:r>
                      <a:r>
                        <a:rPr lang="en-GB" sz="1400" b="1" dirty="0">
                          <a:solidFill>
                            <a:schemeClr val="tx1"/>
                          </a:solidFill>
                          <a:latin typeface="Abel" panose="020B0604020202020204" charset="0"/>
                          <a:ea typeface="Calibri"/>
                          <a:cs typeface="Calibri"/>
                          <a:sym typeface="Calibri"/>
                        </a:rPr>
                        <a:t>)</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4436">
                <a:tc vMerge="1">
                  <a:txBody>
                    <a:bodyPr/>
                    <a:lstStyle/>
                    <a:p>
                      <a:endParaRPr lang="en-US"/>
                    </a:p>
                  </a:txBody>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301</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302</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303</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304</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305</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306</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307</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308</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309</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310</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Total</a:t>
                      </a:r>
                      <a:endParaRPr sz="1400" b="1" dirty="0">
                        <a:solidFill>
                          <a:schemeClr val="tx1"/>
                        </a:solidFill>
                        <a:latin typeface="Abel" panose="020B0604020202020204" charset="0"/>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9493">
                <a:tc>
                  <a:txBody>
                    <a:bodyPr/>
                    <a:lstStyle/>
                    <a:p>
                      <a:pPr marL="0" marR="0" lvl="0" indent="0" algn="l" rtl="0">
                        <a:spcBef>
                          <a:spcPts val="0"/>
                        </a:spcBef>
                        <a:spcAft>
                          <a:spcPts val="0"/>
                        </a:spcAft>
                        <a:buNone/>
                      </a:pPr>
                      <a:r>
                        <a:rPr lang="en-GB" sz="1200" b="1" dirty="0">
                          <a:solidFill>
                            <a:schemeClr val="tx1"/>
                          </a:solidFill>
                          <a:latin typeface="Abel" panose="020B0604020202020204" charset="0"/>
                          <a:ea typeface="Calibri"/>
                          <a:cs typeface="Calibri"/>
                          <a:sym typeface="Calibri"/>
                        </a:rPr>
                        <a:t>Present</a:t>
                      </a:r>
                      <a:endParaRPr sz="1200" b="1" dirty="0">
                        <a:solidFill>
                          <a:schemeClr val="tx1"/>
                        </a:solidFill>
                        <a:latin typeface="Abel" panose="020B0604020202020204" charset="0"/>
                        <a:ea typeface="Calibri"/>
                        <a:cs typeface="Calibri"/>
                        <a:sym typeface="Calibri"/>
                      </a:endParaRPr>
                    </a:p>
                    <a:p>
                      <a:pPr marL="0" marR="0" lvl="0" indent="0" algn="l" rtl="0">
                        <a:spcBef>
                          <a:spcPts val="0"/>
                        </a:spcBef>
                        <a:spcAft>
                          <a:spcPts val="0"/>
                        </a:spcAft>
                        <a:buNone/>
                      </a:pPr>
                      <a:r>
                        <a:rPr lang="en-GB" sz="1200" b="1" dirty="0">
                          <a:solidFill>
                            <a:schemeClr val="tx1"/>
                          </a:solidFill>
                          <a:latin typeface="Abel" panose="020B0604020202020204" charset="0"/>
                          <a:ea typeface="Calibri"/>
                          <a:cs typeface="Calibri"/>
                          <a:sym typeface="Calibri"/>
                        </a:rPr>
                        <a:t>(≥75%)</a:t>
                      </a:r>
                      <a:endParaRPr sz="1200" b="1" dirty="0">
                        <a:solidFill>
                          <a:schemeClr val="tx1"/>
                        </a:solidFill>
                        <a:latin typeface="Abel" panose="020B0604020202020204" charset="0"/>
                        <a:ea typeface="Calibri"/>
                        <a:cs typeface="Calibri"/>
                        <a:sym typeface="Calibri"/>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6</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18</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11</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4</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18</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10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67</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69493">
                <a:tc>
                  <a:txBody>
                    <a:bodyPr/>
                    <a:lstStyle/>
                    <a:p>
                      <a:pPr marL="0" marR="0" lvl="0" indent="0" algn="l" rtl="0">
                        <a:spcBef>
                          <a:spcPts val="0"/>
                        </a:spcBef>
                        <a:spcAft>
                          <a:spcPts val="0"/>
                        </a:spcAft>
                        <a:buNone/>
                      </a:pPr>
                      <a:r>
                        <a:rPr lang="en-GB" sz="1200" b="1" dirty="0">
                          <a:solidFill>
                            <a:schemeClr val="tx1"/>
                          </a:solidFill>
                          <a:latin typeface="Abel" panose="020B0604020202020204" charset="0"/>
                          <a:ea typeface="Calibri"/>
                          <a:cs typeface="Calibri"/>
                          <a:sym typeface="Calibri"/>
                        </a:rPr>
                        <a:t>Absent</a:t>
                      </a:r>
                      <a:endParaRPr sz="1200" b="1" dirty="0">
                        <a:solidFill>
                          <a:schemeClr val="tx1"/>
                        </a:solidFill>
                        <a:latin typeface="Abel" panose="020B0604020202020204" charset="0"/>
                        <a:ea typeface="Calibri"/>
                        <a:cs typeface="Calibri"/>
                        <a:sym typeface="Calibri"/>
                      </a:endParaRPr>
                    </a:p>
                    <a:p>
                      <a:pPr marL="0" marR="0" lvl="0" indent="0" algn="l" rtl="0">
                        <a:spcBef>
                          <a:spcPts val="0"/>
                        </a:spcBef>
                        <a:spcAft>
                          <a:spcPts val="0"/>
                        </a:spcAft>
                        <a:buNone/>
                      </a:pPr>
                      <a:r>
                        <a:rPr lang="en-GB" sz="1200" b="1" dirty="0">
                          <a:solidFill>
                            <a:schemeClr val="tx1"/>
                          </a:solidFill>
                          <a:latin typeface="Abel" panose="020B0604020202020204" charset="0"/>
                          <a:ea typeface="Calibri"/>
                          <a:cs typeface="Calibri"/>
                          <a:sym typeface="Calibri"/>
                        </a:rPr>
                        <a:t>(&lt;5%)</a:t>
                      </a:r>
                      <a:endParaRPr sz="1200" b="1" dirty="0">
                        <a:solidFill>
                          <a:schemeClr val="tx1"/>
                        </a:solidFill>
                        <a:latin typeface="Abel" panose="020B0604020202020204" charset="0"/>
                        <a:ea typeface="Calibri"/>
                        <a:cs typeface="Calibri"/>
                        <a:sym typeface="Calibri"/>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6</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2</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5</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6</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7</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5</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7</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10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8</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15</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71</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039">
                <a:tc>
                  <a:txBody>
                    <a:bodyPr/>
                    <a:lstStyle/>
                    <a:p>
                      <a:pPr marL="0" marR="0" lvl="0" indent="0" algn="l" rtl="0">
                        <a:spcBef>
                          <a:spcPts val="0"/>
                        </a:spcBef>
                        <a:spcAft>
                          <a:spcPts val="0"/>
                        </a:spcAft>
                        <a:buNone/>
                      </a:pPr>
                      <a:r>
                        <a:rPr lang="en-GB" sz="1400" b="1" dirty="0">
                          <a:solidFill>
                            <a:schemeClr val="tx1"/>
                          </a:solidFill>
                          <a:latin typeface="Abel" panose="020B0604020202020204" charset="0"/>
                          <a:ea typeface="Calibri"/>
                          <a:cs typeface="Calibri"/>
                          <a:sym typeface="Calibri"/>
                        </a:rPr>
                        <a:t>Negative 0%</a:t>
                      </a:r>
                      <a:endParaRPr sz="1100" dirty="0">
                        <a:solidFill>
                          <a:schemeClr val="tx1"/>
                        </a:solidFill>
                        <a:latin typeface="Abel" panose="020B0604020202020204"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28</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40</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22</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27</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36</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41</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35</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11</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31</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19</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290</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418758">
                <a:tc>
                  <a:txBody>
                    <a:bodyPr/>
                    <a:lstStyle/>
                    <a:p>
                      <a:pPr marL="0" marR="0" lvl="0" indent="0" algn="l" rtl="0">
                        <a:spcBef>
                          <a:spcPts val="0"/>
                        </a:spcBef>
                        <a:spcAft>
                          <a:spcPts val="0"/>
                        </a:spcAft>
                        <a:buNone/>
                      </a:pPr>
                      <a:r>
                        <a:rPr lang="en-GB" sz="1400" b="1" dirty="0">
                          <a:solidFill>
                            <a:schemeClr val="tx1"/>
                          </a:solidFill>
                          <a:latin typeface="Abel" panose="020B0604020202020204" charset="0"/>
                          <a:ea typeface="Calibri"/>
                          <a:cs typeface="Calibri"/>
                          <a:sym typeface="Calibri"/>
                        </a:rPr>
                        <a:t>Not Assessed </a:t>
                      </a:r>
                      <a:endParaRPr sz="1400" b="1" dirty="0">
                        <a:solidFill>
                          <a:schemeClr val="tx1"/>
                        </a:solidFill>
                        <a:latin typeface="Abel" panose="020B0604020202020204" charset="0"/>
                        <a:ea typeface="Calibri"/>
                        <a:cs typeface="Calibri"/>
                        <a:sym typeface="Calibri"/>
                      </a:endParaRPr>
                    </a:p>
                    <a:p>
                      <a:pPr marL="0" marR="0" lvl="0" indent="0" algn="l" rtl="0">
                        <a:spcBef>
                          <a:spcPts val="0"/>
                        </a:spcBef>
                        <a:spcAft>
                          <a:spcPts val="0"/>
                        </a:spcAft>
                        <a:buNone/>
                      </a:pPr>
                      <a:r>
                        <a:rPr lang="en-GB" sz="1400" b="1" dirty="0">
                          <a:solidFill>
                            <a:schemeClr val="tx1"/>
                          </a:solidFill>
                          <a:latin typeface="Abel" panose="020B0604020202020204" charset="0"/>
                          <a:ea typeface="Calibri"/>
                          <a:cs typeface="Calibri"/>
                          <a:sym typeface="Calibri"/>
                        </a:rPr>
                        <a:t>(5-74%)</a:t>
                      </a:r>
                      <a:endParaRPr sz="1100" dirty="0">
                        <a:solidFill>
                          <a:schemeClr val="tx1"/>
                        </a:solidFill>
                        <a:latin typeface="Abel" panose="020B0604020202020204"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6</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Calibri"/>
                          <a:cs typeface="Calibri"/>
                          <a:sym typeface="Calibri"/>
                        </a:rPr>
                        <a:t>4</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cs typeface="Calibri"/>
                          <a:sym typeface="Calibri"/>
                        </a:rPr>
                        <a:t>1</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2</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3</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0</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0</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Arial"/>
                        </a:rPr>
                        <a:t>7</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rPr>
                        <a:t>7</a:t>
                      </a:r>
                      <a:endParaRPr sz="110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2</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GB" sz="1400" b="1" dirty="0">
                          <a:solidFill>
                            <a:schemeClr val="tx1"/>
                          </a:solidFill>
                          <a:latin typeface="Abel" panose="020B0604020202020204" charset="0"/>
                          <a:ea typeface="+mn-ea"/>
                          <a:cs typeface="+mn-cs"/>
                          <a:sym typeface="Calibri"/>
                        </a:rPr>
                        <a:t>32</a:t>
                      </a:r>
                      <a:endParaRPr sz="1400" b="1"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442340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576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Kit Use 2021-2025  </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2" name="Google Shape;416;p70">
            <a:extLst>
              <a:ext uri="{FF2B5EF4-FFF2-40B4-BE49-F238E27FC236}">
                <a16:creationId xmlns:a16="http://schemas.microsoft.com/office/drawing/2014/main" id="{24AF6A0D-138D-42DF-B44C-7F51DF3BF995}"/>
              </a:ext>
            </a:extLst>
          </p:cNvPr>
          <p:cNvSpPr txBox="1"/>
          <p:nvPr/>
        </p:nvSpPr>
        <p:spPr>
          <a:xfrm>
            <a:off x="6839986" y="1339189"/>
            <a:ext cx="2367233" cy="6959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dirty="0">
              <a:solidFill>
                <a:srgbClr val="FF0000"/>
              </a:solidFill>
              <a:latin typeface="Abel" panose="020B0604020202020204" charset="0"/>
            </a:endParaRPr>
          </a:p>
          <a:p>
            <a:pPr marL="0" marR="0" lvl="0" indent="0" algn="l" rtl="0">
              <a:spcBef>
                <a:spcPts val="0"/>
              </a:spcBef>
              <a:spcAft>
                <a:spcPts val="0"/>
              </a:spcAft>
              <a:buNone/>
            </a:pPr>
            <a:r>
              <a:rPr lang="en-GB" sz="1800" dirty="0">
                <a:solidFill>
                  <a:schemeClr val="tx1"/>
                </a:solidFill>
                <a:latin typeface="Abel" panose="020B0604020202020204" charset="0"/>
              </a:rPr>
              <a:t>Overall OL kits are the most widely used</a:t>
            </a:r>
          </a:p>
          <a:p>
            <a:pPr marL="0" marR="0" lvl="0" indent="0" algn="l" rtl="0">
              <a:spcBef>
                <a:spcPts val="0"/>
              </a:spcBef>
              <a:spcAft>
                <a:spcPts val="0"/>
              </a:spcAft>
              <a:buNone/>
            </a:pPr>
            <a:endParaRPr lang="en-GB" sz="1800" dirty="0">
              <a:solidFill>
                <a:srgbClr val="FF0000"/>
              </a:solidFill>
              <a:latin typeface="Abel" panose="020B0604020202020204" charset="0"/>
            </a:endParaRPr>
          </a:p>
          <a:p>
            <a:pPr marL="0" marR="0" lvl="0" indent="0" algn="l" rtl="0">
              <a:spcBef>
                <a:spcPts val="0"/>
              </a:spcBef>
              <a:spcAft>
                <a:spcPts val="0"/>
              </a:spcAft>
              <a:buNone/>
            </a:pPr>
            <a:r>
              <a:rPr lang="en-GB" sz="1800" dirty="0">
                <a:solidFill>
                  <a:schemeClr val="tx1"/>
                </a:solidFill>
                <a:latin typeface="Abel" panose="020B0604020202020204" charset="0"/>
              </a:rPr>
              <a:t>UK&amp;I labs are more likely to use a combination of kits</a:t>
            </a:r>
          </a:p>
          <a:p>
            <a:pPr marL="0" marR="0" lvl="0" indent="0" algn="l" rtl="0">
              <a:spcBef>
                <a:spcPts val="0"/>
              </a:spcBef>
              <a:spcAft>
                <a:spcPts val="0"/>
              </a:spcAft>
              <a:buNone/>
            </a:pPr>
            <a:endParaRPr lang="en-GB" sz="1800" dirty="0">
              <a:solidFill>
                <a:srgbClr val="FF0000"/>
              </a:solidFill>
              <a:latin typeface="Abel" panose="020B0604020202020204" charset="0"/>
            </a:endParaRPr>
          </a:p>
          <a:p>
            <a:pPr marL="0" marR="0" lvl="0" indent="0" algn="l" rtl="0">
              <a:spcBef>
                <a:spcPts val="0"/>
              </a:spcBef>
              <a:spcAft>
                <a:spcPts val="0"/>
              </a:spcAft>
              <a:buNone/>
            </a:pPr>
            <a:r>
              <a:rPr lang="en-GB" sz="1800" dirty="0" err="1">
                <a:solidFill>
                  <a:schemeClr val="tx1"/>
                </a:solidFill>
                <a:latin typeface="Abel" panose="020B0604020202020204" charset="0"/>
              </a:rPr>
              <a:t>Werfen</a:t>
            </a:r>
            <a:r>
              <a:rPr lang="en-GB" sz="1800" dirty="0">
                <a:solidFill>
                  <a:schemeClr val="tx1"/>
                </a:solidFill>
                <a:latin typeface="Abel" panose="020B0604020202020204" charset="0"/>
              </a:rPr>
              <a:t> only kit use more prevalent in RoW labs</a:t>
            </a:r>
            <a:endParaRPr sz="1200" dirty="0">
              <a:solidFill>
                <a:schemeClr val="tx1"/>
              </a:solidFill>
              <a:latin typeface="Abel" panose="020B0604020202020204" charset="0"/>
            </a:endParaRPr>
          </a:p>
        </p:txBody>
      </p:sp>
      <p:sp>
        <p:nvSpPr>
          <p:cNvPr id="3" name="Right Arrow 2"/>
          <p:cNvSpPr/>
          <p:nvPr/>
        </p:nvSpPr>
        <p:spPr>
          <a:xfrm>
            <a:off x="72644" y="3253565"/>
            <a:ext cx="369317" cy="1475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104145" y="1887580"/>
            <a:ext cx="369317" cy="14757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43D6AC7-A24C-3912-33FD-A849550E7D90}"/>
              </a:ext>
            </a:extLst>
          </p:cNvPr>
          <p:cNvPicPr>
            <a:picLocks noChangeAspect="1"/>
          </p:cNvPicPr>
          <p:nvPr/>
        </p:nvPicPr>
        <p:blipFill>
          <a:blip r:embed="rId6"/>
          <a:stretch>
            <a:fillRect/>
          </a:stretch>
        </p:blipFill>
        <p:spPr>
          <a:xfrm>
            <a:off x="541156" y="993216"/>
            <a:ext cx="6191280" cy="3451564"/>
          </a:xfrm>
          <a:prstGeom prst="rect">
            <a:avLst/>
          </a:prstGeom>
        </p:spPr>
      </p:pic>
      <p:pic>
        <p:nvPicPr>
          <p:cNvPr id="6" name="Picture 5">
            <a:extLst>
              <a:ext uri="{FF2B5EF4-FFF2-40B4-BE49-F238E27FC236}">
                <a16:creationId xmlns:a16="http://schemas.microsoft.com/office/drawing/2014/main" id="{AEC6C424-046E-194C-BA35-73E9B751DDD9}"/>
              </a:ext>
            </a:extLst>
          </p:cNvPr>
          <p:cNvPicPr>
            <a:picLocks noChangeAspect="1"/>
          </p:cNvPicPr>
          <p:nvPr/>
        </p:nvPicPr>
        <p:blipFill>
          <a:blip r:embed="rId7"/>
          <a:stretch>
            <a:fillRect/>
          </a:stretch>
        </p:blipFill>
        <p:spPr>
          <a:xfrm>
            <a:off x="597459" y="993216"/>
            <a:ext cx="6242527" cy="3728491"/>
          </a:xfrm>
          <a:prstGeom prst="rect">
            <a:avLst/>
          </a:prstGeom>
        </p:spPr>
      </p:pic>
      <p:sp>
        <p:nvSpPr>
          <p:cNvPr id="11" name="Rounded Rectangle 10"/>
          <p:cNvSpPr/>
          <p:nvPr/>
        </p:nvSpPr>
        <p:spPr>
          <a:xfrm>
            <a:off x="597458" y="2771388"/>
            <a:ext cx="6134977" cy="137889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17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17" name="Picture 16">
            <a:extLst>
              <a:ext uri="{FF2B5EF4-FFF2-40B4-BE49-F238E27FC236}">
                <a16:creationId xmlns:a16="http://schemas.microsoft.com/office/drawing/2014/main" id="{0DD30B09-A447-9328-36DE-1ECE7FEAD476}"/>
              </a:ext>
            </a:extLst>
          </p:cNvPr>
          <p:cNvPicPr>
            <a:picLocks noChangeAspect="1"/>
          </p:cNvPicPr>
          <p:nvPr/>
        </p:nvPicPr>
        <p:blipFill>
          <a:blip r:embed="rId4"/>
          <a:stretch>
            <a:fillRect/>
          </a:stretch>
        </p:blipFill>
        <p:spPr>
          <a:xfrm>
            <a:off x="207818" y="1147673"/>
            <a:ext cx="5553531" cy="3788205"/>
          </a:xfrm>
          <a:prstGeom prst="rect">
            <a:avLst/>
          </a:prstGeom>
        </p:spPr>
      </p:pic>
      <p:pic>
        <p:nvPicPr>
          <p:cNvPr id="6" name="Picture 5">
            <a:extLst>
              <a:ext uri="{FF2B5EF4-FFF2-40B4-BE49-F238E27FC236}">
                <a16:creationId xmlns:a16="http://schemas.microsoft.com/office/drawing/2014/main" id="{42683C61-33CD-CC6E-0B77-293B46C0B9AB}"/>
              </a:ext>
            </a:extLst>
          </p:cNvPr>
          <p:cNvPicPr>
            <a:picLocks noChangeAspect="1"/>
          </p:cNvPicPr>
          <p:nvPr/>
        </p:nvPicPr>
        <p:blipFill>
          <a:blip r:embed="rId5"/>
          <a:stretch>
            <a:fillRect/>
          </a:stretch>
        </p:blipFill>
        <p:spPr>
          <a:xfrm>
            <a:off x="5529867" y="53056"/>
            <a:ext cx="2697136" cy="1842391"/>
          </a:xfrm>
          <a:prstGeom prst="rect">
            <a:avLst/>
          </a:prstGeom>
        </p:spPr>
      </p:pic>
      <p:sp>
        <p:nvSpPr>
          <p:cNvPr id="501" name="Google Shape;501;p30"/>
          <p:cNvSpPr txBox="1">
            <a:spLocks noGrp="1"/>
          </p:cNvSpPr>
          <p:nvPr>
            <p:ph type="title"/>
          </p:nvPr>
        </p:nvSpPr>
        <p:spPr>
          <a:xfrm>
            <a:off x="0" y="19050"/>
            <a:ext cx="7392218" cy="576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Results by Kit Use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2" name="Google Shape;416;p70">
            <a:extLst>
              <a:ext uri="{FF2B5EF4-FFF2-40B4-BE49-F238E27FC236}">
                <a16:creationId xmlns:a16="http://schemas.microsoft.com/office/drawing/2014/main" id="{24AF6A0D-138D-42DF-B44C-7F51DF3BF995}"/>
              </a:ext>
            </a:extLst>
          </p:cNvPr>
          <p:cNvSpPr txBox="1"/>
          <p:nvPr/>
        </p:nvSpPr>
        <p:spPr>
          <a:xfrm>
            <a:off x="5825874" y="1700455"/>
            <a:ext cx="3110308" cy="6959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dirty="0">
              <a:solidFill>
                <a:srgbClr val="FF0000"/>
              </a:solidFill>
              <a:latin typeface="Abel" panose="020B0604020202020204" charset="0"/>
            </a:endParaRPr>
          </a:p>
          <a:p>
            <a:pPr marL="0" marR="0" lvl="0" indent="0" algn="l" rtl="0">
              <a:spcBef>
                <a:spcPts val="0"/>
              </a:spcBef>
              <a:spcAft>
                <a:spcPts val="0"/>
              </a:spcAft>
              <a:buNone/>
            </a:pPr>
            <a:r>
              <a:rPr lang="en-GB" sz="1800" dirty="0">
                <a:solidFill>
                  <a:schemeClr val="tx1"/>
                </a:solidFill>
                <a:latin typeface="Abel" panose="020B0604020202020204" charset="0"/>
              </a:rPr>
              <a:t>Similar percentage of antibodies reach consensus present (orange) in both kits</a:t>
            </a:r>
          </a:p>
          <a:p>
            <a:pPr marL="0" marR="0" lvl="0" indent="0" algn="l" rtl="0">
              <a:spcBef>
                <a:spcPts val="0"/>
              </a:spcBef>
              <a:spcAft>
                <a:spcPts val="0"/>
              </a:spcAft>
              <a:buNone/>
            </a:pPr>
            <a:endParaRPr lang="en-GB" sz="1800" dirty="0">
              <a:solidFill>
                <a:schemeClr val="tx1"/>
              </a:solidFill>
              <a:latin typeface="Abel" panose="020B0604020202020204" charset="0"/>
            </a:endParaRPr>
          </a:p>
          <a:p>
            <a:pPr marL="0" marR="0" lvl="0" indent="0" algn="l" rtl="0">
              <a:spcBef>
                <a:spcPts val="0"/>
              </a:spcBef>
              <a:spcAft>
                <a:spcPts val="0"/>
              </a:spcAft>
              <a:buNone/>
            </a:pPr>
            <a:r>
              <a:rPr lang="en-GB" sz="1800" dirty="0">
                <a:solidFill>
                  <a:schemeClr val="tx1"/>
                </a:solidFill>
                <a:latin typeface="Abel" panose="020B0604020202020204" charset="0"/>
              </a:rPr>
              <a:t>Slightly less concordance in ‘present’ CI antibodies</a:t>
            </a:r>
          </a:p>
          <a:p>
            <a:pPr marL="0" marR="0" lvl="0" indent="0" algn="l" rtl="0">
              <a:spcBef>
                <a:spcPts val="0"/>
              </a:spcBef>
              <a:spcAft>
                <a:spcPts val="0"/>
              </a:spcAft>
              <a:buNone/>
            </a:pPr>
            <a:endParaRPr lang="en-GB" sz="1800" dirty="0">
              <a:solidFill>
                <a:schemeClr val="tx1"/>
              </a:solidFill>
              <a:latin typeface="Abel" panose="020B0604020202020204" charset="0"/>
            </a:endParaRPr>
          </a:p>
          <a:p>
            <a:pPr marL="0" marR="0" lvl="0" indent="0" algn="l" rtl="0">
              <a:spcBef>
                <a:spcPts val="0"/>
              </a:spcBef>
              <a:spcAft>
                <a:spcPts val="0"/>
              </a:spcAft>
              <a:buNone/>
            </a:pPr>
            <a:r>
              <a:rPr lang="en-GB" sz="1800" dirty="0">
                <a:solidFill>
                  <a:schemeClr val="tx1"/>
                </a:solidFill>
                <a:latin typeface="Abel" panose="020B0604020202020204" charset="0"/>
              </a:rPr>
              <a:t>Marginally more antibodies classed as not assessed in </a:t>
            </a:r>
            <a:r>
              <a:rPr lang="en-GB" sz="1800" dirty="0" err="1">
                <a:solidFill>
                  <a:schemeClr val="tx1"/>
                </a:solidFill>
                <a:latin typeface="Abel" panose="020B0604020202020204" charset="0"/>
              </a:rPr>
              <a:t>Werfen</a:t>
            </a:r>
            <a:r>
              <a:rPr lang="en-GB" sz="1800" dirty="0">
                <a:solidFill>
                  <a:schemeClr val="tx1"/>
                </a:solidFill>
                <a:latin typeface="Abel" panose="020B0604020202020204" charset="0"/>
              </a:rPr>
              <a:t> group</a:t>
            </a:r>
            <a:endParaRPr sz="1200" dirty="0">
              <a:solidFill>
                <a:schemeClr val="tx1"/>
              </a:solidFill>
              <a:latin typeface="Abel" panose="020B0604020202020204" charset="0"/>
            </a:endParaRPr>
          </a:p>
        </p:txBody>
      </p:sp>
      <p:cxnSp>
        <p:nvCxnSpPr>
          <p:cNvPr id="3" name="Straight Arrow Connector 2"/>
          <p:cNvCxnSpPr>
            <a:cxnSpLocks/>
          </p:cNvCxnSpPr>
          <p:nvPr/>
        </p:nvCxnSpPr>
        <p:spPr>
          <a:xfrm>
            <a:off x="1289718" y="1838525"/>
            <a:ext cx="722535" cy="113844"/>
          </a:xfrm>
          <a:prstGeom prst="straightConnector1">
            <a:avLst/>
          </a:prstGeom>
          <a:ln w="9525" cap="flat" cmpd="sng" algn="ctr">
            <a:solidFill>
              <a:srgbClr val="9F3FF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Rounded Corners 18">
            <a:extLst>
              <a:ext uri="{FF2B5EF4-FFF2-40B4-BE49-F238E27FC236}">
                <a16:creationId xmlns:a16="http://schemas.microsoft.com/office/drawing/2014/main" id="{E925038D-4860-4078-39B4-019206FA9B59}"/>
              </a:ext>
            </a:extLst>
          </p:cNvPr>
          <p:cNvSpPr/>
          <p:nvPr/>
        </p:nvSpPr>
        <p:spPr>
          <a:xfrm>
            <a:off x="884255" y="1567543"/>
            <a:ext cx="2361282" cy="2954215"/>
          </a:xfrm>
          <a:prstGeom prst="roundRect">
            <a:avLst/>
          </a:prstGeom>
          <a:noFill/>
          <a:ln>
            <a:solidFill>
              <a:srgbClr val="9F3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0C8B965-3C08-1443-A433-7DA2D85A884F}"/>
              </a:ext>
            </a:extLst>
          </p:cNvPr>
          <p:cNvSpPr/>
          <p:nvPr/>
        </p:nvSpPr>
        <p:spPr>
          <a:xfrm>
            <a:off x="3237083" y="1564667"/>
            <a:ext cx="2361282" cy="2954216"/>
          </a:xfrm>
          <a:prstGeom prst="roundRect">
            <a:avLst/>
          </a:prstGeom>
          <a:noFill/>
          <a:ln>
            <a:solidFill>
              <a:srgbClr val="9F3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683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576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Kit Use and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2" name="Google Shape;416;p70">
            <a:extLst>
              <a:ext uri="{FF2B5EF4-FFF2-40B4-BE49-F238E27FC236}">
                <a16:creationId xmlns:a16="http://schemas.microsoft.com/office/drawing/2014/main" id="{24AF6A0D-138D-42DF-B44C-7F51DF3BF995}"/>
              </a:ext>
            </a:extLst>
          </p:cNvPr>
          <p:cNvSpPr txBox="1"/>
          <p:nvPr/>
        </p:nvSpPr>
        <p:spPr>
          <a:xfrm>
            <a:off x="0" y="1026526"/>
            <a:ext cx="7535211" cy="695961"/>
          </a:xfrm>
          <a:prstGeom prst="rect">
            <a:avLst/>
          </a:prstGeom>
          <a:noFill/>
          <a:ln>
            <a:noFill/>
          </a:ln>
        </p:spPr>
        <p:txBody>
          <a:bodyPr spcFirstLastPara="1" wrap="square" lIns="91425" tIns="45700" rIns="91425" bIns="45700" anchor="t" anchorCtr="0">
            <a:noAutofit/>
          </a:bodyPr>
          <a:lstStyle/>
          <a:p>
            <a:r>
              <a:rPr lang="en-GB" sz="1800" dirty="0">
                <a:solidFill>
                  <a:schemeClr val="tx1"/>
                </a:solidFill>
                <a:latin typeface="Abel" panose="020B0604020202020204" charset="0"/>
              </a:rPr>
              <a:t>Average overall satisfactory performance for detecting the ‘presence’ and ‘absence’ of antibodies:</a:t>
            </a:r>
          </a:p>
          <a:p>
            <a:endParaRPr sz="1800" dirty="0">
              <a:solidFill>
                <a:schemeClr val="tx1"/>
              </a:solidFill>
              <a:latin typeface="Abel" panose="020B0604020202020204" charset="0"/>
            </a:endParaRPr>
          </a:p>
        </p:txBody>
      </p:sp>
      <p:pic>
        <p:nvPicPr>
          <p:cNvPr id="20" name="Picture 19">
            <a:extLst>
              <a:ext uri="{FF2B5EF4-FFF2-40B4-BE49-F238E27FC236}">
                <a16:creationId xmlns:a16="http://schemas.microsoft.com/office/drawing/2014/main" id="{EA4C46BC-8194-044B-0AB0-C3D28B85AA23}"/>
              </a:ext>
            </a:extLst>
          </p:cNvPr>
          <p:cNvPicPr>
            <a:picLocks noChangeAspect="1"/>
          </p:cNvPicPr>
          <p:nvPr/>
        </p:nvPicPr>
        <p:blipFill>
          <a:blip r:embed="rId6"/>
          <a:stretch>
            <a:fillRect/>
          </a:stretch>
        </p:blipFill>
        <p:spPr>
          <a:xfrm>
            <a:off x="128452" y="1953695"/>
            <a:ext cx="8887095" cy="1425289"/>
          </a:xfrm>
          <a:prstGeom prst="rect">
            <a:avLst/>
          </a:prstGeom>
        </p:spPr>
      </p:pic>
      <p:pic>
        <p:nvPicPr>
          <p:cNvPr id="22" name="Picture 21">
            <a:extLst>
              <a:ext uri="{FF2B5EF4-FFF2-40B4-BE49-F238E27FC236}">
                <a16:creationId xmlns:a16="http://schemas.microsoft.com/office/drawing/2014/main" id="{1BF4B291-63FA-F804-ADA4-265E2D7507E0}"/>
              </a:ext>
            </a:extLst>
          </p:cNvPr>
          <p:cNvPicPr>
            <a:picLocks noChangeAspect="1"/>
          </p:cNvPicPr>
          <p:nvPr/>
        </p:nvPicPr>
        <p:blipFill>
          <a:blip r:embed="rId7"/>
          <a:stretch>
            <a:fillRect/>
          </a:stretch>
        </p:blipFill>
        <p:spPr>
          <a:xfrm>
            <a:off x="410255" y="4116974"/>
            <a:ext cx="5972175" cy="971550"/>
          </a:xfrm>
          <a:prstGeom prst="rect">
            <a:avLst/>
          </a:prstGeom>
        </p:spPr>
      </p:pic>
    </p:spTree>
    <p:custDataLst>
      <p:tags r:id="rId1"/>
    </p:custDataLst>
    <p:extLst>
      <p:ext uri="{BB962C8B-B14F-4D97-AF65-F5344CB8AC3E}">
        <p14:creationId xmlns:p14="http://schemas.microsoft.com/office/powerpoint/2010/main" val="196082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392218" cy="61267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DQA/DPA Antibody Reporting</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2" name="Google Shape;416;p70">
            <a:extLst>
              <a:ext uri="{FF2B5EF4-FFF2-40B4-BE49-F238E27FC236}">
                <a16:creationId xmlns:a16="http://schemas.microsoft.com/office/drawing/2014/main" id="{24AF6A0D-138D-42DF-B44C-7F51DF3BF995}"/>
              </a:ext>
            </a:extLst>
          </p:cNvPr>
          <p:cNvSpPr txBox="1"/>
          <p:nvPr/>
        </p:nvSpPr>
        <p:spPr>
          <a:xfrm>
            <a:off x="6328872" y="891311"/>
            <a:ext cx="2815128" cy="30984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dirty="0">
              <a:solidFill>
                <a:srgbClr val="FF0000"/>
              </a:solidFill>
              <a:latin typeface="Abel" panose="020B0604020202020204" charset="0"/>
            </a:endParaRPr>
          </a:p>
          <a:p>
            <a:r>
              <a:rPr lang="en-GB" sz="1800" dirty="0">
                <a:solidFill>
                  <a:schemeClr val="tx1"/>
                </a:solidFill>
                <a:latin typeface="Abel" panose="020B0604020202020204" charset="0"/>
              </a:rPr>
              <a:t>An analysis of the data submitted for DQA and DPA antibodies in 2025-26 and 2024-25 was performed.</a:t>
            </a:r>
          </a:p>
          <a:p>
            <a:endParaRPr lang="en-GB" sz="1800" dirty="0">
              <a:solidFill>
                <a:schemeClr val="tx1"/>
              </a:solidFill>
              <a:latin typeface="Abel" panose="020B0604020202020204" charset="0"/>
            </a:endParaRPr>
          </a:p>
          <a:p>
            <a:r>
              <a:rPr lang="en-GB" sz="1800" dirty="0">
                <a:solidFill>
                  <a:schemeClr val="tx1"/>
                </a:solidFill>
                <a:latin typeface="Abel" panose="020B0604020202020204" charset="0"/>
              </a:rPr>
              <a:t>Large proportion of samples are negative or consensus absent.</a:t>
            </a:r>
          </a:p>
          <a:p>
            <a:endParaRPr lang="en-GB" sz="1800" dirty="0">
              <a:solidFill>
                <a:schemeClr val="tx1"/>
              </a:solidFill>
              <a:latin typeface="Abel" panose="020B0604020202020204" charset="0"/>
            </a:endParaRPr>
          </a:p>
          <a:p>
            <a:r>
              <a:rPr lang="en-GB" sz="1800" dirty="0">
                <a:solidFill>
                  <a:schemeClr val="tx1"/>
                </a:solidFill>
                <a:latin typeface="Abel" panose="020B0604020202020204" charset="0"/>
              </a:rPr>
              <a:t>No antibodies deemed positives.</a:t>
            </a:r>
          </a:p>
          <a:p>
            <a:endParaRPr lang="en-GB" sz="1800" dirty="0">
              <a:solidFill>
                <a:schemeClr val="tx1"/>
              </a:solidFill>
              <a:latin typeface="Abel" panose="020B0604020202020204" charset="0"/>
            </a:endParaRPr>
          </a:p>
          <a:p>
            <a:r>
              <a:rPr lang="en-GB" sz="1800" dirty="0">
                <a:solidFill>
                  <a:schemeClr val="tx1"/>
                </a:solidFill>
                <a:latin typeface="Abel" panose="020B0604020202020204" charset="0"/>
              </a:rPr>
              <a:t>Approx 15-30% not assessed, higher in DPA.</a:t>
            </a:r>
          </a:p>
          <a:p>
            <a:pPr marL="0" marR="0" lvl="0" indent="0" algn="l" rtl="0">
              <a:spcBef>
                <a:spcPts val="0"/>
              </a:spcBef>
              <a:spcAft>
                <a:spcPts val="0"/>
              </a:spcAft>
              <a:buNone/>
            </a:pPr>
            <a:endParaRPr sz="1200" dirty="0">
              <a:solidFill>
                <a:schemeClr val="tx1"/>
              </a:solidFill>
              <a:latin typeface="Abel" panose="020B0604020202020204" charset="0"/>
            </a:endParaRPr>
          </a:p>
        </p:txBody>
      </p:sp>
      <p:sp>
        <p:nvSpPr>
          <p:cNvPr id="11" name="Google Shape;416;p70">
            <a:extLst>
              <a:ext uri="{FF2B5EF4-FFF2-40B4-BE49-F238E27FC236}">
                <a16:creationId xmlns:a16="http://schemas.microsoft.com/office/drawing/2014/main" id="{24AF6A0D-138D-42DF-B44C-7F51DF3BF995}"/>
              </a:ext>
            </a:extLst>
          </p:cNvPr>
          <p:cNvSpPr txBox="1"/>
          <p:nvPr/>
        </p:nvSpPr>
        <p:spPr>
          <a:xfrm>
            <a:off x="116353" y="325389"/>
            <a:ext cx="7159512" cy="10818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dirty="0">
              <a:solidFill>
                <a:srgbClr val="FF0000"/>
              </a:solidFill>
              <a:latin typeface="Abel" panose="020B0604020202020204" charset="0"/>
            </a:endParaRPr>
          </a:p>
          <a:p>
            <a:r>
              <a:rPr lang="en-GB" sz="1800" dirty="0">
                <a:solidFill>
                  <a:schemeClr val="tx1"/>
                </a:solidFill>
                <a:latin typeface="Abel" panose="020B0604020202020204" charset="0"/>
              </a:rPr>
              <a:t>Reporting of antibodies to HLA-DQA and –DPA is optional and not assessed.</a:t>
            </a:r>
          </a:p>
          <a:p>
            <a:r>
              <a:rPr lang="en-GB" dirty="0">
                <a:solidFill>
                  <a:schemeClr val="tx1"/>
                </a:solidFill>
                <a:latin typeface="Abel" panose="020B0604020202020204" charset="0"/>
              </a:rPr>
              <a:t>Overall 44/60 (73%) report DQA, 38/60 (63%) report DPA</a:t>
            </a:r>
          </a:p>
          <a:p>
            <a:r>
              <a:rPr lang="en-GB" i="1" dirty="0">
                <a:solidFill>
                  <a:schemeClr val="tx1"/>
                </a:solidFill>
                <a:latin typeface="Abel" panose="020B0604020202020204" charset="0"/>
              </a:rPr>
              <a:t>Previously 67% and 60%</a:t>
            </a:r>
          </a:p>
          <a:p>
            <a:endParaRPr sz="1200" dirty="0">
              <a:solidFill>
                <a:schemeClr val="tx1"/>
              </a:solidFill>
              <a:latin typeface="Abel" panose="020B0604020202020204" charset="0"/>
            </a:endParaRPr>
          </a:p>
        </p:txBody>
      </p:sp>
      <p:pic>
        <p:nvPicPr>
          <p:cNvPr id="6" name="Picture 5">
            <a:extLst>
              <a:ext uri="{FF2B5EF4-FFF2-40B4-BE49-F238E27FC236}">
                <a16:creationId xmlns:a16="http://schemas.microsoft.com/office/drawing/2014/main" id="{F6DCE287-49EF-88BE-11DC-6D497AB7CDC6}"/>
              </a:ext>
            </a:extLst>
          </p:cNvPr>
          <p:cNvPicPr>
            <a:picLocks noChangeAspect="1"/>
          </p:cNvPicPr>
          <p:nvPr/>
        </p:nvPicPr>
        <p:blipFill>
          <a:blip r:embed="rId6"/>
          <a:stretch>
            <a:fillRect/>
          </a:stretch>
        </p:blipFill>
        <p:spPr>
          <a:xfrm>
            <a:off x="4572000" y="1279514"/>
            <a:ext cx="1586041" cy="1418972"/>
          </a:xfrm>
          <a:prstGeom prst="rect">
            <a:avLst/>
          </a:prstGeom>
        </p:spPr>
      </p:pic>
      <p:pic>
        <p:nvPicPr>
          <p:cNvPr id="2" name="Picture 1">
            <a:extLst>
              <a:ext uri="{FF2B5EF4-FFF2-40B4-BE49-F238E27FC236}">
                <a16:creationId xmlns:a16="http://schemas.microsoft.com/office/drawing/2014/main" id="{2A75031C-87F0-98DF-2DE3-60F6CEAFA2A0}"/>
              </a:ext>
            </a:extLst>
          </p:cNvPr>
          <p:cNvPicPr>
            <a:picLocks noChangeAspect="1"/>
          </p:cNvPicPr>
          <p:nvPr/>
        </p:nvPicPr>
        <p:blipFill>
          <a:blip r:embed="rId7"/>
          <a:stretch>
            <a:fillRect/>
          </a:stretch>
        </p:blipFill>
        <p:spPr>
          <a:xfrm>
            <a:off x="443700" y="1407254"/>
            <a:ext cx="3812449" cy="3410857"/>
          </a:xfrm>
          <a:prstGeom prst="rect">
            <a:avLst/>
          </a:prstGeom>
        </p:spPr>
      </p:pic>
    </p:spTree>
    <p:custDataLst>
      <p:tags r:id="rId1"/>
    </p:custDataLst>
    <p:extLst>
      <p:ext uri="{BB962C8B-B14F-4D97-AF65-F5344CB8AC3E}">
        <p14:creationId xmlns:p14="http://schemas.microsoft.com/office/powerpoint/2010/main" val="2608945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a:extLst>
            <a:ext uri="{FF2B5EF4-FFF2-40B4-BE49-F238E27FC236}">
              <a16:creationId xmlns:a16="http://schemas.microsoft.com/office/drawing/2014/main" id="{AF4D2623-80E7-C947-058E-9A466968C03A}"/>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5C005C3B-F0FC-1BD8-179A-C98C96A63AD5}"/>
              </a:ext>
            </a:extLst>
          </p:cNvPr>
          <p:cNvSpPr txBox="1">
            <a:spLocks noGrp="1"/>
          </p:cNvSpPr>
          <p:nvPr>
            <p:ph type="title"/>
          </p:nvPr>
        </p:nvSpPr>
        <p:spPr>
          <a:xfrm>
            <a:off x="0" y="466604"/>
            <a:ext cx="7392218" cy="576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effectLst>
                  <a:outerShdw blurRad="38100" dist="38100" dir="2700000" algn="tl">
                    <a:srgbClr val="000000">
                      <a:alpha val="43137"/>
                    </a:srgbClr>
                  </a:outerShdw>
                </a:effectLst>
              </a:rPr>
              <a:t>Scheme 3: Reporting Complement Fixing Antibodies</a:t>
            </a:r>
            <a:endParaRPr sz="2800" dirty="0">
              <a:solidFill>
                <a:schemeClr val="tx1"/>
              </a:solidFill>
              <a:effectLst>
                <a:outerShdw blurRad="38100" dist="38100" dir="2700000" algn="tl">
                  <a:srgbClr val="000000">
                    <a:alpha val="43137"/>
                  </a:srgbClr>
                </a:outerShdw>
              </a:effectLst>
            </a:endParaRPr>
          </a:p>
        </p:txBody>
      </p:sp>
      <p:sp>
        <p:nvSpPr>
          <p:cNvPr id="8" name="Google Shape;387;p24">
            <a:extLst>
              <a:ext uri="{FF2B5EF4-FFF2-40B4-BE49-F238E27FC236}">
                <a16:creationId xmlns:a16="http://schemas.microsoft.com/office/drawing/2014/main" id="{FBB6BD48-B23B-4AD2-12BF-7036AD92A385}"/>
              </a:ext>
            </a:extLst>
          </p:cNvPr>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a:extLst>
              <a:ext uri="{FF2B5EF4-FFF2-40B4-BE49-F238E27FC236}">
                <a16:creationId xmlns:a16="http://schemas.microsoft.com/office/drawing/2014/main" id="{132AB8E7-B572-F8BA-0650-41F9A2E502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2" name="Google Shape;416;p70">
            <a:extLst>
              <a:ext uri="{FF2B5EF4-FFF2-40B4-BE49-F238E27FC236}">
                <a16:creationId xmlns:a16="http://schemas.microsoft.com/office/drawing/2014/main" id="{ACAC4D14-6741-4668-B1E4-5469BC154D6D}"/>
              </a:ext>
            </a:extLst>
          </p:cNvPr>
          <p:cNvSpPr txBox="1"/>
          <p:nvPr/>
        </p:nvSpPr>
        <p:spPr>
          <a:xfrm>
            <a:off x="22318" y="1136884"/>
            <a:ext cx="8867682" cy="695961"/>
          </a:xfrm>
          <a:prstGeom prst="rect">
            <a:avLst/>
          </a:prstGeom>
          <a:noFill/>
          <a:ln>
            <a:noFill/>
          </a:ln>
        </p:spPr>
        <p:txBody>
          <a:bodyPr spcFirstLastPara="1" wrap="square" lIns="91425" tIns="45700" rIns="91425" bIns="45700" anchor="t" anchorCtr="0">
            <a:noAutofit/>
          </a:bodyPr>
          <a:lstStyle/>
          <a:p>
            <a:r>
              <a:rPr lang="en-GB" sz="1800" dirty="0">
                <a:solidFill>
                  <a:schemeClr val="tx1"/>
                </a:solidFill>
                <a:latin typeface="Abel" panose="020B0604020202020204" charset="0"/>
              </a:rPr>
              <a:t>Option to report complement-fixing antibodies, but not formally assessed.  </a:t>
            </a:r>
          </a:p>
          <a:p>
            <a:r>
              <a:rPr lang="en-GB" sz="1800" dirty="0">
                <a:solidFill>
                  <a:schemeClr val="tx1"/>
                </a:solidFill>
                <a:latin typeface="Abel" panose="020B0604020202020204" charset="0"/>
              </a:rPr>
              <a:t>Max 22.9% (14/61) participants (6 UK&amp;I) reported complement-fixing antibodies in at least one of the 10 samples in the 2024-25 distribution year.</a:t>
            </a:r>
          </a:p>
          <a:p>
            <a:endParaRPr lang="en-GB" sz="1800" dirty="0">
              <a:solidFill>
                <a:schemeClr val="tx1"/>
              </a:solidFill>
              <a:latin typeface="Abel" panose="020B0604020202020204" charset="0"/>
            </a:endParaRPr>
          </a:p>
          <a:p>
            <a:endParaRPr lang="en-GB" sz="1800" dirty="0">
              <a:solidFill>
                <a:srgbClr val="001689"/>
              </a:solidFill>
              <a:latin typeface="Arial" panose="020B0604020202020204" pitchFamily="34" charset="0"/>
              <a:cs typeface="Arial" panose="020B0604020202020204" pitchFamily="34" charset="0"/>
            </a:endParaRPr>
          </a:p>
          <a:p>
            <a:endParaRPr lang="en-GB" sz="1800" dirty="0">
              <a:solidFill>
                <a:schemeClr val="tx1"/>
              </a:solidFill>
              <a:latin typeface="Abel" panose="020B0604020202020204" charset="0"/>
            </a:endParaRPr>
          </a:p>
          <a:p>
            <a:endParaRPr lang="en-GB" sz="1800" dirty="0">
              <a:solidFill>
                <a:schemeClr val="tx1"/>
              </a:solidFill>
              <a:latin typeface="Abel" panose="020B0604020202020204" charset="0"/>
            </a:endParaRPr>
          </a:p>
          <a:p>
            <a:endParaRPr sz="1800" dirty="0">
              <a:solidFill>
                <a:schemeClr val="tx1"/>
              </a:solidFill>
              <a:latin typeface="Abel" panose="020B0604020202020204" charset="0"/>
            </a:endParaRPr>
          </a:p>
        </p:txBody>
      </p:sp>
      <p:pic>
        <p:nvPicPr>
          <p:cNvPr id="5" name="Picture 4">
            <a:extLst>
              <a:ext uri="{FF2B5EF4-FFF2-40B4-BE49-F238E27FC236}">
                <a16:creationId xmlns:a16="http://schemas.microsoft.com/office/drawing/2014/main" id="{007674DE-049B-D3D5-0726-8E6C69E605F3}"/>
              </a:ext>
            </a:extLst>
          </p:cNvPr>
          <p:cNvPicPr>
            <a:picLocks noChangeAspect="1"/>
          </p:cNvPicPr>
          <p:nvPr/>
        </p:nvPicPr>
        <p:blipFill>
          <a:blip r:embed="rId6"/>
          <a:stretch>
            <a:fillRect/>
          </a:stretch>
        </p:blipFill>
        <p:spPr>
          <a:xfrm>
            <a:off x="94841" y="2364090"/>
            <a:ext cx="3423571" cy="2057785"/>
          </a:xfrm>
          <a:prstGeom prst="rect">
            <a:avLst/>
          </a:prstGeom>
        </p:spPr>
      </p:pic>
      <p:pic>
        <p:nvPicPr>
          <p:cNvPr id="6" name="Picture 5">
            <a:extLst>
              <a:ext uri="{FF2B5EF4-FFF2-40B4-BE49-F238E27FC236}">
                <a16:creationId xmlns:a16="http://schemas.microsoft.com/office/drawing/2014/main" id="{511B37B2-B154-160D-8077-59FA5B13064D}"/>
              </a:ext>
            </a:extLst>
          </p:cNvPr>
          <p:cNvPicPr>
            <a:picLocks noChangeAspect="1"/>
          </p:cNvPicPr>
          <p:nvPr/>
        </p:nvPicPr>
        <p:blipFill>
          <a:blip r:embed="rId7"/>
          <a:stretch>
            <a:fillRect/>
          </a:stretch>
        </p:blipFill>
        <p:spPr>
          <a:xfrm>
            <a:off x="5777313" y="2922104"/>
            <a:ext cx="3321726" cy="2057785"/>
          </a:xfrm>
          <a:prstGeom prst="rect">
            <a:avLst/>
          </a:prstGeom>
        </p:spPr>
      </p:pic>
      <p:sp>
        <p:nvSpPr>
          <p:cNvPr id="20" name="TextBox 19">
            <a:extLst>
              <a:ext uri="{FF2B5EF4-FFF2-40B4-BE49-F238E27FC236}">
                <a16:creationId xmlns:a16="http://schemas.microsoft.com/office/drawing/2014/main" id="{CF8E6B9A-7828-3EA3-5087-53031A2D54B1}"/>
              </a:ext>
            </a:extLst>
          </p:cNvPr>
          <p:cNvSpPr txBox="1"/>
          <p:nvPr/>
        </p:nvSpPr>
        <p:spPr>
          <a:xfrm>
            <a:off x="3518412" y="1692678"/>
            <a:ext cx="2531722" cy="1600438"/>
          </a:xfrm>
          <a:prstGeom prst="rect">
            <a:avLst/>
          </a:prstGeom>
          <a:noFill/>
        </p:spPr>
        <p:txBody>
          <a:bodyPr wrap="square">
            <a:spAutoFit/>
          </a:bodyPr>
          <a:lstStyle/>
          <a:p>
            <a:r>
              <a:rPr lang="en-GB" sz="1400" dirty="0">
                <a:solidFill>
                  <a:schemeClr val="tx1"/>
                </a:solidFill>
                <a:latin typeface="Abel" panose="020B0604020202020204" charset="0"/>
              </a:rPr>
              <a:t>	</a:t>
            </a:r>
          </a:p>
          <a:p>
            <a:endParaRPr lang="en-GB" sz="1400" dirty="0">
              <a:solidFill>
                <a:schemeClr val="tx1"/>
              </a:solidFill>
              <a:latin typeface="Abel" panose="020B0604020202020204" charset="0"/>
            </a:endParaRPr>
          </a:p>
          <a:p>
            <a:endParaRPr lang="en-GB" sz="1400" dirty="0">
              <a:solidFill>
                <a:schemeClr val="tx1"/>
              </a:solidFill>
              <a:latin typeface="Abel" panose="020B0604020202020204" charset="0"/>
            </a:endParaRPr>
          </a:p>
          <a:p>
            <a:r>
              <a:rPr lang="en-GB" sz="1400" dirty="0">
                <a:solidFill>
                  <a:schemeClr val="tx1"/>
                </a:solidFill>
                <a:latin typeface="Abel" panose="020B0604020202020204" charset="0"/>
              </a:rPr>
              <a:t>The most frequent reporting of class I complement-fixing antibodies occurred at HLA-B&gt;A&gt;C</a:t>
            </a:r>
          </a:p>
        </p:txBody>
      </p:sp>
      <p:sp>
        <p:nvSpPr>
          <p:cNvPr id="22" name="TextBox 21">
            <a:extLst>
              <a:ext uri="{FF2B5EF4-FFF2-40B4-BE49-F238E27FC236}">
                <a16:creationId xmlns:a16="http://schemas.microsoft.com/office/drawing/2014/main" id="{7EE378FC-4912-F550-8A6E-B9AFCA23808E}"/>
              </a:ext>
            </a:extLst>
          </p:cNvPr>
          <p:cNvSpPr txBox="1"/>
          <p:nvPr/>
        </p:nvSpPr>
        <p:spPr>
          <a:xfrm>
            <a:off x="3314700" y="4050863"/>
            <a:ext cx="2514600" cy="954107"/>
          </a:xfrm>
          <a:prstGeom prst="rect">
            <a:avLst/>
          </a:prstGeom>
          <a:noFill/>
        </p:spPr>
        <p:txBody>
          <a:bodyPr wrap="square">
            <a:spAutoFit/>
          </a:bodyPr>
          <a:lstStyle/>
          <a:p>
            <a:pPr algn="r"/>
            <a:r>
              <a:rPr lang="en-GB" dirty="0">
                <a:solidFill>
                  <a:schemeClr val="tx1"/>
                </a:solidFill>
                <a:latin typeface="Abel" panose="020B0604020202020204" charset="0"/>
              </a:rPr>
              <a:t>The most frequent reporting of class II complement-fixing antibodies occurred at HLA-DQB1&gt;DRB3/4/5&gt;DRB1&gt;DPB</a:t>
            </a:r>
          </a:p>
        </p:txBody>
      </p:sp>
    </p:spTree>
    <p:custDataLst>
      <p:tags r:id="rId1"/>
    </p:custDataLst>
    <p:extLst>
      <p:ext uri="{BB962C8B-B14F-4D97-AF65-F5344CB8AC3E}">
        <p14:creationId xmlns:p14="http://schemas.microsoft.com/office/powerpoint/2010/main" val="382891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8" y="1635327"/>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66" name="Google Shape;866;p42"/>
          <p:cNvSpPr txBox="1">
            <a:spLocks noGrp="1"/>
          </p:cNvSpPr>
          <p:nvPr>
            <p:ph type="title" idx="2"/>
          </p:nvPr>
        </p:nvSpPr>
        <p:spPr>
          <a:xfrm>
            <a:off x="130630" y="3144343"/>
            <a:ext cx="8992878" cy="5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effectLst>
                  <a:outerShdw blurRad="38100" dist="38100" dir="2700000" algn="tl">
                    <a:srgbClr val="000000">
                      <a:alpha val="43137"/>
                    </a:srgbClr>
                  </a:outerShdw>
                </a:effectLst>
              </a:rPr>
              <a:t>HPA Antibody Detection/Specification </a:t>
            </a:r>
            <a:endParaRPr sz="32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effectLst>
                  <a:outerShdw blurRad="38100" dist="38100" dir="2700000" algn="tl">
                    <a:srgbClr val="000000">
                      <a:alpha val="43137"/>
                    </a:srgbClr>
                  </a:outerShdw>
                </a:effectLst>
              </a:rPr>
              <a:t>11</a:t>
            </a:r>
            <a:endParaRPr sz="72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489961" y="2121347"/>
            <a:ext cx="2090248" cy="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6" y="1048688"/>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70" name="Google Shape;870;p42"/>
          <p:cNvSpPr/>
          <p:nvPr/>
        </p:nvSpPr>
        <p:spPr>
          <a:xfrm rot="1800030" flipH="1">
            <a:off x="6845608"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8" name="Group 7"/>
          <p:cNvGrpSpPr/>
          <p:nvPr/>
        </p:nvGrpSpPr>
        <p:grpSpPr>
          <a:xfrm>
            <a:off x="691739" y="698563"/>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1330912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42057" y="0"/>
            <a:ext cx="733506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rgbClr val="FFFFFF"/>
                </a:solidFill>
                <a:effectLst>
                  <a:outerShdw blurRad="38100" dist="38100" dir="2700000" algn="tl">
                    <a:srgbClr val="000000">
                      <a:alpha val="43137"/>
                    </a:srgbClr>
                  </a:outerShdw>
                </a:effectLst>
              </a:rPr>
              <a:t>UK NEQAS for H&amp;I Steering Committee 2025-26</a:t>
            </a:r>
            <a:endParaRPr sz="2400" dirty="0">
              <a:solidFill>
                <a:srgbClr val="FFFFFF"/>
              </a:solidFill>
              <a:effectLst>
                <a:outerShdw blurRad="38100" dist="38100" dir="2700000" algn="tl">
                  <a:srgbClr val="000000">
                    <a:alpha val="43137"/>
                  </a:srgbClr>
                </a:outerShdw>
              </a:effectLst>
            </a:endParaRPr>
          </a:p>
        </p:txBody>
      </p:sp>
      <p:sp>
        <p:nvSpPr>
          <p:cNvPr id="502" name="Google Shape;502;p30"/>
          <p:cNvSpPr txBox="1">
            <a:spLocks noGrp="1"/>
          </p:cNvSpPr>
          <p:nvPr>
            <p:ph type="body" idx="1"/>
          </p:nvPr>
        </p:nvSpPr>
        <p:spPr>
          <a:xfrm>
            <a:off x="743630" y="1073844"/>
            <a:ext cx="5890314" cy="2907722"/>
          </a:xfrm>
          <a:prstGeom prst="rect">
            <a:avLst/>
          </a:prstGeom>
        </p:spPr>
        <p:txBody>
          <a:bodyPr spcFirstLastPara="1" wrap="square" lIns="91425" tIns="91425" rIns="91425" bIns="91425" anchor="t" anchorCtr="0">
            <a:noAutofit/>
          </a:bodyPr>
          <a:lstStyle/>
          <a:p>
            <a:pPr marL="152400" indent="0">
              <a:buNone/>
            </a:pPr>
            <a:r>
              <a:rPr lang="en-GB" altLang="en-US" sz="1800" dirty="0">
                <a:solidFill>
                  <a:schemeClr val="tx1"/>
                </a:solidFill>
                <a:latin typeface="Abel" panose="020B0604020202020204" charset="0"/>
              </a:rPr>
              <a:t>Helena Lee (Chair) </a:t>
            </a:r>
          </a:p>
          <a:p>
            <a:pPr marL="152400" indent="0">
              <a:buNone/>
            </a:pPr>
            <a:r>
              <a:rPr lang="en-GB" altLang="en-US" sz="1800" dirty="0" err="1">
                <a:solidFill>
                  <a:schemeClr val="tx1"/>
                </a:solidFill>
              </a:rPr>
              <a:t>Arthi</a:t>
            </a:r>
            <a:r>
              <a:rPr lang="en-GB" altLang="en-US" sz="1800" dirty="0">
                <a:solidFill>
                  <a:schemeClr val="tx1"/>
                </a:solidFill>
              </a:rPr>
              <a:t> Anand</a:t>
            </a:r>
          </a:p>
          <a:p>
            <a:pPr marL="152400" indent="0">
              <a:buNone/>
            </a:pPr>
            <a:r>
              <a:rPr lang="en-GB" altLang="en-US" sz="1800" dirty="0">
                <a:solidFill>
                  <a:schemeClr val="tx1"/>
                </a:solidFill>
              </a:rPr>
              <a:t>Katy Derbyshire</a:t>
            </a:r>
          </a:p>
          <a:p>
            <a:pPr marL="152400" indent="0">
              <a:buNone/>
            </a:pPr>
            <a:r>
              <a:rPr lang="en-GB" altLang="en-US" sz="1800" dirty="0">
                <a:solidFill>
                  <a:schemeClr val="tx1"/>
                </a:solidFill>
              </a:rPr>
              <a:t>Sylvia McConnell</a:t>
            </a:r>
          </a:p>
          <a:p>
            <a:pPr marL="152400" indent="0">
              <a:buNone/>
            </a:pPr>
            <a:r>
              <a:rPr lang="en-GB" altLang="en-US" sz="1800" dirty="0">
                <a:solidFill>
                  <a:schemeClr val="tx1"/>
                </a:solidFill>
              </a:rPr>
              <a:t>Katherine </a:t>
            </a:r>
            <a:r>
              <a:rPr lang="en-GB" altLang="en-US" sz="1800" dirty="0" err="1">
                <a:solidFill>
                  <a:schemeClr val="tx1"/>
                </a:solidFill>
              </a:rPr>
              <a:t>Mounsey</a:t>
            </a:r>
            <a:endParaRPr lang="en-GB" altLang="en-US" sz="1800" dirty="0">
              <a:solidFill>
                <a:schemeClr val="tx1"/>
              </a:solidFill>
            </a:endParaRPr>
          </a:p>
          <a:p>
            <a:pPr marL="152400" indent="0">
              <a:buNone/>
            </a:pPr>
            <a:r>
              <a:rPr lang="en-GB" altLang="en-US" sz="1800" dirty="0">
                <a:solidFill>
                  <a:schemeClr val="tx1"/>
                </a:solidFill>
              </a:rPr>
              <a:t>Anthony Calvert</a:t>
            </a:r>
          </a:p>
          <a:p>
            <a:pPr marL="152400" indent="0">
              <a:buNone/>
            </a:pPr>
            <a:r>
              <a:rPr lang="en-GB" altLang="en-US" sz="1800" dirty="0">
                <a:solidFill>
                  <a:schemeClr val="tx1"/>
                </a:solidFill>
              </a:rPr>
              <a:t>Sunil </a:t>
            </a:r>
            <a:r>
              <a:rPr lang="en-GB" altLang="en-US" sz="1800" dirty="0" err="1">
                <a:solidFill>
                  <a:schemeClr val="tx1"/>
                </a:solidFill>
              </a:rPr>
              <a:t>Daga</a:t>
            </a:r>
            <a:r>
              <a:rPr lang="en-GB" altLang="en-US" sz="1800" dirty="0">
                <a:solidFill>
                  <a:schemeClr val="tx1"/>
                </a:solidFill>
              </a:rPr>
              <a:t> (Clinical Representative)</a:t>
            </a:r>
          </a:p>
          <a:p>
            <a:pPr marL="152400" indent="0">
              <a:buNone/>
            </a:pPr>
            <a:r>
              <a:rPr lang="en-GB" altLang="en-US" sz="1800" dirty="0">
                <a:solidFill>
                  <a:schemeClr val="tx1"/>
                </a:solidFill>
              </a:rPr>
              <a:t>Fotini Partheniou (BSHI Representative</a:t>
            </a:r>
            <a:r>
              <a:rPr lang="en-GB" altLang="en-US" sz="1800" dirty="0">
                <a:solidFill>
                  <a:schemeClr val="tx1"/>
                </a:solidFill>
                <a:latin typeface="Abel" panose="020B0604020202020204" charset="0"/>
              </a:rPr>
              <a:t>) </a:t>
            </a:r>
          </a:p>
        </p:txBody>
      </p:sp>
      <p:sp>
        <p:nvSpPr>
          <p:cNvPr id="504" name="Google Shape;504;p30"/>
          <p:cNvSpPr/>
          <p:nvPr/>
        </p:nvSpPr>
        <p:spPr>
          <a:xfrm rot="374040">
            <a:off x="541554" y="2973580"/>
            <a:ext cx="178031" cy="17803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5" name="Google Shape;505;p30"/>
          <p:cNvSpPr/>
          <p:nvPr/>
        </p:nvSpPr>
        <p:spPr>
          <a:xfrm rot="-1230482">
            <a:off x="425339" y="3191209"/>
            <a:ext cx="433379" cy="48856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6" name="Rectangle 5">
            <a:extLst>
              <a:ext uri="{FF2B5EF4-FFF2-40B4-BE49-F238E27FC236}">
                <a16:creationId xmlns:a16="http://schemas.microsoft.com/office/drawing/2014/main" id="{1EEC245B-6F0A-4532-BD93-E3DE092AB9E6}"/>
              </a:ext>
            </a:extLst>
          </p:cNvPr>
          <p:cNvSpPr/>
          <p:nvPr/>
        </p:nvSpPr>
        <p:spPr>
          <a:xfrm>
            <a:off x="4295962" y="3911400"/>
            <a:ext cx="4956897" cy="1047979"/>
          </a:xfrm>
          <a:prstGeom prst="rect">
            <a:avLst/>
          </a:prstGeom>
        </p:spPr>
        <p:txBody>
          <a:bodyPr wrap="square">
            <a:spAutoFit/>
          </a:bodyPr>
          <a:lstStyle/>
          <a:p>
            <a:pPr marL="152400" lvl="0">
              <a:lnSpc>
                <a:spcPct val="115000"/>
              </a:lnSpc>
              <a:buClr>
                <a:srgbClr val="FFFFFF"/>
              </a:buClr>
              <a:buSzPts val="1200"/>
            </a:pPr>
            <a:r>
              <a:rPr lang="en-GB" altLang="en-US" sz="1800" dirty="0">
                <a:solidFill>
                  <a:schemeClr val="tx1"/>
                </a:solidFill>
                <a:latin typeface="Abel" panose="020B0604020202020204" charset="0"/>
                <a:sym typeface="Abel"/>
              </a:rPr>
              <a:t>Rhys Goodhead (Expert Advisor Scheme 5B)</a:t>
            </a:r>
          </a:p>
          <a:p>
            <a:pPr marL="152400" lvl="0">
              <a:lnSpc>
                <a:spcPct val="115000"/>
              </a:lnSpc>
              <a:buClr>
                <a:srgbClr val="FFFFFF"/>
              </a:buClr>
              <a:buSzPts val="1200"/>
            </a:pPr>
            <a:r>
              <a:rPr lang="en-GB" altLang="en-US" sz="1800" dirty="0">
                <a:solidFill>
                  <a:schemeClr val="tx1"/>
                </a:solidFill>
                <a:latin typeface="Abel" panose="020B0604020202020204" charset="0"/>
                <a:sym typeface="Abel"/>
              </a:rPr>
              <a:t>Barbara McNamara (Expert Advisor Scheme 5B)</a:t>
            </a:r>
          </a:p>
          <a:p>
            <a:pPr marL="152400" lvl="0">
              <a:lnSpc>
                <a:spcPct val="115000"/>
              </a:lnSpc>
              <a:buClr>
                <a:srgbClr val="FFFFFF"/>
              </a:buClr>
              <a:buSzPts val="1200"/>
            </a:pPr>
            <a:r>
              <a:rPr lang="en-GB" altLang="en-US" sz="1800" dirty="0">
                <a:solidFill>
                  <a:schemeClr val="tx1"/>
                </a:solidFill>
                <a:latin typeface="Abel" panose="020B0604020202020204" charset="0"/>
                <a:sym typeface="Abel"/>
              </a:rPr>
              <a:t>Tim Clench (Expert Advisor Scheme 5B)</a:t>
            </a:r>
          </a:p>
        </p:txBody>
      </p:sp>
      <p:pic>
        <p:nvPicPr>
          <p:cNvPr id="3" name="Picture 2">
            <a:extLst>
              <a:ext uri="{FF2B5EF4-FFF2-40B4-BE49-F238E27FC236}">
                <a16:creationId xmlns:a16="http://schemas.microsoft.com/office/drawing/2014/main" id="{63DA283B-614C-DE37-F326-9B6AD3D99D40}"/>
              </a:ext>
            </a:extLst>
          </p:cNvPr>
          <p:cNvPicPr>
            <a:picLocks noChangeAspect="1"/>
          </p:cNvPicPr>
          <p:nvPr/>
        </p:nvPicPr>
        <p:blipFill>
          <a:blip r:embed="rId6"/>
          <a:stretch>
            <a:fillRect/>
          </a:stretch>
        </p:blipFill>
        <p:spPr>
          <a:xfrm>
            <a:off x="3924266" y="1200817"/>
            <a:ext cx="4265493" cy="1729941"/>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605230" y="491896"/>
            <a:ext cx="8723080" cy="526738"/>
          </a:xfrm>
          <a:prstGeom prst="rect">
            <a:avLst/>
          </a:prstGeom>
        </p:spPr>
        <p:txBody>
          <a:bodyPr spcFirstLastPara="1" wrap="square" lIns="91425" tIns="91425" rIns="91425" bIns="91425" anchor="ctr" anchorCtr="0">
            <a:noAutofit/>
          </a:bodyPr>
          <a:lstStyle/>
          <a:p>
            <a:pPr lvl="0"/>
            <a:r>
              <a:rPr lang="en" sz="2400" dirty="0">
                <a:effectLst>
                  <a:outerShdw blurRad="38100" dist="38100" dir="2700000" algn="tl">
                    <a:srgbClr val="000000">
                      <a:alpha val="43137"/>
                    </a:srgbClr>
                  </a:outerShdw>
                </a:effectLst>
              </a:rPr>
              <a:t>Scheme </a:t>
            </a:r>
            <a:r>
              <a:rPr lang="en-GB" sz="2400" dirty="0">
                <a:effectLst>
                  <a:outerShdw blurRad="38100" dist="38100" dir="2700000" algn="tl">
                    <a:srgbClr val="000000">
                      <a:alpha val="43137"/>
                    </a:srgbClr>
                  </a:outerShdw>
                </a:effectLst>
              </a:rPr>
              <a:t>11: </a:t>
            </a:r>
            <a:r>
              <a:rPr lang="en" sz="2400" dirty="0">
                <a:effectLst>
                  <a:outerShdw blurRad="38100" dist="38100" dir="2700000" algn="tl">
                    <a:srgbClr val="000000">
                      <a:alpha val="43137"/>
                    </a:srgbClr>
                  </a:outerShdw>
                </a:effectLst>
              </a:rPr>
              <a:t>HPA Antibody Detection/Specification </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55681" y="2385202"/>
            <a:ext cx="3102576" cy="13702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00"/>
                </a:solidFill>
                <a:latin typeface="Abel"/>
                <a:ea typeface="Abel"/>
                <a:cs typeface="Abel"/>
                <a:sym typeface="Abel"/>
              </a:rPr>
              <a:t>Presence of specificity determined by at least 75% agreement and absence determined by at least 95% agreement.</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Abel"/>
                <a:ea typeface="Abel"/>
                <a:cs typeface="Abel"/>
                <a:sym typeface="Abel"/>
              </a:rPr>
              <a:t>Consensus</a:t>
            </a:r>
            <a:endParaRPr sz="2000" b="1" dirty="0">
              <a:solidFill>
                <a:schemeClr val="dk1"/>
              </a:solidFill>
              <a:latin typeface="Abel"/>
              <a:ea typeface="Abel"/>
              <a:cs typeface="Abel"/>
              <a:sym typeface="Abel"/>
            </a:endParaRPr>
          </a:p>
        </p:txBody>
      </p:sp>
      <p:sp>
        <p:nvSpPr>
          <p:cNvPr id="974" name="Google Shape;974;p46"/>
          <p:cNvSpPr txBox="1"/>
          <p:nvPr/>
        </p:nvSpPr>
        <p:spPr>
          <a:xfrm>
            <a:off x="85725" y="1629661"/>
            <a:ext cx="3102576" cy="100379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Assess participants ability to correctly determine pesence and specificty of HPA antibodies.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Purpose</a:t>
            </a:r>
            <a:endParaRPr sz="2000" b="1" dirty="0">
              <a:solidFill>
                <a:schemeClr val="dk1"/>
              </a:solidFill>
              <a:latin typeface="Abel"/>
              <a:ea typeface="Abel"/>
              <a:cs typeface="Abel"/>
              <a:sym typeface="Abel"/>
            </a:endParaRPr>
          </a:p>
        </p:txBody>
      </p:sp>
      <p:sp>
        <p:nvSpPr>
          <p:cNvPr id="976" name="Google Shape;976;p46"/>
          <p:cNvSpPr txBox="1"/>
          <p:nvPr/>
        </p:nvSpPr>
        <p:spPr>
          <a:xfrm>
            <a:off x="100849" y="3555358"/>
            <a:ext cx="3102576" cy="72875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rgbClr val="FFFF00"/>
                </a:solidFill>
                <a:latin typeface="Abel"/>
                <a:ea typeface="Abel"/>
                <a:cs typeface="Abel"/>
                <a:sym typeface="Abel"/>
              </a:rPr>
              <a:t>At least 75% of specificities in agreement with the consensus result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504825" y="3100320"/>
            <a:ext cx="2683581" cy="29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Abel"/>
                <a:ea typeface="Abel"/>
                <a:cs typeface="Abel"/>
                <a:sym typeface="Abel"/>
              </a:rPr>
              <a:t>Satisfactory Performance</a:t>
            </a:r>
            <a:endParaRPr sz="2000" b="1" dirty="0">
              <a:solidFill>
                <a:schemeClr val="dk1"/>
              </a:solidFill>
              <a:latin typeface="Abel"/>
              <a:ea typeface="Abel"/>
              <a:cs typeface="Abel"/>
              <a:sym typeface="Abel"/>
            </a:endParaRPr>
          </a:p>
        </p:txBody>
      </p:sp>
      <p:grpSp>
        <p:nvGrpSpPr>
          <p:cNvPr id="26" name="Group 25"/>
          <p:cNvGrpSpPr/>
          <p:nvPr/>
        </p:nvGrpSpPr>
        <p:grpSpPr>
          <a:xfrm>
            <a:off x="8113410" y="829437"/>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3756310" y="4750815"/>
            <a:ext cx="5388441" cy="3926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i="1" dirty="0">
                <a:solidFill>
                  <a:schemeClr val="dk1"/>
                </a:solidFill>
                <a:latin typeface="Abel"/>
                <a:ea typeface="Abel"/>
                <a:cs typeface="Abel"/>
                <a:sym typeface="Abel"/>
              </a:rPr>
              <a:t>8 serum/plasma samples over 2 distributions</a:t>
            </a:r>
            <a:endParaRPr sz="2000" i="1" dirty="0">
              <a:solidFill>
                <a:schemeClr val="dk1"/>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0" y="15471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5" y="232206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0" y="3198344"/>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2"/>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8" y="3329419"/>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3" y="1696646"/>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spTree>
    <p:extLst>
      <p:ext uri="{BB962C8B-B14F-4D97-AF65-F5344CB8AC3E}">
        <p14:creationId xmlns:p14="http://schemas.microsoft.com/office/powerpoint/2010/main" val="157546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975"/>
                                        </p:tgtEl>
                                        <p:attrNameLst>
                                          <p:attrName>style.visibility</p:attrName>
                                        </p:attrNameLst>
                                      </p:cBhvr>
                                      <p:to>
                                        <p:strVal val="visible"/>
                                      </p:to>
                                    </p:set>
                                    <p:anim calcmode="lin" valueType="num">
                                      <p:cBhvr additive="base">
                                        <p:cTn id="84" dur="500" fill="hold"/>
                                        <p:tgtEl>
                                          <p:spTgt spid="975"/>
                                        </p:tgtEl>
                                        <p:attrNameLst>
                                          <p:attrName>ppt_x</p:attrName>
                                        </p:attrNameLst>
                                      </p:cBhvr>
                                      <p:tavLst>
                                        <p:tav tm="0">
                                          <p:val>
                                            <p:strVal val="0-#ppt_w/2"/>
                                          </p:val>
                                        </p:tav>
                                        <p:tav tm="100000">
                                          <p:val>
                                            <p:strVal val="#ppt_x"/>
                                          </p:val>
                                        </p:tav>
                                      </p:tavLst>
                                    </p:anim>
                                    <p:anim calcmode="lin" valueType="num">
                                      <p:cBhvr additive="base">
                                        <p:cTn id="85" dur="500" fill="hold"/>
                                        <p:tgtEl>
                                          <p:spTgt spid="975"/>
                                        </p:tgtEl>
                                        <p:attrNameLst>
                                          <p:attrName>ppt_y</p:attrName>
                                        </p:attrNameLst>
                                      </p:cBhvr>
                                      <p:tavLst>
                                        <p:tav tm="0">
                                          <p:val>
                                            <p:strVal val="0-#ppt_h/2"/>
                                          </p:val>
                                        </p:tav>
                                        <p:tav tm="100000">
                                          <p:val>
                                            <p:strVal val="#ppt_y"/>
                                          </p:val>
                                        </p:tav>
                                      </p:tavLst>
                                    </p:anim>
                                  </p:childTnLst>
                                </p:cTn>
                              </p:par>
                              <p:par>
                                <p:cTn id="86" presetID="2" presetClass="entr" presetSubtype="9" fill="hold" grpId="0" nodeType="withEffect">
                                  <p:stCondLst>
                                    <p:cond delay="0"/>
                                  </p:stCondLst>
                                  <p:childTnLst>
                                    <p:set>
                                      <p:cBhvr>
                                        <p:cTn id="87" dur="1" fill="hold">
                                          <p:stCondLst>
                                            <p:cond delay="0"/>
                                          </p:stCondLst>
                                        </p:cTn>
                                        <p:tgtEl>
                                          <p:spTgt spid="974"/>
                                        </p:tgtEl>
                                        <p:attrNameLst>
                                          <p:attrName>style.visibility</p:attrName>
                                        </p:attrNameLst>
                                      </p:cBhvr>
                                      <p:to>
                                        <p:strVal val="visible"/>
                                      </p:to>
                                    </p:set>
                                    <p:anim calcmode="lin" valueType="num">
                                      <p:cBhvr additive="base">
                                        <p:cTn id="88" dur="500" fill="hold"/>
                                        <p:tgtEl>
                                          <p:spTgt spid="974"/>
                                        </p:tgtEl>
                                        <p:attrNameLst>
                                          <p:attrName>ppt_x</p:attrName>
                                        </p:attrNameLst>
                                      </p:cBhvr>
                                      <p:tavLst>
                                        <p:tav tm="0">
                                          <p:val>
                                            <p:strVal val="0-#ppt_w/2"/>
                                          </p:val>
                                        </p:tav>
                                        <p:tav tm="100000">
                                          <p:val>
                                            <p:strVal val="#ppt_x"/>
                                          </p:val>
                                        </p:tav>
                                      </p:tavLst>
                                    </p:anim>
                                    <p:anim calcmode="lin" valueType="num">
                                      <p:cBhvr additive="base">
                                        <p:cTn id="89"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73"/>
                                        </p:tgtEl>
                                        <p:attrNameLst>
                                          <p:attrName>style.visibility</p:attrName>
                                        </p:attrNameLst>
                                      </p:cBhvr>
                                      <p:to>
                                        <p:strVal val="visible"/>
                                      </p:to>
                                    </p:set>
                                    <p:anim calcmode="lin" valueType="num">
                                      <p:cBhvr additive="base">
                                        <p:cTn id="94" dur="500" fill="hold"/>
                                        <p:tgtEl>
                                          <p:spTgt spid="973"/>
                                        </p:tgtEl>
                                        <p:attrNameLst>
                                          <p:attrName>ppt_x</p:attrName>
                                        </p:attrNameLst>
                                      </p:cBhvr>
                                      <p:tavLst>
                                        <p:tav tm="0">
                                          <p:val>
                                            <p:strVal val="1+#ppt_w/2"/>
                                          </p:val>
                                        </p:tav>
                                        <p:tav tm="100000">
                                          <p:val>
                                            <p:strVal val="#ppt_x"/>
                                          </p:val>
                                        </p:tav>
                                      </p:tavLst>
                                    </p:anim>
                                    <p:anim calcmode="lin" valueType="num">
                                      <p:cBhvr additive="base">
                                        <p:cTn id="95" dur="500" fill="hold"/>
                                        <p:tgtEl>
                                          <p:spTgt spid="97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72"/>
                                        </p:tgtEl>
                                        <p:attrNameLst>
                                          <p:attrName>style.visibility</p:attrName>
                                        </p:attrNameLst>
                                      </p:cBhvr>
                                      <p:to>
                                        <p:strVal val="visible"/>
                                      </p:to>
                                    </p:set>
                                    <p:anim calcmode="lin" valueType="num">
                                      <p:cBhvr additive="base">
                                        <p:cTn id="98" dur="500" fill="hold"/>
                                        <p:tgtEl>
                                          <p:spTgt spid="972"/>
                                        </p:tgtEl>
                                        <p:attrNameLst>
                                          <p:attrName>ppt_x</p:attrName>
                                        </p:attrNameLst>
                                      </p:cBhvr>
                                      <p:tavLst>
                                        <p:tav tm="0">
                                          <p:val>
                                            <p:strVal val="1+#ppt_w/2"/>
                                          </p:val>
                                        </p:tav>
                                        <p:tav tm="100000">
                                          <p:val>
                                            <p:strVal val="#ppt_x"/>
                                          </p:val>
                                        </p:tav>
                                      </p:tavLst>
                                    </p:anim>
                                    <p:anim calcmode="lin" valueType="num">
                                      <p:cBhvr additive="base">
                                        <p:cTn id="99"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976"/>
                                        </p:tgtEl>
                                        <p:attrNameLst>
                                          <p:attrName>style.visibility</p:attrName>
                                        </p:attrNameLst>
                                      </p:cBhvr>
                                      <p:to>
                                        <p:strVal val="visible"/>
                                      </p:to>
                                    </p:set>
                                    <p:anim calcmode="lin" valueType="num">
                                      <p:cBhvr additive="base">
                                        <p:cTn id="104" dur="500" fill="hold"/>
                                        <p:tgtEl>
                                          <p:spTgt spid="976"/>
                                        </p:tgtEl>
                                        <p:attrNameLst>
                                          <p:attrName>ppt_x</p:attrName>
                                        </p:attrNameLst>
                                      </p:cBhvr>
                                      <p:tavLst>
                                        <p:tav tm="0">
                                          <p:val>
                                            <p:strVal val="0-#ppt_w/2"/>
                                          </p:val>
                                        </p:tav>
                                        <p:tav tm="100000">
                                          <p:val>
                                            <p:strVal val="#ppt_x"/>
                                          </p:val>
                                        </p:tav>
                                      </p:tavLst>
                                    </p:anim>
                                    <p:anim calcmode="lin" valueType="num">
                                      <p:cBhvr additive="base">
                                        <p:cTn id="105" dur="500" fill="hold"/>
                                        <p:tgtEl>
                                          <p:spTgt spid="976"/>
                                        </p:tgtEl>
                                        <p:attrNameLst>
                                          <p:attrName>ppt_y</p:attrName>
                                        </p:attrNameLst>
                                      </p:cBhvr>
                                      <p:tavLst>
                                        <p:tav tm="0">
                                          <p:val>
                                            <p:strVal val="1+#ppt_h/2"/>
                                          </p:val>
                                        </p:tav>
                                        <p:tav tm="100000">
                                          <p:val>
                                            <p:strVal val="#ppt_y"/>
                                          </p:val>
                                        </p:tav>
                                      </p:tavLst>
                                    </p:anim>
                                  </p:childTnLst>
                                </p:cTn>
                              </p:par>
                              <p:par>
                                <p:cTn id="106" presetID="2" presetClass="entr" presetSubtype="12" fill="hold" grpId="0" nodeType="withEffect">
                                  <p:stCondLst>
                                    <p:cond delay="0"/>
                                  </p:stCondLst>
                                  <p:childTnLst>
                                    <p:set>
                                      <p:cBhvr>
                                        <p:cTn id="107" dur="1" fill="hold">
                                          <p:stCondLst>
                                            <p:cond delay="0"/>
                                          </p:stCondLst>
                                        </p:cTn>
                                        <p:tgtEl>
                                          <p:spTgt spid="977"/>
                                        </p:tgtEl>
                                        <p:attrNameLst>
                                          <p:attrName>style.visibility</p:attrName>
                                        </p:attrNameLst>
                                      </p:cBhvr>
                                      <p:to>
                                        <p:strVal val="visible"/>
                                      </p:to>
                                    </p:set>
                                    <p:anim calcmode="lin" valueType="num">
                                      <p:cBhvr additive="base">
                                        <p:cTn id="108" dur="500" fill="hold"/>
                                        <p:tgtEl>
                                          <p:spTgt spid="977"/>
                                        </p:tgtEl>
                                        <p:attrNameLst>
                                          <p:attrName>ppt_x</p:attrName>
                                        </p:attrNameLst>
                                      </p:cBhvr>
                                      <p:tavLst>
                                        <p:tav tm="0">
                                          <p:val>
                                            <p:strVal val="0-#ppt_w/2"/>
                                          </p:val>
                                        </p:tav>
                                        <p:tav tm="100000">
                                          <p:val>
                                            <p:strVal val="#ppt_x"/>
                                          </p:val>
                                        </p:tav>
                                      </p:tavLst>
                                    </p:anim>
                                    <p:anim calcmode="lin" valueType="num">
                                      <p:cBhvr additive="base">
                                        <p:cTn id="109"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fill="hold"/>
                                        <p:tgtEl>
                                          <p:spTgt spid="29"/>
                                        </p:tgtEl>
                                        <p:attrNameLst>
                                          <p:attrName>ppt_x</p:attrName>
                                        </p:attrNameLst>
                                      </p:cBhvr>
                                      <p:tavLst>
                                        <p:tav tm="0">
                                          <p:val>
                                            <p:strVal val="1+#ppt_w/2"/>
                                          </p:val>
                                        </p:tav>
                                        <p:tav tm="100000">
                                          <p:val>
                                            <p:strVal val="#ppt_x"/>
                                          </p:val>
                                        </p:tav>
                                      </p:tavLst>
                                    </p:anim>
                                    <p:anim calcmode="lin" valueType="num">
                                      <p:cBhvr additive="base">
                                        <p:cTn id="11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11: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260062" y="1268369"/>
            <a:ext cx="7929697" cy="400110"/>
          </a:xfrm>
          <a:prstGeom prst="rect">
            <a:avLst/>
          </a:prstGeom>
        </p:spPr>
        <p:txBody>
          <a:bodyPr wrap="square">
            <a:spAutoFit/>
          </a:bodyPr>
          <a:lstStyle/>
          <a:p>
            <a:pPr marL="342900" indent="-342900">
              <a:spcBef>
                <a:spcPts val="1000"/>
              </a:spcBef>
              <a:buClr>
                <a:schemeClr val="tx1"/>
              </a:buClr>
              <a:buSzPct val="86000"/>
              <a:buFont typeface="Arial" panose="020B0604020202020204" pitchFamily="34" charset="0"/>
              <a:buChar char="•"/>
            </a:pPr>
            <a:r>
              <a:rPr lang="en-GB" altLang="en-US" sz="2000" dirty="0">
                <a:solidFill>
                  <a:schemeClr val="tx1"/>
                </a:solidFill>
                <a:latin typeface="Abel" panose="020B0604020202020204" charset="0"/>
              </a:rPr>
              <a:t>5 Unsatisfactory Performers (</a:t>
            </a:r>
            <a:r>
              <a:rPr lang="en-GB" altLang="en-US" sz="2000" dirty="0">
                <a:solidFill>
                  <a:srgbClr val="FFFF00"/>
                </a:solidFill>
                <a:latin typeface="Abel" panose="020B0604020202020204" charset="0"/>
              </a:rPr>
              <a:t>0 UK&amp;I</a:t>
            </a:r>
            <a:r>
              <a:rPr lang="en-GB" altLang="en-US" sz="2000" dirty="0">
                <a:solidFill>
                  <a:schemeClr val="tx1"/>
                </a:solidFill>
                <a:latin typeface="Abel" panose="020B0604020202020204" charset="0"/>
              </a:rPr>
              <a:t>)</a:t>
            </a:r>
          </a:p>
        </p:txBody>
      </p:sp>
      <p:graphicFrame>
        <p:nvGraphicFramePr>
          <p:cNvPr id="6" name="Google Shape;946;p154">
            <a:extLst>
              <a:ext uri="{FF2B5EF4-FFF2-40B4-BE49-F238E27FC236}">
                <a16:creationId xmlns:a16="http://schemas.microsoft.com/office/drawing/2014/main" id="{27CBD88F-6879-4370-9D30-1D107612AFA4}"/>
              </a:ext>
            </a:extLst>
          </p:cNvPr>
          <p:cNvGraphicFramePr/>
          <p:nvPr>
            <p:extLst>
              <p:ext uri="{D42A27DB-BD31-4B8C-83A1-F6EECF244321}">
                <p14:modId xmlns:p14="http://schemas.microsoft.com/office/powerpoint/2010/main" val="1118342731"/>
              </p:ext>
            </p:extLst>
          </p:nvPr>
        </p:nvGraphicFramePr>
        <p:xfrm>
          <a:off x="930942" y="1789174"/>
          <a:ext cx="7700593" cy="3046363"/>
        </p:xfrm>
        <a:graphic>
          <a:graphicData uri="http://schemas.openxmlformats.org/drawingml/2006/table">
            <a:tbl>
              <a:tblPr>
                <a:noFill/>
              </a:tblPr>
              <a:tblGrid>
                <a:gridCol w="2133805">
                  <a:extLst>
                    <a:ext uri="{9D8B030D-6E8A-4147-A177-3AD203B41FA5}">
                      <a16:colId xmlns:a16="http://schemas.microsoft.com/office/drawing/2014/main" val="20000"/>
                    </a:ext>
                  </a:extLst>
                </a:gridCol>
                <a:gridCol w="773723">
                  <a:extLst>
                    <a:ext uri="{9D8B030D-6E8A-4147-A177-3AD203B41FA5}">
                      <a16:colId xmlns:a16="http://schemas.microsoft.com/office/drawing/2014/main" val="20004"/>
                    </a:ext>
                  </a:extLst>
                </a:gridCol>
                <a:gridCol w="703385">
                  <a:extLst>
                    <a:ext uri="{9D8B030D-6E8A-4147-A177-3AD203B41FA5}">
                      <a16:colId xmlns:a16="http://schemas.microsoft.com/office/drawing/2014/main" val="20005"/>
                    </a:ext>
                  </a:extLst>
                </a:gridCol>
                <a:gridCol w="743578">
                  <a:extLst>
                    <a:ext uri="{9D8B030D-6E8A-4147-A177-3AD203B41FA5}">
                      <a16:colId xmlns:a16="http://schemas.microsoft.com/office/drawing/2014/main" val="2750233659"/>
                    </a:ext>
                  </a:extLst>
                </a:gridCol>
                <a:gridCol w="793820">
                  <a:extLst>
                    <a:ext uri="{9D8B030D-6E8A-4147-A177-3AD203B41FA5}">
                      <a16:colId xmlns:a16="http://schemas.microsoft.com/office/drawing/2014/main" val="1522510015"/>
                    </a:ext>
                  </a:extLst>
                </a:gridCol>
                <a:gridCol w="713433">
                  <a:extLst>
                    <a:ext uri="{9D8B030D-6E8A-4147-A177-3AD203B41FA5}">
                      <a16:colId xmlns:a16="http://schemas.microsoft.com/office/drawing/2014/main" val="1193741767"/>
                    </a:ext>
                  </a:extLst>
                </a:gridCol>
                <a:gridCol w="783771">
                  <a:extLst>
                    <a:ext uri="{9D8B030D-6E8A-4147-A177-3AD203B41FA5}">
                      <a16:colId xmlns:a16="http://schemas.microsoft.com/office/drawing/2014/main" val="509779084"/>
                    </a:ext>
                  </a:extLst>
                </a:gridCol>
                <a:gridCol w="1055078">
                  <a:extLst>
                    <a:ext uri="{9D8B030D-6E8A-4147-A177-3AD203B41FA5}">
                      <a16:colId xmlns:a16="http://schemas.microsoft.com/office/drawing/2014/main" val="1084974854"/>
                    </a:ext>
                  </a:extLst>
                </a:gridCol>
              </a:tblGrid>
              <a:tr h="526503">
                <a:tc>
                  <a:txBody>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Arial"/>
                          <a:cs typeface="Arial"/>
                          <a:sym typeface="Arial"/>
                        </a:rPr>
                        <a:t>2019</a:t>
                      </a:r>
                      <a:endParaRPr sz="18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dirty="0">
                          <a:solidFill>
                            <a:schemeClr val="tx1"/>
                          </a:solidFill>
                          <a:latin typeface="Abel" panose="020B0604020202020204" charset="0"/>
                          <a:cs typeface="Arial" panose="020B0604020202020204" pitchFamily="34" charset="0"/>
                        </a:rPr>
                        <a:t>2020</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dirty="0">
                          <a:solidFill>
                            <a:schemeClr val="tx1"/>
                          </a:solidFill>
                          <a:latin typeface="Abel" panose="020B0604020202020204" charset="0"/>
                          <a:cs typeface="Arial" panose="020B0604020202020204" pitchFamily="34" charset="0"/>
                        </a:rPr>
                        <a:t>2021</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Arial"/>
                          <a:cs typeface="Arial" panose="020B0604020202020204" pitchFamily="34" charset="0"/>
                          <a:sym typeface="Arial"/>
                        </a:rPr>
                        <a:t>2022</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Arial"/>
                          <a:cs typeface="Arial" panose="020B0604020202020204" pitchFamily="34" charset="0"/>
                          <a:sym typeface="Arial"/>
                        </a:rPr>
                        <a:t>2023</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Arial"/>
                          <a:cs typeface="Arial" panose="020B0604020202020204" pitchFamily="34" charset="0"/>
                          <a:sym typeface="Arial"/>
                        </a:rPr>
                        <a:t>2024</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Arial"/>
                          <a:cs typeface="Arial" panose="020B0604020202020204" pitchFamily="34" charset="0"/>
                          <a:sym typeface="Arial"/>
                        </a:rPr>
                        <a:t>2025</a:t>
                      </a:r>
                      <a:endParaRPr sz="18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509">
                <a:tc>
                  <a:txBody>
                    <a:bodyPr/>
                    <a:lstStyle/>
                    <a:p>
                      <a:pPr marL="0" marR="0" lvl="0" indent="0" algn="l" rtl="0">
                        <a:lnSpc>
                          <a:spcPct val="100000"/>
                        </a:lnSpc>
                        <a:spcBef>
                          <a:spcPts val="0"/>
                        </a:spcBef>
                        <a:spcAft>
                          <a:spcPts val="0"/>
                        </a:spcAft>
                        <a:buClr>
                          <a:schemeClr val="dk1"/>
                        </a:buClr>
                        <a:buSzPts val="1800"/>
                        <a:buFont typeface="Calibri"/>
                        <a:buNone/>
                      </a:pPr>
                      <a:r>
                        <a:rPr lang="en-GB" sz="1800" b="1" i="0" u="none" strike="noStrike" cap="none" dirty="0">
                          <a:solidFill>
                            <a:schemeClr val="tx1"/>
                          </a:solidFill>
                          <a:latin typeface="Abel" panose="020B0604020202020204" charset="0"/>
                          <a:ea typeface="Calibri"/>
                          <a:cs typeface="Calibri"/>
                          <a:sym typeface="Calibri"/>
                        </a:rPr>
                        <a:t>Number of Participants (</a:t>
                      </a:r>
                      <a:r>
                        <a:rPr lang="en-GB" sz="1800" b="1" i="0" u="none" strike="noStrike" cap="none" dirty="0">
                          <a:solidFill>
                            <a:srgbClr val="FFFF00"/>
                          </a:solidFill>
                          <a:latin typeface="Abel" panose="020B0604020202020204" charset="0"/>
                          <a:ea typeface="Calibri"/>
                          <a:cs typeface="Calibri"/>
                          <a:sym typeface="Calibri"/>
                        </a:rPr>
                        <a:t>UK&amp;I</a:t>
                      </a:r>
                      <a:r>
                        <a:rPr lang="en-GB" sz="1800" b="1" i="0" u="none" strike="noStrike" cap="none" dirty="0">
                          <a:solidFill>
                            <a:schemeClr val="tx1"/>
                          </a:solidFill>
                          <a:latin typeface="Abel" panose="020B0604020202020204" charset="0"/>
                          <a:ea typeface="Calibri"/>
                          <a:cs typeface="Calibri"/>
                          <a:sym typeface="Calibri"/>
                        </a:rPr>
                        <a:t>)</a:t>
                      </a:r>
                      <a:endParaRPr b="1" i="0"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39 </a:t>
                      </a:r>
                    </a:p>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a:t>
                      </a:r>
                      <a:r>
                        <a:rPr lang="en-GB" sz="1800" dirty="0">
                          <a:solidFill>
                            <a:srgbClr val="FFFF00"/>
                          </a:solidFill>
                          <a:latin typeface="Abel" panose="020B0604020202020204" charset="0"/>
                          <a:ea typeface="Calibri"/>
                          <a:cs typeface="Calibri"/>
                          <a:sym typeface="Calibri"/>
                        </a:rPr>
                        <a:t>5</a:t>
                      </a:r>
                      <a:r>
                        <a:rPr lang="en-GB" sz="1800" dirty="0">
                          <a:solidFill>
                            <a:schemeClr val="tx1"/>
                          </a:solidFill>
                          <a:latin typeface="Abel" panose="020B0604020202020204" charset="0"/>
                          <a:ea typeface="Calibri"/>
                          <a:cs typeface="Calibri"/>
                          <a:sym typeface="Calibri"/>
                        </a:rPr>
                        <a:t>)</a:t>
                      </a:r>
                      <a:endParaRPr sz="18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dirty="0">
                          <a:solidFill>
                            <a:schemeClr val="tx1"/>
                          </a:solidFill>
                          <a:latin typeface="Abel" panose="020B0604020202020204" charset="0"/>
                        </a:rPr>
                        <a:t>42 </a:t>
                      </a:r>
                    </a:p>
                    <a:p>
                      <a:pPr algn="ctr"/>
                      <a:r>
                        <a:rPr lang="en-GB" sz="1800" dirty="0">
                          <a:solidFill>
                            <a:schemeClr val="tx1"/>
                          </a:solidFill>
                          <a:latin typeface="Abel" panose="020B0604020202020204" charset="0"/>
                        </a:rPr>
                        <a:t>(</a:t>
                      </a:r>
                      <a:r>
                        <a:rPr lang="en-GB" sz="1800" dirty="0">
                          <a:solidFill>
                            <a:srgbClr val="FFFF00"/>
                          </a:solidFill>
                          <a:latin typeface="Abel" panose="020B0604020202020204" charset="0"/>
                        </a:rPr>
                        <a:t>4</a:t>
                      </a:r>
                      <a:r>
                        <a:rPr lang="en-GB" sz="18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0" dirty="0">
                          <a:solidFill>
                            <a:schemeClr val="tx1"/>
                          </a:solidFill>
                          <a:latin typeface="Abel" panose="020B0604020202020204" charset="0"/>
                        </a:rPr>
                        <a:t>43 </a:t>
                      </a:r>
                    </a:p>
                    <a:p>
                      <a:pPr algn="ctr"/>
                      <a:r>
                        <a:rPr lang="en-GB" sz="1800" b="0" dirty="0">
                          <a:solidFill>
                            <a:schemeClr val="tx1"/>
                          </a:solidFill>
                          <a:latin typeface="Abel" panose="020B0604020202020204" charset="0"/>
                        </a:rPr>
                        <a:t>(</a:t>
                      </a:r>
                      <a:r>
                        <a:rPr lang="en-GB" sz="1800" b="0" dirty="0">
                          <a:solidFill>
                            <a:srgbClr val="FFFF00"/>
                          </a:solidFill>
                          <a:latin typeface="Abel" panose="020B0604020202020204" charset="0"/>
                        </a:rPr>
                        <a:t>4</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0" dirty="0">
                          <a:solidFill>
                            <a:schemeClr val="tx1"/>
                          </a:solidFill>
                          <a:latin typeface="Abel" panose="020B0604020202020204" charset="0"/>
                        </a:rPr>
                        <a:t>43 </a:t>
                      </a:r>
                    </a:p>
                    <a:p>
                      <a:pPr algn="ctr"/>
                      <a:r>
                        <a:rPr lang="en-GB" sz="1800" b="0" dirty="0">
                          <a:solidFill>
                            <a:schemeClr val="tx1"/>
                          </a:solidFill>
                          <a:latin typeface="Abel" panose="020B0604020202020204" charset="0"/>
                        </a:rPr>
                        <a:t>(</a:t>
                      </a:r>
                      <a:r>
                        <a:rPr lang="en-GB" sz="1800" b="0" dirty="0">
                          <a:solidFill>
                            <a:srgbClr val="FFFF00"/>
                          </a:solidFill>
                          <a:latin typeface="Abel" panose="020B0604020202020204" charset="0"/>
                        </a:rPr>
                        <a:t>4</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0" dirty="0">
                          <a:solidFill>
                            <a:schemeClr val="tx1"/>
                          </a:solidFill>
                          <a:latin typeface="Abel" panose="020B0604020202020204" charset="0"/>
                        </a:rPr>
                        <a:t>43 (</a:t>
                      </a:r>
                      <a:r>
                        <a:rPr lang="en-GB" sz="1800" b="0" dirty="0">
                          <a:solidFill>
                            <a:srgbClr val="FFFF00"/>
                          </a:solidFill>
                          <a:latin typeface="Abel" panose="020B0604020202020204" charset="0"/>
                        </a:rPr>
                        <a:t>4</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0" dirty="0">
                          <a:solidFill>
                            <a:schemeClr val="tx1"/>
                          </a:solidFill>
                          <a:latin typeface="Abel" panose="020B0604020202020204" charset="0"/>
                        </a:rPr>
                        <a:t>44 </a:t>
                      </a:r>
                    </a:p>
                    <a:p>
                      <a:pPr algn="ctr"/>
                      <a:r>
                        <a:rPr lang="en-GB" sz="1800" b="0" dirty="0">
                          <a:solidFill>
                            <a:schemeClr val="tx1"/>
                          </a:solidFill>
                          <a:latin typeface="Abel" panose="020B0604020202020204" charset="0"/>
                        </a:rPr>
                        <a:t>(</a:t>
                      </a:r>
                      <a:r>
                        <a:rPr lang="en-GB" sz="1800" b="0" dirty="0">
                          <a:solidFill>
                            <a:srgbClr val="FFFF00"/>
                          </a:solidFill>
                          <a:latin typeface="Abel" panose="020B0604020202020204" charset="0"/>
                        </a:rPr>
                        <a:t>4</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800" b="0" dirty="0">
                          <a:solidFill>
                            <a:schemeClr val="tx1"/>
                          </a:solidFill>
                          <a:latin typeface="Abel" panose="020B0604020202020204" charset="0"/>
                        </a:rPr>
                        <a:t>43 </a:t>
                      </a:r>
                    </a:p>
                    <a:p>
                      <a:pPr algn="ctr"/>
                      <a:r>
                        <a:rPr lang="en-GB" sz="1800" b="0" dirty="0">
                          <a:solidFill>
                            <a:schemeClr val="tx1"/>
                          </a:solidFill>
                          <a:latin typeface="Abel" panose="020B0604020202020204" charset="0"/>
                        </a:rPr>
                        <a:t>(</a:t>
                      </a:r>
                      <a:r>
                        <a:rPr lang="en-GB" sz="1800" b="0" dirty="0">
                          <a:solidFill>
                            <a:srgbClr val="FFFF00"/>
                          </a:solidFill>
                          <a:latin typeface="Abel" panose="020B0604020202020204" charset="0"/>
                        </a:rPr>
                        <a:t>4</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730291">
                <a:tc>
                  <a:txBody>
                    <a:bodyPr/>
                    <a:lstStyle/>
                    <a:p>
                      <a:pPr marL="0" marR="0" lvl="0" indent="0" algn="l" rtl="0">
                        <a:lnSpc>
                          <a:spcPct val="100000"/>
                        </a:lnSpc>
                        <a:spcBef>
                          <a:spcPts val="0"/>
                        </a:spcBef>
                        <a:spcAft>
                          <a:spcPts val="0"/>
                        </a:spcAft>
                        <a:buClr>
                          <a:schemeClr val="dk1"/>
                        </a:buClr>
                        <a:buSzPts val="1800"/>
                        <a:buFont typeface="Calibri"/>
                        <a:buNone/>
                      </a:pPr>
                      <a:r>
                        <a:rPr lang="en-GB" sz="1800" b="1" i="0" u="none" strike="noStrike" cap="none" dirty="0">
                          <a:solidFill>
                            <a:schemeClr val="tx1"/>
                          </a:solidFill>
                          <a:latin typeface="Abel" panose="020B0604020202020204" charset="0"/>
                          <a:ea typeface="Calibri"/>
                          <a:cs typeface="Calibri"/>
                          <a:sym typeface="Calibri"/>
                        </a:rPr>
                        <a:t>Number with Unsatisfactory Performance </a:t>
                      </a:r>
                      <a:endParaRPr b="1" i="0" dirty="0">
                        <a:solidFill>
                          <a:schemeClr val="tx1"/>
                        </a:solidFill>
                        <a:latin typeface="Abel" panose="020B0604020202020204" charset="0"/>
                      </a:endParaRPr>
                    </a:p>
                    <a:p>
                      <a:pPr marL="0" marR="0" lvl="0" indent="0" algn="l" rtl="0">
                        <a:lnSpc>
                          <a:spcPct val="100000"/>
                        </a:lnSpc>
                        <a:spcBef>
                          <a:spcPts val="360"/>
                        </a:spcBef>
                        <a:spcAft>
                          <a:spcPts val="0"/>
                        </a:spcAft>
                        <a:buClr>
                          <a:schemeClr val="dk1"/>
                        </a:buClr>
                        <a:buSzPts val="1800"/>
                        <a:buFont typeface="Calibri"/>
                        <a:buNone/>
                      </a:pPr>
                      <a:r>
                        <a:rPr lang="en-GB" sz="1800" b="1" i="0" u="none" strike="noStrike" cap="none" dirty="0">
                          <a:solidFill>
                            <a:schemeClr val="tx1"/>
                          </a:solidFill>
                          <a:latin typeface="Abel" panose="020B0604020202020204" charset="0"/>
                          <a:ea typeface="Calibri"/>
                          <a:cs typeface="Calibri"/>
                          <a:sym typeface="Calibri"/>
                        </a:rPr>
                        <a:t>(&lt; 75%) (</a:t>
                      </a:r>
                      <a:r>
                        <a:rPr lang="en-GB" sz="1800" b="1" i="0" u="none" strike="noStrike" cap="none" dirty="0">
                          <a:solidFill>
                            <a:srgbClr val="FFFF00"/>
                          </a:solidFill>
                          <a:latin typeface="Abel" panose="020B0604020202020204" charset="0"/>
                          <a:ea typeface="Calibri"/>
                          <a:cs typeface="Calibri"/>
                          <a:sym typeface="Calibri"/>
                        </a:rPr>
                        <a:t>UK&amp;I</a:t>
                      </a:r>
                      <a:r>
                        <a:rPr lang="en-GB" sz="1800" b="1" i="0" u="none" strike="noStrike" cap="none" dirty="0">
                          <a:solidFill>
                            <a:schemeClr val="tx1"/>
                          </a:solidFill>
                          <a:latin typeface="Abel" panose="020B0604020202020204" charset="0"/>
                          <a:ea typeface="Calibri"/>
                          <a:cs typeface="Calibri"/>
                          <a:sym typeface="Calibri"/>
                        </a:rPr>
                        <a:t>)</a:t>
                      </a:r>
                      <a:endParaRPr sz="1800" b="1"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1 </a:t>
                      </a:r>
                    </a:p>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a:t>
                      </a:r>
                      <a:r>
                        <a:rPr lang="en-GB" sz="1800" dirty="0">
                          <a:solidFill>
                            <a:srgbClr val="FFFF00"/>
                          </a:solidFill>
                          <a:latin typeface="Abel" panose="020B0604020202020204" charset="0"/>
                          <a:ea typeface="Calibri"/>
                          <a:cs typeface="Calibri"/>
                          <a:sym typeface="Calibri"/>
                        </a:rPr>
                        <a:t>0</a:t>
                      </a:r>
                      <a:r>
                        <a:rPr lang="en-GB" sz="1800" dirty="0">
                          <a:solidFill>
                            <a:schemeClr val="tx1"/>
                          </a:solidFill>
                          <a:latin typeface="Abel" panose="020B0604020202020204" charset="0"/>
                          <a:ea typeface="Calibri"/>
                          <a:cs typeface="Calibri"/>
                          <a:sym typeface="Calibri"/>
                        </a:rPr>
                        <a:t>)</a:t>
                      </a:r>
                      <a:endParaRPr sz="18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chemeClr val="tx1"/>
                          </a:solidFill>
                          <a:latin typeface="Abel" panose="020B0604020202020204" charset="0"/>
                        </a:rPr>
                        <a:t>3 </a:t>
                      </a:r>
                    </a:p>
                    <a:p>
                      <a:pPr algn="ctr"/>
                      <a:r>
                        <a:rPr lang="en-GB" sz="1800" dirty="0">
                          <a:solidFill>
                            <a:schemeClr val="tx1"/>
                          </a:solidFill>
                          <a:latin typeface="Abel" panose="020B0604020202020204" charset="0"/>
                        </a:rPr>
                        <a:t>(</a:t>
                      </a:r>
                      <a:r>
                        <a:rPr lang="en-GB" sz="1800" dirty="0">
                          <a:solidFill>
                            <a:srgbClr val="FFFF00"/>
                          </a:solidFill>
                          <a:latin typeface="Abel" panose="020B0604020202020204" charset="0"/>
                        </a:rPr>
                        <a:t>0</a:t>
                      </a:r>
                      <a:r>
                        <a:rPr lang="en-GB" sz="18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Abel" panose="020B0604020202020204" charset="0"/>
                        </a:rPr>
                        <a:t>6 </a:t>
                      </a:r>
                    </a:p>
                    <a:p>
                      <a:pPr algn="ctr"/>
                      <a:r>
                        <a:rPr lang="en-GB" sz="1800" b="0" dirty="0">
                          <a:solidFill>
                            <a:schemeClr val="tx1"/>
                          </a:solidFill>
                          <a:latin typeface="Abel" panose="020B0604020202020204" charset="0"/>
                        </a:rPr>
                        <a:t>(</a:t>
                      </a:r>
                      <a:r>
                        <a:rPr lang="en-GB" sz="1800" b="0" dirty="0">
                          <a:solidFill>
                            <a:srgbClr val="FFFF00"/>
                          </a:solidFill>
                          <a:latin typeface="Abel" panose="020B0604020202020204" charset="0"/>
                        </a:rPr>
                        <a:t>0</a:t>
                      </a:r>
                      <a:r>
                        <a:rPr lang="en-GB" sz="1800" b="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Abel" panose="020B0604020202020204" charset="0"/>
                        </a:rPr>
                        <a:t>2</a:t>
                      </a:r>
                      <a:r>
                        <a:rPr lang="en-GB" sz="1800" b="0" baseline="0" dirty="0">
                          <a:solidFill>
                            <a:schemeClr val="tx1"/>
                          </a:solidFill>
                          <a:latin typeface="Abel" panose="020B0604020202020204" charset="0"/>
                        </a:rPr>
                        <a:t> </a:t>
                      </a:r>
                    </a:p>
                    <a:p>
                      <a:pPr algn="ctr"/>
                      <a:r>
                        <a:rPr lang="en-GB" sz="1800" b="0" baseline="0" dirty="0">
                          <a:solidFill>
                            <a:schemeClr val="tx1"/>
                          </a:solidFill>
                          <a:latin typeface="Abel" panose="020B0604020202020204" charset="0"/>
                        </a:rPr>
                        <a:t>(</a:t>
                      </a:r>
                      <a:r>
                        <a:rPr lang="en-GB" sz="1800" b="0" baseline="0" dirty="0">
                          <a:solidFill>
                            <a:srgbClr val="FFFF00"/>
                          </a:solidFill>
                          <a:latin typeface="Abel" panose="020B0604020202020204" charset="0"/>
                        </a:rPr>
                        <a:t>0</a:t>
                      </a:r>
                      <a:r>
                        <a:rPr lang="en-GB" sz="1800" b="0" baseline="0" dirty="0">
                          <a:solidFill>
                            <a:schemeClr val="tx1"/>
                          </a:solidFill>
                          <a:latin typeface="Abel" panose="020B0604020202020204" charset="0"/>
                        </a:rPr>
                        <a:t>)</a:t>
                      </a:r>
                      <a:endParaRPr lang="en-GB" sz="1800" b="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baseline="0" dirty="0">
                          <a:solidFill>
                            <a:schemeClr val="tx1"/>
                          </a:solidFill>
                          <a:latin typeface="Abel" panose="020B0604020202020204" charset="0"/>
                        </a:rPr>
                        <a:t>9 </a:t>
                      </a:r>
                    </a:p>
                    <a:p>
                      <a:pPr algn="ctr"/>
                      <a:r>
                        <a:rPr lang="en-GB" sz="1800" b="0" baseline="0" dirty="0">
                          <a:solidFill>
                            <a:schemeClr val="tx1"/>
                          </a:solidFill>
                          <a:latin typeface="Abel" panose="020B0604020202020204" charset="0"/>
                        </a:rPr>
                        <a:t>(</a:t>
                      </a:r>
                      <a:r>
                        <a:rPr lang="en-GB" sz="1800" b="0" baseline="0" dirty="0">
                          <a:solidFill>
                            <a:srgbClr val="FFFF00"/>
                          </a:solidFill>
                          <a:latin typeface="Abel" panose="020B0604020202020204" charset="0"/>
                        </a:rPr>
                        <a:t>0</a:t>
                      </a:r>
                      <a:r>
                        <a:rPr lang="en-GB" sz="1800" b="0" baseline="0" dirty="0">
                          <a:solidFill>
                            <a:schemeClr val="tx1"/>
                          </a:solidFill>
                          <a:latin typeface="Abel" panose="020B0604020202020204" charset="0"/>
                        </a:rPr>
                        <a:t>)</a:t>
                      </a:r>
                      <a:endParaRPr lang="en-GB" sz="1800" b="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baseline="0" dirty="0">
                          <a:solidFill>
                            <a:schemeClr val="tx1"/>
                          </a:solidFill>
                          <a:latin typeface="Abel" panose="020B0604020202020204" charset="0"/>
                        </a:rPr>
                        <a:t>1 </a:t>
                      </a:r>
                    </a:p>
                    <a:p>
                      <a:pPr algn="ctr"/>
                      <a:r>
                        <a:rPr lang="en-GB" sz="1800" b="0" baseline="0" dirty="0">
                          <a:solidFill>
                            <a:schemeClr val="tx1"/>
                          </a:solidFill>
                          <a:latin typeface="Abel" panose="020B0604020202020204" charset="0"/>
                        </a:rPr>
                        <a:t>(</a:t>
                      </a:r>
                      <a:r>
                        <a:rPr lang="en-GB" sz="1800" b="0" baseline="0" dirty="0">
                          <a:solidFill>
                            <a:srgbClr val="FFFF00"/>
                          </a:solidFill>
                          <a:latin typeface="Abel" panose="020B0604020202020204" charset="0"/>
                        </a:rPr>
                        <a:t>0</a:t>
                      </a:r>
                      <a:r>
                        <a:rPr lang="en-GB" sz="1800" b="0" baseline="0" dirty="0">
                          <a:solidFill>
                            <a:schemeClr val="tx1"/>
                          </a:solidFill>
                          <a:latin typeface="Abel" panose="020B0604020202020204" charset="0"/>
                        </a:rPr>
                        <a:t>)</a:t>
                      </a:r>
                      <a:endParaRPr lang="en-GB" sz="1800" b="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baseline="0" dirty="0">
                          <a:solidFill>
                            <a:schemeClr val="tx1"/>
                          </a:solidFill>
                          <a:latin typeface="Abel" panose="020B0604020202020204" charset="0"/>
                        </a:rPr>
                        <a:t>5 </a:t>
                      </a:r>
                    </a:p>
                    <a:p>
                      <a:pPr algn="ctr"/>
                      <a:r>
                        <a:rPr lang="en-GB" sz="1800" b="0" baseline="0" dirty="0">
                          <a:solidFill>
                            <a:schemeClr val="tx1"/>
                          </a:solidFill>
                          <a:latin typeface="Abel" panose="020B0604020202020204" charset="0"/>
                        </a:rPr>
                        <a:t>(</a:t>
                      </a:r>
                      <a:r>
                        <a:rPr lang="en-GB" sz="1800" b="0" baseline="0" dirty="0">
                          <a:solidFill>
                            <a:srgbClr val="FFFF00"/>
                          </a:solidFill>
                          <a:latin typeface="Abel" panose="020B0604020202020204" charset="0"/>
                        </a:rPr>
                        <a:t>0</a:t>
                      </a:r>
                      <a:r>
                        <a:rPr lang="en-GB" sz="1800" b="0" baseline="0" dirty="0">
                          <a:solidFill>
                            <a:schemeClr val="tx1"/>
                          </a:solidFill>
                          <a:latin typeface="Abel" panose="020B0604020202020204" charset="0"/>
                        </a:rPr>
                        <a:t>)</a:t>
                      </a:r>
                      <a:endParaRPr lang="en-GB" sz="1800" b="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078">
                <a:tc>
                  <a:txBody>
                    <a:bodyPr/>
                    <a:lstStyle/>
                    <a:p>
                      <a:pPr marL="0" marR="0" lvl="0" indent="0" algn="l" rtl="0">
                        <a:lnSpc>
                          <a:spcPct val="100000"/>
                        </a:lnSpc>
                        <a:spcBef>
                          <a:spcPts val="0"/>
                        </a:spcBef>
                        <a:spcAft>
                          <a:spcPts val="0"/>
                        </a:spcAft>
                        <a:buClr>
                          <a:schemeClr val="dk1"/>
                        </a:buClr>
                        <a:buSzPts val="1800"/>
                        <a:buFont typeface="Calibri"/>
                        <a:buNone/>
                      </a:pPr>
                      <a:r>
                        <a:rPr lang="en-GB" sz="1800" b="1" i="0" u="none" strike="noStrike" cap="none" dirty="0">
                          <a:solidFill>
                            <a:schemeClr val="tx1"/>
                          </a:solidFill>
                          <a:latin typeface="Abel" panose="020B0604020202020204" charset="0"/>
                          <a:ea typeface="Calibri"/>
                          <a:cs typeface="Calibri"/>
                          <a:sym typeface="Calibri"/>
                        </a:rPr>
                        <a:t>% Unsatisfactory Performance</a:t>
                      </a:r>
                      <a:endParaRPr b="1" i="0"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2.6%</a:t>
                      </a:r>
                      <a:endParaRPr sz="16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7.1%</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b="0" dirty="0">
                          <a:solidFill>
                            <a:schemeClr val="tx1"/>
                          </a:solidFill>
                          <a:latin typeface="Abel" panose="020B0604020202020204" charset="0"/>
                        </a:rPr>
                        <a:t>13.9%</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b="0" dirty="0">
                          <a:solidFill>
                            <a:schemeClr val="tx1"/>
                          </a:solidFill>
                          <a:latin typeface="Abel" panose="020B0604020202020204" charset="0"/>
                        </a:rPr>
                        <a:t>4.5%</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b="0" dirty="0">
                          <a:solidFill>
                            <a:schemeClr val="tx1"/>
                          </a:solidFill>
                          <a:latin typeface="Abel" panose="020B0604020202020204" charset="0"/>
                        </a:rPr>
                        <a:t>20.9%</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b="0" dirty="0">
                          <a:solidFill>
                            <a:schemeClr val="tx1"/>
                          </a:solidFill>
                          <a:latin typeface="Abel" panose="020B0604020202020204" charset="0"/>
                        </a:rPr>
                        <a:t>2.3%</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b="0" dirty="0">
                          <a:solidFill>
                            <a:schemeClr val="tx1"/>
                          </a:solidFill>
                          <a:latin typeface="Abel" panose="020B0604020202020204" charset="0"/>
                        </a:rPr>
                        <a:t>11.6%</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2" name="Rectangle: Rounded Corners 1">
            <a:extLst>
              <a:ext uri="{FF2B5EF4-FFF2-40B4-BE49-F238E27FC236}">
                <a16:creationId xmlns:a16="http://schemas.microsoft.com/office/drawing/2014/main" id="{9D5F2F25-7FC3-B4F4-A758-5DA335FC1255}"/>
              </a:ext>
            </a:extLst>
          </p:cNvPr>
          <p:cNvSpPr/>
          <p:nvPr/>
        </p:nvSpPr>
        <p:spPr>
          <a:xfrm>
            <a:off x="7659772" y="1668479"/>
            <a:ext cx="818147" cy="3287824"/>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023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12" name="Rectangle 11"/>
          <p:cNvSpPr/>
          <p:nvPr/>
        </p:nvSpPr>
        <p:spPr>
          <a:xfrm>
            <a:off x="0" y="3715966"/>
            <a:ext cx="1770434" cy="1427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Google Shape;501;p30"/>
          <p:cNvSpPr txBox="1">
            <a:spLocks noGrp="1"/>
          </p:cNvSpPr>
          <p:nvPr>
            <p:ph type="title"/>
          </p:nvPr>
        </p:nvSpPr>
        <p:spPr>
          <a:xfrm>
            <a:off x="0" y="19050"/>
            <a:ext cx="7821038" cy="1000800"/>
          </a:xfrm>
          <a:prstGeom prst="rect">
            <a:avLst/>
          </a:prstGeom>
        </p:spPr>
        <p:txBody>
          <a:bodyPr spcFirstLastPara="1" wrap="square" lIns="91425" tIns="91425" rIns="91425" bIns="91425" anchor="b" anchorCtr="0">
            <a:noAutofit/>
          </a:bodyPr>
          <a:lstStyle/>
          <a:p>
            <a:pPr lvl="0"/>
            <a:r>
              <a:rPr lang="en" sz="2400" dirty="0">
                <a:solidFill>
                  <a:schemeClr val="tx1"/>
                </a:solidFill>
                <a:effectLst>
                  <a:outerShdw blurRad="38100" dist="38100" dir="2700000" algn="tl">
                    <a:srgbClr val="000000">
                      <a:alpha val="43137"/>
                    </a:srgbClr>
                  </a:outerShdw>
                </a:effectLst>
              </a:rPr>
              <a:t>Scheme 11: HPA Antibody Detection/Specification</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Google Shape;969;p158">
            <a:extLst>
              <a:ext uri="{FF2B5EF4-FFF2-40B4-BE49-F238E27FC236}">
                <a16:creationId xmlns:a16="http://schemas.microsoft.com/office/drawing/2014/main" id="{0EB8F218-B563-4A9B-874C-B70F5462C0E6}"/>
              </a:ext>
            </a:extLst>
          </p:cNvPr>
          <p:cNvGraphicFramePr/>
          <p:nvPr>
            <p:extLst>
              <p:ext uri="{D42A27DB-BD31-4B8C-83A1-F6EECF244321}">
                <p14:modId xmlns:p14="http://schemas.microsoft.com/office/powerpoint/2010/main" val="3609978871"/>
              </p:ext>
            </p:extLst>
          </p:nvPr>
        </p:nvGraphicFramePr>
        <p:xfrm>
          <a:off x="885217" y="1147673"/>
          <a:ext cx="7432891" cy="3799815"/>
        </p:xfrm>
        <a:graphic>
          <a:graphicData uri="http://schemas.openxmlformats.org/drawingml/2006/table">
            <a:tbl>
              <a:tblPr>
                <a:tableStyleId>{69CF1AB2-1976-4502-BF36-3FF5EA218861}</a:tableStyleId>
              </a:tblPr>
              <a:tblGrid>
                <a:gridCol w="886034">
                  <a:extLst>
                    <a:ext uri="{9D8B030D-6E8A-4147-A177-3AD203B41FA5}">
                      <a16:colId xmlns:a16="http://schemas.microsoft.com/office/drawing/2014/main" val="20000"/>
                    </a:ext>
                  </a:extLst>
                </a:gridCol>
                <a:gridCol w="1198065">
                  <a:extLst>
                    <a:ext uri="{9D8B030D-6E8A-4147-A177-3AD203B41FA5}">
                      <a16:colId xmlns:a16="http://schemas.microsoft.com/office/drawing/2014/main" val="20001"/>
                    </a:ext>
                  </a:extLst>
                </a:gridCol>
                <a:gridCol w="1024692">
                  <a:extLst>
                    <a:ext uri="{9D8B030D-6E8A-4147-A177-3AD203B41FA5}">
                      <a16:colId xmlns:a16="http://schemas.microsoft.com/office/drawing/2014/main" val="20002"/>
                    </a:ext>
                  </a:extLst>
                </a:gridCol>
                <a:gridCol w="1035192">
                  <a:extLst>
                    <a:ext uri="{9D8B030D-6E8A-4147-A177-3AD203B41FA5}">
                      <a16:colId xmlns:a16="http://schemas.microsoft.com/office/drawing/2014/main" val="2277614873"/>
                    </a:ext>
                  </a:extLst>
                </a:gridCol>
                <a:gridCol w="1673708">
                  <a:extLst>
                    <a:ext uri="{9D8B030D-6E8A-4147-A177-3AD203B41FA5}">
                      <a16:colId xmlns:a16="http://schemas.microsoft.com/office/drawing/2014/main" val="20003"/>
                    </a:ext>
                  </a:extLst>
                </a:gridCol>
                <a:gridCol w="1615200">
                  <a:extLst>
                    <a:ext uri="{9D8B030D-6E8A-4147-A177-3AD203B41FA5}">
                      <a16:colId xmlns:a16="http://schemas.microsoft.com/office/drawing/2014/main" val="3259052075"/>
                    </a:ext>
                  </a:extLst>
                </a:gridCol>
              </a:tblGrid>
              <a:tr h="228741">
                <a:tc rowSpan="2">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2025-26</a:t>
                      </a:r>
                    </a:p>
                    <a:p>
                      <a:pPr marL="0" marR="0" lvl="0" indent="0" algn="ctr" rtl="0">
                        <a:spcBef>
                          <a:spcPts val="0"/>
                        </a:spcBef>
                        <a:spcAft>
                          <a:spcPts val="0"/>
                        </a:spcAft>
                        <a:buNone/>
                      </a:pPr>
                      <a:r>
                        <a:rPr lang="en-GB" sz="1200" b="1" u="none" strike="noStrike" dirty="0">
                          <a:solidFill>
                            <a:schemeClr val="tx1"/>
                          </a:solidFill>
                          <a:latin typeface="Abel" panose="020B0604020202020204" charset="0"/>
                        </a:rPr>
                        <a:t>Sample</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rowSpan="2">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HPA Detection</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rowSpan="2">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HLA Detection</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rowSpan="2">
                  <a:txBody>
                    <a:bodyPr/>
                    <a:lstStyle/>
                    <a:p>
                      <a:pPr marL="0" marR="0" lvl="0" indent="0" algn="ctr" rtl="0">
                        <a:spcBef>
                          <a:spcPts val="0"/>
                        </a:spcBef>
                        <a:spcAft>
                          <a:spcPts val="0"/>
                        </a:spcAft>
                        <a:buNone/>
                      </a:pPr>
                      <a:r>
                        <a:rPr lang="en-GB" sz="1200" b="1" i="0" u="none" strike="noStrike" dirty="0">
                          <a:solidFill>
                            <a:schemeClr val="tx1"/>
                          </a:solidFill>
                          <a:latin typeface="Abel" panose="020B0604020202020204" charset="0"/>
                          <a:ea typeface="Arial"/>
                          <a:cs typeface="Arial"/>
                          <a:sym typeface="Arial"/>
                        </a:rPr>
                        <a:t>Expected Result</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gridSpan="2">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HPA Antibody Consensus</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GB"/>
                    </a:p>
                  </a:txBody>
                  <a:tcPr/>
                </a:tc>
                <a:extLst>
                  <a:ext uri="{0D108BD9-81ED-4DB2-BD59-A6C34878D82A}">
                    <a16:rowId xmlns:a16="http://schemas.microsoft.com/office/drawing/2014/main" val="10000"/>
                  </a:ext>
                </a:extLst>
              </a:tr>
              <a:tr h="3402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Presence</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Absence</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1"/>
                  </a:ext>
                </a:extLst>
              </a:tr>
              <a:tr h="295274">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1</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FF0000"/>
                          </a:solidFill>
                          <a:latin typeface="Abel" panose="020B0604020202020204" charset="0"/>
                        </a:rPr>
                        <a:t>87.5% Pos</a:t>
                      </a:r>
                      <a:endParaRPr sz="1200" b="1" i="0" u="none" strike="noStrike" dirty="0">
                        <a:solidFill>
                          <a:srgbClr val="FF00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3FFF51"/>
                          </a:solidFill>
                          <a:latin typeface="Abel" panose="020B0604020202020204" charset="0"/>
                        </a:rPr>
                        <a:t>62.5%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1" i="0" u="none" strike="noStrike" cap="none" dirty="0">
                          <a:solidFill>
                            <a:schemeClr val="tx1"/>
                          </a:solidFill>
                          <a:latin typeface="Abel" panose="020B0604020202020204" charset="0"/>
                          <a:ea typeface="+mn-ea"/>
                          <a:cs typeface="+mn-cs"/>
                          <a:sym typeface="Arial"/>
                        </a:rPr>
                        <a:t>HPA-3a</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rgbClr val="FFFF00"/>
                          </a:solidFill>
                          <a:latin typeface="Abel" panose="020B0604020202020204" charset="0"/>
                          <a:ea typeface="Arial"/>
                          <a:cs typeface="Arial"/>
                          <a:sym typeface="Arial"/>
                        </a:rPr>
                        <a:t>HPA</a:t>
                      </a:r>
                      <a:r>
                        <a:rPr lang="en-GB" sz="1200" b="0" i="0" u="none" strike="noStrike" baseline="0" dirty="0">
                          <a:solidFill>
                            <a:srgbClr val="FFFF00"/>
                          </a:solidFill>
                          <a:latin typeface="Abel" panose="020B0604020202020204" charset="0"/>
                          <a:ea typeface="Arial"/>
                          <a:cs typeface="Arial"/>
                          <a:sym typeface="Arial"/>
                        </a:rPr>
                        <a:t> 3a 87.5%</a:t>
                      </a:r>
                      <a:endParaRPr sz="1200" b="0" i="0" u="none" strike="noStrike" dirty="0">
                        <a:solidFill>
                          <a:srgbClr val="FFFF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en-GB" sz="1200" dirty="0">
                          <a:solidFill>
                            <a:schemeClr val="tx1"/>
                          </a:solidFill>
                          <a:latin typeface="Abel" panose="020B0604020202020204" charset="0"/>
                        </a:rPr>
                        <a:t>HPA</a:t>
                      </a:r>
                      <a:r>
                        <a:rPr lang="en-GB" sz="1200" baseline="0" dirty="0">
                          <a:solidFill>
                            <a:schemeClr val="tx1"/>
                          </a:solidFill>
                          <a:latin typeface="Abel" panose="020B0604020202020204" charset="0"/>
                        </a:rPr>
                        <a:t> 4a 97.3%</a:t>
                      </a:r>
                      <a:endParaRPr lang="en-GB" sz="1200" dirty="0">
                        <a:solidFill>
                          <a:schemeClr val="tx1"/>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2"/>
                  </a:ext>
                </a:extLst>
              </a:tr>
              <a:tr h="396977">
                <a:tc>
                  <a:txBody>
                    <a:bodyPr/>
                    <a:lstStyle/>
                    <a:p>
                      <a:pPr marL="0" marR="0" lvl="0" indent="0" algn="ctr" rtl="0">
                        <a:spcBef>
                          <a:spcPts val="0"/>
                        </a:spcBef>
                        <a:spcAft>
                          <a:spcPts val="0"/>
                        </a:spcAft>
                        <a:buNone/>
                      </a:pPr>
                      <a:r>
                        <a:rPr lang="en-GB" sz="1200" b="1" dirty="0">
                          <a:solidFill>
                            <a:schemeClr val="tx1"/>
                          </a:solidFill>
                          <a:latin typeface="Abel" panose="020B0604020202020204" charset="0"/>
                        </a:rPr>
                        <a:t>2</a:t>
                      </a:r>
                      <a:endParaRPr sz="1200" b="1" dirty="0">
                        <a:solidFill>
                          <a:schemeClr val="tx1"/>
                        </a:solidFill>
                        <a:latin typeface="Abel" panose="020B060402020202020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3FFF51"/>
                          </a:solidFill>
                          <a:latin typeface="Abel" panose="020B0604020202020204" charset="0"/>
                        </a:rPr>
                        <a:t>100%</a:t>
                      </a:r>
                      <a:r>
                        <a:rPr lang="en-GB" sz="1200" b="1" baseline="0" dirty="0">
                          <a:solidFill>
                            <a:srgbClr val="3FFF51"/>
                          </a:solidFill>
                          <a:latin typeface="Abel" panose="020B0604020202020204" charset="0"/>
                        </a:rPr>
                        <a:t> </a:t>
                      </a:r>
                      <a:r>
                        <a:rPr lang="en-GB" sz="1200" b="1" baseline="0" dirty="0" err="1">
                          <a:solidFill>
                            <a:srgbClr val="3FFF51"/>
                          </a:solidFill>
                          <a:latin typeface="Abel" panose="020B0604020202020204" charset="0"/>
                        </a:rPr>
                        <a:t>Neg</a:t>
                      </a:r>
                      <a:endParaRPr sz="1200" b="1" dirty="0">
                        <a:solidFill>
                          <a:srgbClr val="3FFF51"/>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3FFF51"/>
                          </a:solidFill>
                          <a:latin typeface="Abel" panose="020B0604020202020204" charset="0"/>
                        </a:rPr>
                        <a:t>97.5% Neg</a:t>
                      </a:r>
                      <a:endParaRPr sz="1200" b="1" dirty="0">
                        <a:solidFill>
                          <a:srgbClr val="3FFF51"/>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HPA neg, </a:t>
                      </a:r>
                    </a:p>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HLA neg</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lvl="0" indent="0" algn="ctr" rtl="0">
                        <a:spcBef>
                          <a:spcPts val="0"/>
                        </a:spcBef>
                        <a:spcAft>
                          <a:spcPts val="0"/>
                        </a:spcAft>
                        <a:buNone/>
                      </a:pPr>
                      <a:r>
                        <a:rPr lang="en-GB" sz="1200" dirty="0">
                          <a:solidFill>
                            <a:schemeClr val="tx1"/>
                          </a:solidFill>
                          <a:latin typeface="Abel" panose="020B0604020202020204" charset="0"/>
                          <a:sym typeface="Calibri"/>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bel" panose="020B0604020202020204" charset="0"/>
                          <a:ea typeface="Calibri"/>
                          <a:cs typeface="Calibri"/>
                          <a:sym typeface="Calibri"/>
                        </a:rPr>
                        <a:t>N/A</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926924680"/>
                  </a:ext>
                </a:extLst>
              </a:tr>
              <a:tr h="334297">
                <a:tc>
                  <a:txBody>
                    <a:bodyPr/>
                    <a:lstStyle/>
                    <a:p>
                      <a:pPr marL="0" marR="0" lvl="0" indent="0" algn="ctr" rtl="0">
                        <a:spcBef>
                          <a:spcPts val="0"/>
                        </a:spcBef>
                        <a:spcAft>
                          <a:spcPts val="0"/>
                        </a:spcAft>
                        <a:buNone/>
                      </a:pPr>
                      <a:r>
                        <a:rPr lang="en-GB" sz="1200" b="1" dirty="0">
                          <a:solidFill>
                            <a:schemeClr val="tx1"/>
                          </a:solidFill>
                          <a:latin typeface="Abel" panose="020B0604020202020204" charset="0"/>
                        </a:rPr>
                        <a:t>3</a:t>
                      </a:r>
                      <a:endParaRPr sz="1200" b="1" dirty="0">
                        <a:solidFill>
                          <a:schemeClr val="tx1"/>
                        </a:solidFill>
                        <a:latin typeface="Abel" panose="020B060402020202020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FF0000"/>
                          </a:solidFill>
                          <a:latin typeface="Abel" panose="020B0604020202020204" charset="0"/>
                        </a:rPr>
                        <a:t>100% </a:t>
                      </a:r>
                      <a:r>
                        <a:rPr lang="en-GB" sz="1200" b="1" dirty="0" err="1">
                          <a:solidFill>
                            <a:srgbClr val="FF0000"/>
                          </a:solidFill>
                          <a:latin typeface="Abel" panose="020B0604020202020204" charset="0"/>
                        </a:rPr>
                        <a:t>Pos</a:t>
                      </a:r>
                      <a:endParaRPr sz="1200" b="1" dirty="0">
                        <a:solidFill>
                          <a:srgbClr val="FF0000"/>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FF0000"/>
                          </a:solidFill>
                          <a:latin typeface="Abel" panose="020B0604020202020204" charset="0"/>
                        </a:rPr>
                        <a:t>100% Pos</a:t>
                      </a:r>
                      <a:endParaRPr sz="1200" b="1" dirty="0">
                        <a:solidFill>
                          <a:srgbClr val="FF0000"/>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1" i="0" u="none" strike="noStrike" cap="none" dirty="0">
                          <a:solidFill>
                            <a:schemeClr val="tx1"/>
                          </a:solidFill>
                          <a:latin typeface="Abel" panose="020B0604020202020204" charset="0"/>
                          <a:ea typeface="+mn-ea"/>
                          <a:cs typeface="+mn-cs"/>
                          <a:sym typeface="Arial"/>
                        </a:rPr>
                        <a:t>HPA-5b,</a:t>
                      </a:r>
                      <a:r>
                        <a:rPr lang="en-GB" sz="1200" b="0" i="0" u="none" strike="noStrike" cap="none" dirty="0">
                          <a:solidFill>
                            <a:schemeClr val="tx1"/>
                          </a:solidFill>
                          <a:latin typeface="Abel" panose="020B0604020202020204" charset="0"/>
                          <a:ea typeface="+mn-ea"/>
                          <a:cs typeface="+mn-cs"/>
                          <a:sym typeface="Arial"/>
                        </a:rPr>
                        <a:t> </a:t>
                      </a:r>
                    </a:p>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HLA </a:t>
                      </a:r>
                      <a:r>
                        <a:rPr lang="en-GB" sz="1200" b="0" i="0" u="none" strike="noStrike" cap="none" dirty="0" err="1">
                          <a:solidFill>
                            <a:schemeClr val="tx1"/>
                          </a:solidFill>
                          <a:latin typeface="Abel" panose="020B0604020202020204" charset="0"/>
                          <a:ea typeface="+mn-ea"/>
                          <a:cs typeface="+mn-cs"/>
                          <a:sym typeface="Arial"/>
                        </a:rPr>
                        <a:t>pos</a:t>
                      </a:r>
                      <a:endParaRPr lang="en-GB" sz="1200" b="0" i="0" u="none" strike="noStrike" cap="none" dirty="0">
                        <a:solidFill>
                          <a:schemeClr val="tx1"/>
                        </a:solidFill>
                        <a:latin typeface="Abel" panose="020B0604020202020204" charset="0"/>
                        <a:ea typeface="+mn-ea"/>
                        <a:cs typeface="+mn-cs"/>
                        <a:sym typeface="Arial"/>
                      </a:endParaRP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lvl="0" indent="0" algn="ctr" rtl="0">
                        <a:spcBef>
                          <a:spcPts val="0"/>
                        </a:spcBef>
                        <a:spcAft>
                          <a:spcPts val="0"/>
                        </a:spcAft>
                        <a:buNone/>
                      </a:pPr>
                      <a:r>
                        <a:rPr lang="en-GB" sz="1200" dirty="0">
                          <a:solidFill>
                            <a:srgbClr val="FFFF00"/>
                          </a:solidFill>
                          <a:latin typeface="Abel" panose="020B0604020202020204" charset="0"/>
                          <a:sym typeface="Calibri"/>
                        </a:rPr>
                        <a:t>HPA</a:t>
                      </a:r>
                      <a:r>
                        <a:rPr lang="en-GB" sz="1200" baseline="0" dirty="0">
                          <a:solidFill>
                            <a:srgbClr val="FFFF00"/>
                          </a:solidFill>
                          <a:latin typeface="Abel" panose="020B0604020202020204" charset="0"/>
                          <a:sym typeface="Calibri"/>
                        </a:rPr>
                        <a:t> 5b 100%</a:t>
                      </a:r>
                      <a:endParaRPr lang="en-GB" sz="1200" dirty="0">
                        <a:solidFill>
                          <a:srgbClr val="FFFF00"/>
                        </a:solidFill>
                        <a:latin typeface="Abel" panose="020B0604020202020204" charset="0"/>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bel" panose="020B0604020202020204" charset="0"/>
                          <a:ea typeface="Calibri"/>
                          <a:cs typeface="Calibri"/>
                          <a:sym typeface="Calibri"/>
                        </a:rPr>
                        <a:t>HPA</a:t>
                      </a:r>
                      <a:r>
                        <a:rPr lang="en-GB" sz="1200" baseline="0" dirty="0">
                          <a:solidFill>
                            <a:schemeClr val="tx1"/>
                          </a:solidFill>
                          <a:latin typeface="Abel" panose="020B0604020202020204" charset="0"/>
                          <a:ea typeface="Calibri"/>
                          <a:cs typeface="Calibri"/>
                          <a:sym typeface="Calibri"/>
                        </a:rPr>
                        <a:t> GP1a/11a 95%</a:t>
                      </a:r>
                      <a:endParaRPr lang="en-GB" sz="1200" dirty="0">
                        <a:solidFill>
                          <a:schemeClr val="tx1"/>
                        </a:solidFill>
                        <a:latin typeface="Abel" panose="020B0604020202020204" charset="0"/>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967666517"/>
                  </a:ext>
                </a:extLst>
              </a:tr>
              <a:tr h="405397">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4</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3FFF51"/>
                          </a:solidFill>
                          <a:latin typeface="Abel" panose="020B0604020202020204" charset="0"/>
                        </a:rPr>
                        <a:t>100%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3FFF51"/>
                          </a:solidFill>
                          <a:latin typeface="Abel" panose="020B0604020202020204" charset="0"/>
                        </a:rPr>
                        <a:t>97.5%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HPA neg, </a:t>
                      </a:r>
                    </a:p>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HLA neg</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lvl="0" indent="0" algn="ctr" rtl="0">
                        <a:spcBef>
                          <a:spcPts val="0"/>
                        </a:spcBef>
                        <a:spcAft>
                          <a:spcPts val="0"/>
                        </a:spcAft>
                        <a:buNone/>
                      </a:pPr>
                      <a:r>
                        <a:rPr lang="en-GB" sz="1200" b="0" i="0" u="none" strike="noStrike" dirty="0">
                          <a:solidFill>
                            <a:schemeClr val="tx1"/>
                          </a:solidFill>
                          <a:latin typeface="Abel" panose="020B0604020202020204" charset="0"/>
                          <a:ea typeface="Calibri"/>
                          <a:cs typeface="Calibri"/>
                          <a:sym typeface="Calibri"/>
                        </a:rPr>
                        <a:t>N/A</a:t>
                      </a:r>
                      <a:endParaRPr sz="1200" b="0" i="0" u="none" strike="noStrike" dirty="0">
                        <a:solidFill>
                          <a:schemeClr val="tx1"/>
                        </a:solidFill>
                        <a:latin typeface="Abel" panose="020B0604020202020204" charset="0"/>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en-GB" sz="1200" dirty="0">
                          <a:solidFill>
                            <a:schemeClr val="tx1"/>
                          </a:solidFill>
                          <a:latin typeface="Abel" panose="020B060402020202020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5"/>
                  </a:ext>
                </a:extLst>
              </a:tr>
              <a:tr h="430345">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5</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3FFF51"/>
                          </a:solidFill>
                          <a:latin typeface="Abel" panose="020B0604020202020204" charset="0"/>
                        </a:rPr>
                        <a:t>97.6%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3FFF51"/>
                          </a:solidFill>
                          <a:latin typeface="Abel" panose="020B0604020202020204" charset="0"/>
                        </a:rPr>
                        <a:t>90%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HPA neg, </a:t>
                      </a:r>
                    </a:p>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HLA neg</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chemeClr val="tx1"/>
                          </a:solidFill>
                          <a:latin typeface="Abel" panose="020B0604020202020204" charset="0"/>
                          <a:ea typeface="Arial"/>
                          <a:cs typeface="Arial"/>
                          <a:sym typeface="Arial"/>
                        </a:rPr>
                        <a:t>N/A</a:t>
                      </a:r>
                      <a:endParaRPr sz="1200" b="0"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dirty="0">
                          <a:solidFill>
                            <a:schemeClr val="tx1"/>
                          </a:solidFill>
                          <a:latin typeface="Abel" panose="020B0604020202020204" charset="0"/>
                          <a:sym typeface="Arial"/>
                        </a:rPr>
                        <a:t> HPA 5b 97.6%</a:t>
                      </a:r>
                      <a:endParaRPr sz="1200" b="0"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6"/>
                  </a:ext>
                </a:extLst>
              </a:tr>
              <a:tr h="294907">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6</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FF0000"/>
                          </a:solidFill>
                          <a:latin typeface="Abel" panose="020B0604020202020204" charset="0"/>
                        </a:rPr>
                        <a:t>95.1% Pos</a:t>
                      </a:r>
                      <a:endParaRPr sz="1200" b="1" i="0" u="none" strike="noStrike" dirty="0">
                        <a:solidFill>
                          <a:srgbClr val="FF00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FF0000"/>
                          </a:solidFill>
                          <a:latin typeface="Abel" panose="020B0604020202020204" charset="0"/>
                        </a:rPr>
                        <a:t>100% Pos</a:t>
                      </a:r>
                      <a:endParaRPr sz="1200" b="1" i="0" u="none" strike="noStrike" dirty="0">
                        <a:solidFill>
                          <a:srgbClr val="FF00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1" i="0" u="none" strike="noStrike" cap="none" dirty="0">
                          <a:solidFill>
                            <a:schemeClr val="tx1"/>
                          </a:solidFill>
                          <a:latin typeface="Abel" panose="020B0604020202020204" charset="0"/>
                          <a:ea typeface="+mn-ea"/>
                          <a:cs typeface="+mn-cs"/>
                          <a:sym typeface="Arial"/>
                        </a:rPr>
                        <a:t>HPA-1b 3b 5b</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lvl="0" indent="0" algn="ctr" rtl="0">
                        <a:spcBef>
                          <a:spcPts val="0"/>
                        </a:spcBef>
                        <a:spcAft>
                          <a:spcPts val="0"/>
                        </a:spcAft>
                        <a:buNone/>
                      </a:pPr>
                      <a:r>
                        <a:rPr lang="en-GB" sz="1200" dirty="0">
                          <a:solidFill>
                            <a:srgbClr val="FFFF00"/>
                          </a:solidFill>
                          <a:latin typeface="Abel" panose="020B0604020202020204" charset="0"/>
                        </a:rPr>
                        <a:t>HPA 1b 95.1%, </a:t>
                      </a:r>
                    </a:p>
                    <a:p>
                      <a:pPr marL="0" lvl="0" indent="0" algn="ctr" rtl="0">
                        <a:spcBef>
                          <a:spcPts val="0"/>
                        </a:spcBef>
                        <a:spcAft>
                          <a:spcPts val="0"/>
                        </a:spcAft>
                        <a:buNone/>
                      </a:pPr>
                      <a:r>
                        <a:rPr lang="en-GB" sz="1200" dirty="0">
                          <a:solidFill>
                            <a:srgbClr val="FFFF00"/>
                          </a:solidFill>
                          <a:latin typeface="Abel" panose="020B0604020202020204" charset="0"/>
                        </a:rPr>
                        <a:t>3b 92.7%, 5b 97.6%</a:t>
                      </a:r>
                      <a:endParaRPr sz="1200" dirty="0">
                        <a:solidFill>
                          <a:srgbClr val="FFFF00"/>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lvl="0" indent="0" algn="ctr" rtl="0">
                        <a:spcBef>
                          <a:spcPts val="0"/>
                        </a:spcBef>
                        <a:spcAft>
                          <a:spcPts val="0"/>
                        </a:spcAft>
                        <a:buNone/>
                      </a:pPr>
                      <a:r>
                        <a:rPr lang="en-GB" sz="1200" dirty="0">
                          <a:solidFill>
                            <a:schemeClr val="tx1"/>
                          </a:solidFill>
                          <a:latin typeface="Abel" panose="020B0604020202020204" charset="0"/>
                        </a:rPr>
                        <a:t>HPA</a:t>
                      </a:r>
                      <a:r>
                        <a:rPr lang="en-GB" sz="1200" baseline="0" dirty="0">
                          <a:solidFill>
                            <a:schemeClr val="tx1"/>
                          </a:solidFill>
                          <a:latin typeface="Abel" panose="020B0604020202020204" charset="0"/>
                        </a:rPr>
                        <a:t> 2b 97.4, 4b 97.2% GP1a/11a 97.5%</a:t>
                      </a:r>
                      <a:endParaRPr sz="1200" dirty="0">
                        <a:solidFill>
                          <a:schemeClr val="tx1"/>
                        </a:solidFill>
                        <a:latin typeface="Abel"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7"/>
                  </a:ext>
                </a:extLst>
              </a:tr>
              <a:tr h="294967">
                <a:tc>
                  <a:txBody>
                    <a:bodyPr/>
                    <a:lstStyle/>
                    <a:p>
                      <a:pPr marL="0" marR="0" lvl="0" indent="0" algn="ctr" rtl="0">
                        <a:spcBef>
                          <a:spcPts val="0"/>
                        </a:spcBef>
                        <a:spcAft>
                          <a:spcPts val="0"/>
                        </a:spcAft>
                        <a:buNone/>
                      </a:pPr>
                      <a:r>
                        <a:rPr lang="en-GB" sz="1200" b="1" u="none" strike="noStrike" dirty="0">
                          <a:solidFill>
                            <a:schemeClr val="tx1"/>
                          </a:solidFill>
                          <a:latin typeface="Abel" panose="020B0604020202020204" charset="0"/>
                        </a:rPr>
                        <a:t>7</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u="none" strike="noStrike" dirty="0">
                          <a:solidFill>
                            <a:srgbClr val="FF0000"/>
                          </a:solidFill>
                          <a:latin typeface="Abel" panose="020B0604020202020204" charset="0"/>
                        </a:rPr>
                        <a:t>85.7% Pos</a:t>
                      </a:r>
                      <a:endParaRPr sz="1200" b="1" i="0" u="none" strike="noStrike" dirty="0">
                        <a:solidFill>
                          <a:srgbClr val="FF00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dirty="0">
                          <a:solidFill>
                            <a:srgbClr val="FFC000"/>
                          </a:solidFill>
                          <a:latin typeface="Abel" panose="020B0604020202020204" charset="0"/>
                        </a:rPr>
                        <a:t>50% Pos</a:t>
                      </a:r>
                      <a:endParaRPr sz="1200" b="1" i="0" u="none" strike="noStrike" dirty="0">
                        <a:solidFill>
                          <a:srgbClr val="FFC0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1" i="0" u="none" strike="noStrike" cap="none" dirty="0">
                          <a:solidFill>
                            <a:schemeClr val="tx1"/>
                          </a:solidFill>
                          <a:latin typeface="Abel" panose="020B0604020202020204" charset="0"/>
                          <a:ea typeface="+mn-ea"/>
                          <a:cs typeface="+mn-cs"/>
                          <a:sym typeface="Arial"/>
                        </a:rPr>
                        <a:t>HPA-5b,</a:t>
                      </a:r>
                    </a:p>
                    <a:p>
                      <a:pPr algn="ctr">
                        <a:lnSpc>
                          <a:spcPct val="107000"/>
                        </a:lnSpc>
                        <a:spcAft>
                          <a:spcPts val="0"/>
                        </a:spcAft>
                      </a:pPr>
                      <a:r>
                        <a:rPr lang="en-GB" sz="1200" b="0" i="0" u="none" strike="noStrike" cap="none" dirty="0">
                          <a:solidFill>
                            <a:srgbClr val="FFC000"/>
                          </a:solidFill>
                          <a:latin typeface="Abel" panose="020B0604020202020204" charset="0"/>
                          <a:ea typeface="+mn-ea"/>
                          <a:cs typeface="+mn-cs"/>
                          <a:sym typeface="Arial"/>
                        </a:rPr>
                        <a:t>HLA </a:t>
                      </a:r>
                      <a:r>
                        <a:rPr lang="en-GB" sz="1200" b="0" i="0" u="none" strike="noStrike" cap="none" dirty="0" err="1">
                          <a:solidFill>
                            <a:srgbClr val="FFC000"/>
                          </a:solidFill>
                          <a:latin typeface="Abel" panose="020B0604020202020204" charset="0"/>
                          <a:ea typeface="+mn-ea"/>
                          <a:cs typeface="+mn-cs"/>
                          <a:sym typeface="Arial"/>
                        </a:rPr>
                        <a:t>pos</a:t>
                      </a:r>
                      <a:endParaRPr lang="en-GB" sz="1200" b="0" i="0" u="none" strike="noStrike" cap="none" dirty="0">
                        <a:solidFill>
                          <a:srgbClr val="FFC000"/>
                        </a:solidFill>
                        <a:latin typeface="Abel" panose="020B0604020202020204" charset="0"/>
                        <a:ea typeface="+mn-ea"/>
                        <a:cs typeface="+mn-cs"/>
                        <a:sym typeface="Arial"/>
                      </a:endParaRP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rgbClr val="FFFF00"/>
                          </a:solidFill>
                          <a:latin typeface="Abel" panose="020B0604020202020204" charset="0"/>
                          <a:ea typeface="Arial"/>
                          <a:cs typeface="Arial"/>
                          <a:sym typeface="Arial"/>
                        </a:rPr>
                        <a:t>HPA 5b 85.7%</a:t>
                      </a:r>
                      <a:endParaRPr sz="1200" b="0" i="0" u="none" strike="noStrike" dirty="0">
                        <a:solidFill>
                          <a:srgbClr val="FFFF00"/>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chemeClr val="tx1"/>
                          </a:solidFill>
                          <a:latin typeface="Abel" panose="020B0604020202020204" charset="0"/>
                          <a:ea typeface="Arial"/>
                          <a:cs typeface="Arial"/>
                          <a:sym typeface="Arial"/>
                        </a:rPr>
                        <a:t>HPA</a:t>
                      </a:r>
                      <a:r>
                        <a:rPr lang="en-GB" sz="1200" b="0" i="0" u="none" strike="noStrike" baseline="0" dirty="0">
                          <a:solidFill>
                            <a:schemeClr val="tx1"/>
                          </a:solidFill>
                          <a:latin typeface="Abel" panose="020B0604020202020204" charset="0"/>
                          <a:ea typeface="Arial"/>
                          <a:cs typeface="Arial"/>
                          <a:sym typeface="Arial"/>
                        </a:rPr>
                        <a:t> 11a/11b  97.5%</a:t>
                      </a:r>
                    </a:p>
                    <a:p>
                      <a:pPr marL="0" marR="0" lvl="0" indent="0" algn="ctr" rtl="0">
                        <a:spcBef>
                          <a:spcPts val="0"/>
                        </a:spcBef>
                        <a:spcAft>
                          <a:spcPts val="0"/>
                        </a:spcAft>
                        <a:buNone/>
                      </a:pPr>
                      <a:r>
                        <a:rPr lang="en-GB" sz="1200" b="0" i="0" u="none" strike="noStrike" baseline="0" dirty="0">
                          <a:solidFill>
                            <a:schemeClr val="tx1"/>
                          </a:solidFill>
                          <a:latin typeface="Abel" panose="020B0604020202020204" charset="0"/>
                          <a:ea typeface="Arial"/>
                          <a:cs typeface="Arial"/>
                          <a:sym typeface="Arial"/>
                        </a:rPr>
                        <a:t>1a/11a 95%</a:t>
                      </a:r>
                      <a:endParaRPr sz="1200" b="0"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8"/>
                  </a:ext>
                </a:extLst>
              </a:tr>
              <a:tr h="557810">
                <a:tc>
                  <a:txBody>
                    <a:bodyPr/>
                    <a:lstStyle/>
                    <a:p>
                      <a:pPr marL="0" marR="0" lvl="0" indent="0" algn="ctr" rtl="0">
                        <a:spcBef>
                          <a:spcPts val="0"/>
                        </a:spcBef>
                        <a:spcAft>
                          <a:spcPts val="0"/>
                        </a:spcAft>
                        <a:buNone/>
                      </a:pPr>
                      <a:r>
                        <a:rPr lang="en-GB" sz="1200" b="1" i="0" u="none" strike="noStrike" dirty="0">
                          <a:solidFill>
                            <a:schemeClr val="tx1"/>
                          </a:solidFill>
                          <a:latin typeface="Abel" panose="020B0604020202020204" charset="0"/>
                          <a:ea typeface="Arial"/>
                          <a:cs typeface="Arial"/>
                          <a:sym typeface="Arial"/>
                        </a:rPr>
                        <a:t>8</a:t>
                      </a:r>
                      <a:endParaRPr sz="1200" b="1" i="0" u="none" strike="noStrike" dirty="0">
                        <a:solidFill>
                          <a:schemeClr val="tx1"/>
                        </a:solidFill>
                        <a:latin typeface="Abel" panose="020B0604020202020204" charset="0"/>
                        <a:ea typeface="Arial"/>
                        <a:cs typeface="Arial"/>
                        <a:sym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i="0" u="none" strike="noStrike" dirty="0">
                          <a:solidFill>
                            <a:srgbClr val="3FFF51"/>
                          </a:solidFill>
                          <a:latin typeface="Abel" panose="020B0604020202020204" charset="0"/>
                          <a:ea typeface="Arial"/>
                          <a:cs typeface="Arial"/>
                          <a:sym typeface="Arial"/>
                        </a:rPr>
                        <a:t>100%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1" i="0" u="none" strike="noStrike" dirty="0">
                          <a:solidFill>
                            <a:srgbClr val="3FFF51"/>
                          </a:solidFill>
                          <a:latin typeface="Abel" panose="020B0604020202020204" charset="0"/>
                          <a:ea typeface="Arial"/>
                          <a:cs typeface="Arial"/>
                          <a:sym typeface="Arial"/>
                        </a:rPr>
                        <a:t>100% Neg</a:t>
                      </a:r>
                      <a:endParaRPr sz="1200" b="1" i="0" u="none" strike="noStrike" dirty="0">
                        <a:solidFill>
                          <a:srgbClr val="3FFF5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HPA neg, </a:t>
                      </a:r>
                    </a:p>
                    <a:p>
                      <a:pPr algn="ctr">
                        <a:lnSpc>
                          <a:spcPct val="107000"/>
                        </a:lnSpc>
                        <a:spcAft>
                          <a:spcPts val="0"/>
                        </a:spcAft>
                      </a:pPr>
                      <a:r>
                        <a:rPr lang="en-GB" sz="1200" b="0" i="0" u="none" strike="noStrike" cap="none" dirty="0">
                          <a:solidFill>
                            <a:schemeClr val="tx1"/>
                          </a:solidFill>
                          <a:latin typeface="Abel" panose="020B0604020202020204" charset="0"/>
                          <a:ea typeface="+mn-ea"/>
                          <a:cs typeface="+mn-cs"/>
                          <a:sym typeface="Arial"/>
                        </a:rPr>
                        <a:t>HLA neg</a:t>
                      </a:r>
                    </a:p>
                  </a:txBody>
                  <a:tcPr marL="57013" marR="57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chemeClr val="tx1"/>
                          </a:solidFill>
                          <a:latin typeface="Abel" panose="020B0604020202020204" charset="0"/>
                          <a:ea typeface="Arial"/>
                          <a:cs typeface="Arial"/>
                          <a:sym typeface="Arial"/>
                        </a:rPr>
                        <a:t>N/A</a:t>
                      </a:r>
                      <a:endParaRPr sz="1200" b="0"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indent="0" algn="ctr" rtl="0">
                        <a:spcBef>
                          <a:spcPts val="0"/>
                        </a:spcBef>
                        <a:spcAft>
                          <a:spcPts val="0"/>
                        </a:spcAft>
                        <a:buNone/>
                      </a:pPr>
                      <a:r>
                        <a:rPr lang="en-GB" sz="1200" b="0" i="0" u="none" strike="noStrike" dirty="0">
                          <a:solidFill>
                            <a:schemeClr val="tx1"/>
                          </a:solidFill>
                          <a:latin typeface="Abel" panose="020B0604020202020204" charset="0"/>
                          <a:ea typeface="Arial"/>
                          <a:cs typeface="Arial"/>
                          <a:sym typeface="Arial"/>
                        </a:rPr>
                        <a:t>N/A</a:t>
                      </a:r>
                      <a:endParaRPr sz="1200" b="0" i="0" u="none" strike="noStrike" dirty="0">
                        <a:solidFill>
                          <a:schemeClr val="tx1"/>
                        </a:solidFill>
                        <a:latin typeface="Abel" panose="020B0604020202020204" charset="0"/>
                        <a:ea typeface="Arial"/>
                        <a:cs typeface="Arial"/>
                        <a:sym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463385765"/>
                  </a:ext>
                </a:extLst>
              </a:tr>
            </a:tbl>
          </a:graphicData>
        </a:graphic>
      </p:graphicFrame>
      <p:sp>
        <p:nvSpPr>
          <p:cNvPr id="2" name="Arrow: Right 1">
            <a:extLst>
              <a:ext uri="{FF2B5EF4-FFF2-40B4-BE49-F238E27FC236}">
                <a16:creationId xmlns:a16="http://schemas.microsoft.com/office/drawing/2014/main" id="{99EC7EF7-3A2A-88A8-4E27-056D2E4C765E}"/>
              </a:ext>
            </a:extLst>
          </p:cNvPr>
          <p:cNvSpPr/>
          <p:nvPr/>
        </p:nvSpPr>
        <p:spPr>
          <a:xfrm>
            <a:off x="253125" y="4123649"/>
            <a:ext cx="429208" cy="177281"/>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AECCB7EA-7DCB-C568-2EB6-49191B8D0130}"/>
              </a:ext>
            </a:extLst>
          </p:cNvPr>
          <p:cNvSpPr/>
          <p:nvPr/>
        </p:nvSpPr>
        <p:spPr>
          <a:xfrm>
            <a:off x="3999244" y="1346479"/>
            <a:ext cx="2703007" cy="705258"/>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A65A4DC2-EBB9-EED2-53C7-059428C815DA}"/>
              </a:ext>
            </a:extLst>
          </p:cNvPr>
          <p:cNvSpPr/>
          <p:nvPr/>
        </p:nvSpPr>
        <p:spPr>
          <a:xfrm>
            <a:off x="253125" y="1699108"/>
            <a:ext cx="429208" cy="177281"/>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FDCDCF2E-6CF5-4551-E959-45606D32389B}"/>
              </a:ext>
            </a:extLst>
          </p:cNvPr>
          <p:cNvSpPr/>
          <p:nvPr/>
        </p:nvSpPr>
        <p:spPr>
          <a:xfrm>
            <a:off x="253125" y="2483109"/>
            <a:ext cx="429208" cy="177281"/>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48ADC21-1649-054B-73F0-DE2098899ED7}"/>
              </a:ext>
            </a:extLst>
          </p:cNvPr>
          <p:cNvSpPr/>
          <p:nvPr/>
        </p:nvSpPr>
        <p:spPr>
          <a:xfrm>
            <a:off x="253125" y="3715966"/>
            <a:ext cx="429208" cy="177281"/>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766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11: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1255133487"/>
              </p:ext>
            </p:extLst>
          </p:nvPr>
        </p:nvGraphicFramePr>
        <p:xfrm>
          <a:off x="619433" y="1404900"/>
          <a:ext cx="8002443" cy="3003538"/>
        </p:xfrm>
        <a:graphic>
          <a:graphicData uri="http://schemas.openxmlformats.org/drawingml/2006/table">
            <a:tbl>
              <a:tblPr firstRow="1" bandRow="1">
                <a:tableStyleId>{5C22544A-7EE6-4342-B048-85BDC9FD1C3A}</a:tableStyleId>
              </a:tblPr>
              <a:tblGrid>
                <a:gridCol w="703984">
                  <a:extLst>
                    <a:ext uri="{9D8B030D-6E8A-4147-A177-3AD203B41FA5}">
                      <a16:colId xmlns:a16="http://schemas.microsoft.com/office/drawing/2014/main" val="1306598289"/>
                    </a:ext>
                  </a:extLst>
                </a:gridCol>
                <a:gridCol w="1434521">
                  <a:extLst>
                    <a:ext uri="{9D8B030D-6E8A-4147-A177-3AD203B41FA5}">
                      <a16:colId xmlns:a16="http://schemas.microsoft.com/office/drawing/2014/main" val="4177020592"/>
                    </a:ext>
                  </a:extLst>
                </a:gridCol>
                <a:gridCol w="1460537">
                  <a:extLst>
                    <a:ext uri="{9D8B030D-6E8A-4147-A177-3AD203B41FA5}">
                      <a16:colId xmlns:a16="http://schemas.microsoft.com/office/drawing/2014/main" val="3698368510"/>
                    </a:ext>
                  </a:extLst>
                </a:gridCol>
                <a:gridCol w="1589887">
                  <a:extLst>
                    <a:ext uri="{9D8B030D-6E8A-4147-A177-3AD203B41FA5}">
                      <a16:colId xmlns:a16="http://schemas.microsoft.com/office/drawing/2014/main" val="1913237468"/>
                    </a:ext>
                  </a:extLst>
                </a:gridCol>
                <a:gridCol w="1100489">
                  <a:extLst>
                    <a:ext uri="{9D8B030D-6E8A-4147-A177-3AD203B41FA5}">
                      <a16:colId xmlns:a16="http://schemas.microsoft.com/office/drawing/2014/main" val="3029699336"/>
                    </a:ext>
                  </a:extLst>
                </a:gridCol>
                <a:gridCol w="1713025">
                  <a:extLst>
                    <a:ext uri="{9D8B030D-6E8A-4147-A177-3AD203B41FA5}">
                      <a16:colId xmlns:a16="http://schemas.microsoft.com/office/drawing/2014/main" val="1053393756"/>
                    </a:ext>
                  </a:extLst>
                </a:gridCol>
              </a:tblGrid>
              <a:tr h="520153">
                <a:tc>
                  <a:txBody>
                    <a:bodyPr/>
                    <a:lstStyle/>
                    <a:p>
                      <a:pPr algn="ctr"/>
                      <a:r>
                        <a:rPr lang="en-GB" sz="12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bel" panose="020B0604020202020204" charset="0"/>
                        </a:rPr>
                        <a:t>HPA Presence</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bel" panose="020B0604020202020204" charset="0"/>
                        </a:rPr>
                        <a:t>HPA Absence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bel" panose="020B0604020202020204" charset="0"/>
                        </a:rPr>
                        <a:t>Samples reported</a:t>
                      </a:r>
                    </a:p>
                  </a:txBody>
                  <a:tcPr marL="84406" marR="84406" marT="42203" marB="42203"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bel" panose="020B0604020202020204" charset="0"/>
                        </a:rPr>
                        <a:t>Method</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bel" panose="020B0604020202020204" charset="0"/>
                        </a:rPr>
                        <a:t>Error</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496677">
                <a:tc>
                  <a:txBody>
                    <a:bodyPr/>
                    <a:lstStyle/>
                    <a:p>
                      <a:pPr algn="ctr" fontAlgn="ctr"/>
                      <a:r>
                        <a:rPr lang="en-GB" sz="1200" kern="1200" dirty="0">
                          <a:solidFill>
                            <a:schemeClr val="tx1"/>
                          </a:solidFill>
                          <a:latin typeface="Abel" panose="020B0604020202020204" charset="0"/>
                          <a:ea typeface="+mn-ea"/>
                          <a:cs typeface="+mn-cs"/>
                        </a:rPr>
                        <a:t>180</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err="1">
                          <a:solidFill>
                            <a:schemeClr val="tx1"/>
                          </a:solidFill>
                          <a:effectLst/>
                          <a:latin typeface="Abel" panose="020B0604020202020204" charset="0"/>
                        </a:rPr>
                        <a:t>Werfen</a:t>
                      </a:r>
                      <a:endParaRPr lang="en-GB" sz="1200" b="0" i="0" u="none" strike="noStrike" dirty="0">
                        <a:solidFill>
                          <a:schemeClr val="tx1"/>
                        </a:solidFill>
                        <a:effectLst/>
                        <a:latin typeface="Abel" panose="020B0604020202020204" charset="0"/>
                      </a:endParaRPr>
                    </a:p>
                    <a:p>
                      <a:pPr algn="ctr" fontAlgn="ctr"/>
                      <a:r>
                        <a:rPr lang="en-GB" sz="1200" b="0" i="0" u="none" strike="noStrike" baseline="0" dirty="0">
                          <a:solidFill>
                            <a:schemeClr val="tx1"/>
                          </a:solidFill>
                          <a:effectLst/>
                          <a:latin typeface="Abel" panose="020B0604020202020204" charset="0"/>
                        </a:rPr>
                        <a:t> </a:t>
                      </a:r>
                      <a:r>
                        <a:rPr lang="en-GB" sz="1200" b="0" i="0" u="none" strike="noStrike" baseline="0" dirty="0" err="1">
                          <a:solidFill>
                            <a:schemeClr val="tx1"/>
                          </a:solidFill>
                          <a:effectLst/>
                          <a:latin typeface="Abel" panose="020B0604020202020204" charset="0"/>
                        </a:rPr>
                        <a:t>PakPlus</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buNone/>
                      </a:pPr>
                      <a:r>
                        <a:rPr lang="en-GB" sz="1200" b="0" i="0" u="none" strike="noStrike" dirty="0">
                          <a:effectLst/>
                          <a:latin typeface="Abel" panose="02000506030000020004" pitchFamily="2" charset="0"/>
                        </a:rPr>
                        <a:t>Sensitivity / resolution issue</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992216323"/>
                  </a:ext>
                </a:extLst>
              </a:tr>
              <a:tr h="496677">
                <a:tc>
                  <a:txBody>
                    <a:bodyPr/>
                    <a:lstStyle/>
                    <a:p>
                      <a:pPr algn="ctr" fontAlgn="ctr"/>
                      <a:r>
                        <a:rPr lang="en-GB" sz="1200" kern="1200" dirty="0">
                          <a:solidFill>
                            <a:schemeClr val="tx1"/>
                          </a:solidFill>
                          <a:latin typeface="Abel" panose="020B0604020202020204" charset="0"/>
                          <a:ea typeface="+mn-ea"/>
                          <a:cs typeface="+mn-cs"/>
                        </a:rPr>
                        <a:t>199</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FFFF"/>
                          </a:solidFill>
                          <a:effectLst/>
                          <a:uLnTx/>
                          <a:uFillTx/>
                          <a:latin typeface="Abel" panose="020B0604020202020204" charset="0"/>
                          <a:ea typeface="+mn-ea"/>
                          <a:cs typeface="+mn-cs"/>
                          <a:sym typeface="Arial"/>
                        </a:rPr>
                        <a:t>8/8</a:t>
                      </a:r>
                      <a:endParaRPr kumimoji="0" lang="en-GB" sz="1200" b="0" i="0" u="none" strike="noStrike" kern="0" cap="none" spc="0" normalizeH="0" baseline="0" noProof="0" dirty="0">
                        <a:ln>
                          <a:noFill/>
                        </a:ln>
                        <a:solidFill>
                          <a:srgbClr val="FFFFFF"/>
                        </a:solidFill>
                        <a:effectLst/>
                        <a:uLnTx/>
                        <a:uFillTx/>
                        <a:latin typeface="Abel" panose="020B0604020202020204" charset="0"/>
                        <a:ea typeface="+mn-ea"/>
                        <a:cs typeface="+mn-cs"/>
                        <a:sym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dirty="0" err="1">
                          <a:solidFill>
                            <a:schemeClr val="tx1"/>
                          </a:solidFill>
                          <a:effectLst/>
                          <a:latin typeface="Abel" panose="020B0604020202020204" charset="0"/>
                        </a:rPr>
                        <a:t>Werfen</a:t>
                      </a:r>
                      <a:r>
                        <a:rPr lang="en-GB" sz="1200" b="0" i="0" u="none" strike="noStrike" baseline="0" dirty="0">
                          <a:solidFill>
                            <a:schemeClr val="tx1"/>
                          </a:solidFill>
                          <a:effectLst/>
                          <a:latin typeface="Abel" panose="020B0604020202020204" charset="0"/>
                        </a:rPr>
                        <a:t> </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baseline="0" dirty="0" err="1">
                          <a:solidFill>
                            <a:schemeClr val="tx1"/>
                          </a:solidFill>
                          <a:effectLst/>
                          <a:latin typeface="Abel" panose="020B0604020202020204" charset="0"/>
                        </a:rPr>
                        <a:t>PakLx</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buNone/>
                      </a:pPr>
                      <a:r>
                        <a:rPr lang="en-GB" sz="1200" b="0" i="0" u="none" strike="noStrike" dirty="0">
                          <a:effectLst/>
                          <a:latin typeface="Abel" panose="02000506030000020004" pitchFamily="2" charset="0"/>
                        </a:rPr>
                        <a:t>Age of samples / sensitivity issues</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545660689"/>
                  </a:ext>
                </a:extLst>
              </a:tr>
              <a:tr h="496677">
                <a:tc>
                  <a:txBody>
                    <a:bodyPr/>
                    <a:lstStyle/>
                    <a:p>
                      <a:pPr algn="ctr" fontAlgn="ctr"/>
                      <a:r>
                        <a:rPr lang="en-GB" sz="1200" kern="1200" dirty="0">
                          <a:solidFill>
                            <a:schemeClr val="tx1"/>
                          </a:solidFill>
                          <a:latin typeface="Abel" panose="020B0604020202020204" charset="0"/>
                          <a:ea typeface="+mn-ea"/>
                          <a:cs typeface="+mn-cs"/>
                        </a:rPr>
                        <a:t>281</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200" b="0" i="0" u="none" strike="noStrike" dirty="0">
                          <a:solidFill>
                            <a:schemeClr val="tx1"/>
                          </a:solidFill>
                          <a:effectLst/>
                          <a:latin typeface="Abel" panose="020B0604020202020204" charset="0"/>
                        </a:rPr>
                        <a:t>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FFFF"/>
                          </a:solidFill>
                          <a:effectLst/>
                          <a:uLnTx/>
                          <a:uFillTx/>
                          <a:latin typeface="Abel" panose="020B0604020202020204" charset="0"/>
                          <a:ea typeface="+mn-ea"/>
                          <a:cs typeface="+mn-cs"/>
                          <a:sym typeface="Arial"/>
                        </a:rPr>
                        <a:t>8/8</a:t>
                      </a:r>
                      <a:endParaRPr kumimoji="0" lang="en-GB" sz="1200" b="0" i="0" u="none" strike="noStrike" kern="0" cap="none" spc="0" normalizeH="0" baseline="0" noProof="0" dirty="0">
                        <a:ln>
                          <a:noFill/>
                        </a:ln>
                        <a:solidFill>
                          <a:srgbClr val="FFFFFF"/>
                        </a:solidFill>
                        <a:effectLst/>
                        <a:uLnTx/>
                        <a:uFillTx/>
                        <a:latin typeface="Abel" panose="020B0604020202020204" charset="0"/>
                        <a:ea typeface="+mn-ea"/>
                        <a:cs typeface="+mn-cs"/>
                        <a:sym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dirty="0" err="1">
                          <a:solidFill>
                            <a:schemeClr val="tx1"/>
                          </a:solidFill>
                          <a:effectLst/>
                          <a:latin typeface="Abel" panose="020B0604020202020204" charset="0"/>
                        </a:rPr>
                        <a:t>Werfen</a:t>
                      </a:r>
                      <a:r>
                        <a:rPr lang="en-GB" sz="1200" b="0" i="0" u="none" strike="noStrike" baseline="0" dirty="0">
                          <a:solidFill>
                            <a:schemeClr val="tx1"/>
                          </a:solidFill>
                          <a:effectLst/>
                          <a:latin typeface="Abel" panose="020B0604020202020204" charset="0"/>
                        </a:rPr>
                        <a:t> </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baseline="0" dirty="0" err="1">
                          <a:solidFill>
                            <a:schemeClr val="tx1"/>
                          </a:solidFill>
                          <a:effectLst/>
                          <a:latin typeface="Abel" panose="020B0604020202020204" charset="0"/>
                        </a:rPr>
                        <a:t>PakLx</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Abel" panose="02000506030000020004" pitchFamily="2" charset="0"/>
                        </a:rPr>
                        <a:t>Interpretation issue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2071405719"/>
                  </a:ext>
                </a:extLst>
              </a:tr>
              <a:tr h="496677">
                <a:tc>
                  <a:txBody>
                    <a:bodyPr/>
                    <a:lstStyle/>
                    <a:p>
                      <a:pPr algn="ctr" fontAlgn="ctr"/>
                      <a:r>
                        <a:rPr lang="en-GB" sz="1200" kern="1200" dirty="0">
                          <a:solidFill>
                            <a:schemeClr val="tx1"/>
                          </a:solidFill>
                          <a:latin typeface="Abel" panose="020B0604020202020204" charset="0"/>
                          <a:ea typeface="+mn-ea"/>
                          <a:cs typeface="+mn-cs"/>
                        </a:rPr>
                        <a:t>387</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FFFF"/>
                          </a:solidFill>
                          <a:effectLst/>
                          <a:uLnTx/>
                          <a:uFillTx/>
                          <a:latin typeface="Abel" panose="020B0604020202020204" charset="0"/>
                          <a:ea typeface="+mn-ea"/>
                          <a:cs typeface="+mn-cs"/>
                          <a:sym typeface="Arial"/>
                        </a:rPr>
                        <a:t>8/8</a:t>
                      </a:r>
                      <a:endParaRPr kumimoji="0" lang="en-GB" sz="1200" b="0" i="0" u="none" strike="noStrike" kern="0" cap="none" spc="0" normalizeH="0" baseline="0" noProof="0" dirty="0">
                        <a:ln>
                          <a:noFill/>
                        </a:ln>
                        <a:solidFill>
                          <a:srgbClr val="FFFFFF"/>
                        </a:solidFill>
                        <a:effectLst/>
                        <a:uLnTx/>
                        <a:uFillTx/>
                        <a:latin typeface="Abel" panose="020B0604020202020204" charset="0"/>
                        <a:ea typeface="+mn-ea"/>
                        <a:cs typeface="+mn-cs"/>
                        <a:sym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In house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tx1"/>
                          </a:solidFill>
                          <a:effectLst/>
                          <a:latin typeface="Abel" panose="02000506030000020004" pitchFamily="2" charset="0"/>
                        </a:rPr>
                        <a:t>No</a:t>
                      </a:r>
                      <a:r>
                        <a:rPr lang="en-GB" sz="1200" b="0" i="1" u="none" strike="noStrike" baseline="0" dirty="0">
                          <a:solidFill>
                            <a:schemeClr val="tx1"/>
                          </a:solidFill>
                          <a:effectLst/>
                          <a:latin typeface="Abel" panose="02000506030000020004" pitchFamily="2" charset="0"/>
                        </a:rPr>
                        <a:t> response</a:t>
                      </a:r>
                      <a:endParaRPr lang="en-GB" sz="1200" b="0" i="1" u="none" strike="noStrike" dirty="0">
                        <a:solidFill>
                          <a:schemeClr val="tx1"/>
                        </a:solidFill>
                        <a:effectLst/>
                        <a:latin typeface="Abel" panose="02000506030000020004"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dirty="0">
                        <a:solidFill>
                          <a:schemeClr val="tx1"/>
                        </a:solidFill>
                        <a:effectLst/>
                        <a:latin typeface="Abel" panose="02000506030000020004" pitchFamily="2" charset="0"/>
                      </a:endParaRP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137579281"/>
                  </a:ext>
                </a:extLst>
              </a:tr>
              <a:tr h="496677">
                <a:tc>
                  <a:txBody>
                    <a:bodyPr/>
                    <a:lstStyle/>
                    <a:p>
                      <a:pPr algn="ctr" fontAlgn="ctr"/>
                      <a:r>
                        <a:rPr lang="en-GB" sz="1200" kern="1200" dirty="0">
                          <a:solidFill>
                            <a:schemeClr val="tx1"/>
                          </a:solidFill>
                          <a:latin typeface="Abel" panose="020B0604020202020204" charset="0"/>
                          <a:ea typeface="+mn-ea"/>
                          <a:cs typeface="+mn-cs"/>
                        </a:rPr>
                        <a:t>405</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67%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0" i="0" u="none" strike="noStrike" dirty="0">
                          <a:solidFill>
                            <a:schemeClr val="tx1"/>
                          </a:solidFill>
                          <a:effectLst/>
                          <a:latin typeface="Abel" panose="020B0604020202020204" charset="0"/>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bel" panose="020B0604020202020204" charset="0"/>
                          <a:ea typeface="+mn-ea"/>
                          <a:cs typeface="+mn-cs"/>
                          <a:sym typeface="Arial"/>
                        </a:rPr>
                        <a:t>8/8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dirty="0" err="1">
                          <a:solidFill>
                            <a:schemeClr val="tx1"/>
                          </a:solidFill>
                          <a:effectLst/>
                          <a:latin typeface="Abel" panose="020B0604020202020204" charset="0"/>
                        </a:rPr>
                        <a:t>Werfen</a:t>
                      </a:r>
                      <a:r>
                        <a:rPr lang="en-GB" sz="1200" b="0" i="0" u="none" strike="noStrike" baseline="0" dirty="0">
                          <a:solidFill>
                            <a:schemeClr val="tx1"/>
                          </a:solidFill>
                          <a:effectLst/>
                          <a:latin typeface="Abel" panose="020B0604020202020204" charset="0"/>
                        </a:rPr>
                        <a:t> </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baseline="0" dirty="0" err="1">
                          <a:solidFill>
                            <a:schemeClr val="tx1"/>
                          </a:solidFill>
                          <a:effectLst/>
                          <a:latin typeface="Abel" panose="020B0604020202020204" charset="0"/>
                        </a:rPr>
                        <a:t>PakLx</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buNone/>
                      </a:pPr>
                      <a:r>
                        <a:rPr lang="en-GB" sz="1200" b="0" i="0" u="none" strike="noStrike" dirty="0">
                          <a:effectLst/>
                          <a:latin typeface="Abel" panose="02000506030000020004" pitchFamily="2" charset="0"/>
                        </a:rPr>
                        <a:t>Staff shortage, </a:t>
                      </a:r>
                    </a:p>
                    <a:p>
                      <a:pPr algn="ctr" fontAlgn="ctr">
                        <a:buNone/>
                      </a:pPr>
                      <a:r>
                        <a:rPr lang="en-GB" sz="1200" b="0" i="0" u="none" strike="noStrike" dirty="0">
                          <a:effectLst/>
                          <a:latin typeface="Abel" panose="02000506030000020004" pitchFamily="2" charset="0"/>
                        </a:rPr>
                        <a:t>result entry error</a:t>
                      </a:r>
                    </a:p>
                  </a:txBody>
                  <a:tcPr marL="6350" marR="6350" marT="635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1792720939"/>
                  </a:ext>
                </a:extLst>
              </a:tr>
            </a:tbl>
          </a:graphicData>
        </a:graphic>
      </p:graphicFrame>
      <p:sp>
        <p:nvSpPr>
          <p:cNvPr id="3" name="Rectangle 2">
            <a:extLst>
              <a:ext uri="{FF2B5EF4-FFF2-40B4-BE49-F238E27FC236}">
                <a16:creationId xmlns:a16="http://schemas.microsoft.com/office/drawing/2014/main" id="{FA1D3661-3997-40DB-9B2C-8AF9686F1F47}"/>
              </a:ext>
            </a:extLst>
          </p:cNvPr>
          <p:cNvSpPr/>
          <p:nvPr/>
        </p:nvSpPr>
        <p:spPr>
          <a:xfrm>
            <a:off x="6314834" y="4743390"/>
            <a:ext cx="2305439" cy="400110"/>
          </a:xfrm>
          <a:prstGeom prst="rect">
            <a:avLst/>
          </a:prstGeom>
        </p:spPr>
        <p:txBody>
          <a:bodyPr wrap="none">
            <a:spAutoFit/>
          </a:bodyPr>
          <a:lstStyle/>
          <a:p>
            <a:r>
              <a:rPr lang="en-GB" sz="2000" dirty="0">
                <a:solidFill>
                  <a:schemeClr val="tx1"/>
                </a:solidFill>
                <a:latin typeface="Abel" panose="020B0604020202020204" charset="0"/>
              </a:rPr>
              <a:t>5 lab with UP (&lt;75%)</a:t>
            </a:r>
          </a:p>
        </p:txBody>
      </p:sp>
    </p:spTree>
    <p:custDataLst>
      <p:tags r:id="rId1"/>
    </p:custDataLst>
    <p:extLst>
      <p:ext uri="{BB962C8B-B14F-4D97-AF65-F5344CB8AC3E}">
        <p14:creationId xmlns:p14="http://schemas.microsoft.com/office/powerpoint/2010/main" val="2183762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8508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11: Analysis of Errors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10" name="Rectangle 9"/>
          <p:cNvSpPr/>
          <p:nvPr/>
        </p:nvSpPr>
        <p:spPr>
          <a:xfrm>
            <a:off x="516748" y="869911"/>
            <a:ext cx="6083300" cy="3970318"/>
          </a:xfrm>
          <a:prstGeom prst="rect">
            <a:avLst/>
          </a:prstGeom>
        </p:spPr>
        <p:txBody>
          <a:bodyPr wrap="square">
            <a:spAutoFit/>
          </a:bodyPr>
          <a:lstStyle/>
          <a:p>
            <a:pPr marL="285750" indent="-285750" algn="just">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Error rate extremely low (overall 0.53%) but errors often at</a:t>
            </a:r>
          </a:p>
          <a:p>
            <a:pPr algn="just"/>
            <a:r>
              <a:rPr lang="en-GB" altLang="en-US" dirty="0">
                <a:solidFill>
                  <a:schemeClr val="tx1"/>
                </a:solidFill>
                <a:latin typeface="Arial" panose="020B0604020202020204" pitchFamily="34" charset="0"/>
                <a:cs typeface="Arial" panose="020B0604020202020204" pitchFamily="34" charset="0"/>
              </a:rPr>
              <a:t> clinically relevant polymorphisms.</a:t>
            </a: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Errors found at HPA-1b (n=2, error rate 0.6%), </a:t>
            </a:r>
          </a:p>
          <a:p>
            <a:pPr algn="just"/>
            <a:r>
              <a:rPr lang="en-GB" altLang="en-US" dirty="0">
                <a:solidFill>
                  <a:schemeClr val="tx1"/>
                </a:solidFill>
                <a:latin typeface="Arial" panose="020B0604020202020204" pitchFamily="34" charset="0"/>
                <a:cs typeface="Arial" panose="020B0604020202020204" pitchFamily="34" charset="0"/>
              </a:rPr>
              <a:t>2b (n=1, error rate 0.3%), 3a (n=5, error rate 1.5%), 3b (n=3, error rate 0.9%), 4a (n=1, error rate 0.3%), 5b (n=1, error rate 0.3%) and some glycoproteins. </a:t>
            </a: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False negative (n=17) more common than false positive (n=10) errors. </a:t>
            </a:r>
          </a:p>
          <a:p>
            <a:pPr marL="285750" indent="-285750" algn="just">
              <a:buFont typeface="Arial" panose="020B0604020202020204" pitchFamily="34" charset="0"/>
              <a:buChar char="•"/>
            </a:pPr>
            <a:endParaRPr lang="en-GB" alt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dirty="0">
                <a:solidFill>
                  <a:schemeClr val="tx1"/>
                </a:solidFill>
                <a:latin typeface="Arial" panose="020B0604020202020204" pitchFamily="34" charset="0"/>
                <a:cs typeface="Arial" panose="020B0604020202020204" pitchFamily="34" charset="0"/>
              </a:rPr>
              <a:t>Most labs had only 1 error</a:t>
            </a:r>
            <a:endParaRPr lang="en-GB" altLang="en-US"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5F7896C-75B1-EDAC-E1BD-E5F62647724C}"/>
              </a:ext>
            </a:extLst>
          </p:cNvPr>
          <p:cNvPicPr>
            <a:picLocks noChangeAspect="1"/>
          </p:cNvPicPr>
          <p:nvPr/>
        </p:nvPicPr>
        <p:blipFill>
          <a:blip r:embed="rId5"/>
          <a:stretch>
            <a:fillRect/>
          </a:stretch>
        </p:blipFill>
        <p:spPr>
          <a:xfrm>
            <a:off x="435214" y="2571750"/>
            <a:ext cx="6083300" cy="1392666"/>
          </a:xfrm>
          <a:prstGeom prst="rect">
            <a:avLst/>
          </a:prstGeom>
        </p:spPr>
      </p:pic>
      <p:sp>
        <p:nvSpPr>
          <p:cNvPr id="14" name="Oval 13">
            <a:extLst>
              <a:ext uri="{FF2B5EF4-FFF2-40B4-BE49-F238E27FC236}">
                <a16:creationId xmlns:a16="http://schemas.microsoft.com/office/drawing/2014/main" id="{F50BF5C6-242A-2833-B295-FE2CE19696F2}"/>
              </a:ext>
            </a:extLst>
          </p:cNvPr>
          <p:cNvSpPr/>
          <p:nvPr/>
        </p:nvSpPr>
        <p:spPr>
          <a:xfrm>
            <a:off x="3385914" y="3433934"/>
            <a:ext cx="514350" cy="266700"/>
          </a:xfrm>
          <a:prstGeom prst="ellipse">
            <a:avLst/>
          </a:prstGeom>
          <a:noFill/>
          <a:ln>
            <a:solidFill>
              <a:srgbClr val="9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4807831-FC7F-D61E-1776-A140B9EAE98C}"/>
              </a:ext>
            </a:extLst>
          </p:cNvPr>
          <p:cNvPicPr>
            <a:picLocks noChangeAspect="1"/>
          </p:cNvPicPr>
          <p:nvPr/>
        </p:nvPicPr>
        <p:blipFill>
          <a:blip r:embed="rId6"/>
          <a:stretch>
            <a:fillRect/>
          </a:stretch>
        </p:blipFill>
        <p:spPr>
          <a:xfrm>
            <a:off x="6769430" y="1820744"/>
            <a:ext cx="2289663" cy="1879890"/>
          </a:xfrm>
          <a:prstGeom prst="rect">
            <a:avLst/>
          </a:prstGeom>
        </p:spPr>
      </p:pic>
      <p:pic>
        <p:nvPicPr>
          <p:cNvPr id="4" name="Picture 3">
            <a:extLst>
              <a:ext uri="{FF2B5EF4-FFF2-40B4-BE49-F238E27FC236}">
                <a16:creationId xmlns:a16="http://schemas.microsoft.com/office/drawing/2014/main" id="{970405EB-FF0C-40FE-3EF8-73017D7CC0F3}"/>
              </a:ext>
            </a:extLst>
          </p:cNvPr>
          <p:cNvPicPr>
            <a:picLocks noChangeAspect="1"/>
          </p:cNvPicPr>
          <p:nvPr/>
        </p:nvPicPr>
        <p:blipFill>
          <a:blip r:embed="rId7"/>
          <a:stretch>
            <a:fillRect/>
          </a:stretch>
        </p:blipFill>
        <p:spPr>
          <a:xfrm>
            <a:off x="6676011" y="4009851"/>
            <a:ext cx="1238250" cy="933450"/>
          </a:xfrm>
          <a:prstGeom prst="rect">
            <a:avLst/>
          </a:prstGeom>
        </p:spPr>
      </p:pic>
    </p:spTree>
    <p:custDataLst>
      <p:tags r:id="rId1"/>
    </p:custDataLst>
    <p:extLst>
      <p:ext uri="{BB962C8B-B14F-4D97-AF65-F5344CB8AC3E}">
        <p14:creationId xmlns:p14="http://schemas.microsoft.com/office/powerpoint/2010/main" val="1941409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0" y="19050"/>
            <a:ext cx="7821038" cy="1000800"/>
          </a:xfrm>
          <a:prstGeom prst="rect">
            <a:avLst/>
          </a:prstGeom>
        </p:spPr>
        <p:txBody>
          <a:bodyPr spcFirstLastPara="1" wrap="square" lIns="91425" tIns="91425" rIns="91425" bIns="91425" anchor="b" anchorCtr="0">
            <a:noAutofit/>
          </a:bodyPr>
          <a:lstStyle/>
          <a:p>
            <a:pPr lvl="0"/>
            <a:r>
              <a:rPr lang="en" sz="2400" dirty="0">
                <a:solidFill>
                  <a:schemeClr val="tx1"/>
                </a:solidFill>
                <a:effectLst>
                  <a:outerShdw blurRad="38100" dist="38100" dir="2700000" algn="tl">
                    <a:srgbClr val="000000">
                      <a:alpha val="43137"/>
                    </a:srgbClr>
                  </a:outerShdw>
                </a:effectLst>
              </a:rPr>
              <a:t>Scheme 11: Selection of HPA Antibodies for Assessment</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260062" y="983984"/>
            <a:ext cx="7929697" cy="1579920"/>
          </a:xfrm>
          <a:prstGeom prst="rect">
            <a:avLst/>
          </a:prstGeom>
        </p:spPr>
        <p:txBody>
          <a:bodyPr wrap="square">
            <a:spAutoFit/>
          </a:bodyPr>
          <a:lstStyle/>
          <a:p>
            <a:pPr marL="342900" indent="-342900">
              <a:spcBef>
                <a:spcPts val="1000"/>
              </a:spcBef>
              <a:buClr>
                <a:schemeClr val="tx1"/>
              </a:buClr>
              <a:buSzPct val="86000"/>
              <a:buFont typeface="Arial" panose="020B0604020202020204" pitchFamily="34" charset="0"/>
              <a:buChar char="•"/>
            </a:pPr>
            <a:r>
              <a:rPr lang="en-GB" altLang="en-US" sz="2000" dirty="0">
                <a:solidFill>
                  <a:schemeClr val="tx1"/>
                </a:solidFill>
                <a:latin typeface="Abel" panose="020B0604020202020204" charset="0"/>
              </a:rPr>
              <a:t>Originally introduced in 2024-25</a:t>
            </a:r>
          </a:p>
          <a:p>
            <a:pPr marL="342900" indent="-342900">
              <a:spcBef>
                <a:spcPts val="1000"/>
              </a:spcBef>
              <a:buClr>
                <a:schemeClr val="tx1"/>
              </a:buClr>
              <a:buSzPct val="86000"/>
              <a:buFont typeface="Arial" panose="020B0604020202020204" pitchFamily="34" charset="0"/>
              <a:buChar char="•"/>
            </a:pPr>
            <a:r>
              <a:rPr lang="en-GB" altLang="en-US" sz="2000" dirty="0">
                <a:solidFill>
                  <a:schemeClr val="tx1"/>
                </a:solidFill>
                <a:latin typeface="Abel" panose="020B0604020202020204" charset="0"/>
              </a:rPr>
              <a:t>Labs can select any/all HPA antibodies for assessment based on their clinical strategy</a:t>
            </a:r>
          </a:p>
          <a:p>
            <a:pPr marL="342900" indent="-342900">
              <a:spcBef>
                <a:spcPts val="1000"/>
              </a:spcBef>
              <a:buClr>
                <a:schemeClr val="tx1"/>
              </a:buClr>
              <a:buSzPct val="86000"/>
              <a:buFont typeface="Arial" panose="020B0604020202020204" pitchFamily="34" charset="0"/>
              <a:buChar char="•"/>
            </a:pPr>
            <a:endParaRPr lang="en-GB" altLang="en-US" sz="2000" dirty="0">
              <a:solidFill>
                <a:schemeClr val="tx1"/>
              </a:solidFill>
              <a:latin typeface="Abel" panose="020B0604020202020204" charset="0"/>
            </a:endParaRPr>
          </a:p>
        </p:txBody>
      </p:sp>
      <p:pic>
        <p:nvPicPr>
          <p:cNvPr id="3" name="Picture 2">
            <a:extLst>
              <a:ext uri="{FF2B5EF4-FFF2-40B4-BE49-F238E27FC236}">
                <a16:creationId xmlns:a16="http://schemas.microsoft.com/office/drawing/2014/main" id="{A8CE2050-9C41-AB64-4B43-34F4E0FF9BD4}"/>
              </a:ext>
            </a:extLst>
          </p:cNvPr>
          <p:cNvPicPr>
            <a:picLocks noChangeAspect="1"/>
          </p:cNvPicPr>
          <p:nvPr/>
        </p:nvPicPr>
        <p:blipFill>
          <a:blip r:embed="rId5"/>
          <a:stretch>
            <a:fillRect/>
          </a:stretch>
        </p:blipFill>
        <p:spPr>
          <a:xfrm>
            <a:off x="1933898" y="2203246"/>
            <a:ext cx="4989416" cy="2824468"/>
          </a:xfrm>
          <a:prstGeom prst="rect">
            <a:avLst/>
          </a:prstGeom>
        </p:spPr>
      </p:pic>
    </p:spTree>
    <p:extLst>
      <p:ext uri="{BB962C8B-B14F-4D97-AF65-F5344CB8AC3E}">
        <p14:creationId xmlns:p14="http://schemas.microsoft.com/office/powerpoint/2010/main" val="281301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5" name="Google Shape;1275;p57"/>
          <p:cNvSpPr txBox="1">
            <a:spLocks noGrp="1"/>
          </p:cNvSpPr>
          <p:nvPr>
            <p:ph type="title"/>
          </p:nvPr>
        </p:nvSpPr>
        <p:spPr>
          <a:xfrm>
            <a:off x="2892738" y="1048421"/>
            <a:ext cx="335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2" name="Rounded Rectangle 1"/>
          <p:cNvSpPr/>
          <p:nvPr/>
        </p:nvSpPr>
        <p:spPr>
          <a:xfrm>
            <a:off x="3048000" y="3668486"/>
            <a:ext cx="3048000" cy="598714"/>
          </a:xfrm>
          <a:prstGeom prst="roundRect">
            <a:avLst/>
          </a:prstGeom>
          <a:solidFill>
            <a:srgbClr val="27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p:cNvSpPr txBox="1">
            <a:spLocks/>
          </p:cNvSpPr>
          <p:nvPr/>
        </p:nvSpPr>
        <p:spPr>
          <a:xfrm>
            <a:off x="3831727" y="3755418"/>
            <a:ext cx="2016225" cy="1023564"/>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4" name="Google Shape;1274;p57"/>
          <p:cNvSpPr txBox="1">
            <a:spLocks noGrp="1"/>
          </p:cNvSpPr>
          <p:nvPr>
            <p:ph type="subTitle" idx="1"/>
          </p:nvPr>
        </p:nvSpPr>
        <p:spPr>
          <a:xfrm>
            <a:off x="2892738" y="2017890"/>
            <a:ext cx="3358500" cy="13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Do you have any questions?</a:t>
            </a:r>
            <a:endParaRPr sz="2800" dirty="0"/>
          </a:p>
          <a:p>
            <a:pPr marL="0" lvl="0" indent="0" algn="ctr" rtl="0">
              <a:spcBef>
                <a:spcPts val="0"/>
              </a:spcBef>
              <a:spcAft>
                <a:spcPts val="0"/>
              </a:spcAft>
              <a:buNone/>
            </a:pPr>
            <a:endParaRPr sz="200" dirty="0"/>
          </a:p>
          <a:p>
            <a:pPr marL="0" lvl="0" indent="0" algn="ctr" rtl="0">
              <a:spcBef>
                <a:spcPts val="0"/>
              </a:spcBef>
              <a:spcAft>
                <a:spcPts val="0"/>
              </a:spcAft>
              <a:buNone/>
            </a:pPr>
            <a:endParaRPr dirty="0"/>
          </a:p>
          <a:p>
            <a:pPr marL="0" lvl="0" indent="0" algn="ctr" rtl="0">
              <a:spcBef>
                <a:spcPts val="0"/>
              </a:spcBef>
              <a:spcAft>
                <a:spcPts val="0"/>
              </a:spcAft>
              <a:buNone/>
            </a:pPr>
            <a:r>
              <a:rPr lang="en" dirty="0"/>
              <a:t>UKNEQASHandI@Wales.NHS.UK</a:t>
            </a:r>
            <a:endParaRPr dirty="0"/>
          </a:p>
          <a:p>
            <a:pPr marL="0" lvl="0" indent="0" algn="ctr" rtl="0">
              <a:spcBef>
                <a:spcPts val="0"/>
              </a:spcBef>
              <a:spcAft>
                <a:spcPts val="0"/>
              </a:spcAft>
              <a:buNone/>
            </a:pPr>
            <a:r>
              <a:rPr lang="en" dirty="0"/>
              <a:t>+44(0)1443 622185</a:t>
            </a:r>
          </a:p>
          <a:p>
            <a:pPr marL="0" lvl="0" indent="0" algn="ctr" rtl="0">
              <a:spcBef>
                <a:spcPts val="0"/>
              </a:spcBef>
              <a:spcAft>
                <a:spcPts val="0"/>
              </a:spcAft>
              <a:buNone/>
            </a:pPr>
            <a:r>
              <a:rPr lang="en-GB" u="sng" dirty="0">
                <a:hlinkClick r:id="rId3"/>
              </a:rPr>
              <a:t>www.ukneqashandi.org.uk</a:t>
            </a:r>
            <a:endParaRPr dirty="0"/>
          </a:p>
        </p:txBody>
      </p:sp>
      <p:sp>
        <p:nvSpPr>
          <p:cNvPr id="5" name="Google Shape;387;p24">
            <a:extLst>
              <a:ext uri="{FF2B5EF4-FFF2-40B4-BE49-F238E27FC236}">
                <a16:creationId xmlns:a16="http://schemas.microsoft.com/office/drawing/2014/main" id="{3B0A863E-A7F6-019B-5BB4-C64B1A6C1D40}"/>
              </a:ext>
            </a:extLst>
          </p:cNvPr>
          <p:cNvSpPr/>
          <p:nvPr/>
        </p:nvSpPr>
        <p:spPr>
          <a:xfrm flipH="1">
            <a:off x="3867424" y="3820770"/>
            <a:ext cx="844898" cy="892860"/>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7133BF53-834B-FB1E-9930-684C2EF1F86C}"/>
              </a:ext>
            </a:extLst>
          </p:cNvPr>
          <p:cNvPicPr>
            <a:picLocks noChangeAspect="1"/>
          </p:cNvPicPr>
          <p:nvPr/>
        </p:nvPicPr>
        <p:blipFill>
          <a:blip r:embed="rId4"/>
          <a:stretch>
            <a:fillRect/>
          </a:stretch>
        </p:blipFill>
        <p:spPr>
          <a:xfrm>
            <a:off x="4013261" y="3967843"/>
            <a:ext cx="591554" cy="570237"/>
          </a:xfrm>
          <a:prstGeom prst="rect">
            <a:avLst/>
          </a:prstGeom>
        </p:spPr>
      </p:pic>
      <p:pic>
        <p:nvPicPr>
          <p:cNvPr id="8" name="Picture 7">
            <a:extLst>
              <a:ext uri="{FF2B5EF4-FFF2-40B4-BE49-F238E27FC236}">
                <a16:creationId xmlns:a16="http://schemas.microsoft.com/office/drawing/2014/main" id="{544EBD6C-F134-97FB-7F62-9DEB76C96C4A}"/>
              </a:ext>
            </a:extLst>
          </p:cNvPr>
          <p:cNvPicPr>
            <a:picLocks noChangeAspect="1"/>
          </p:cNvPicPr>
          <p:nvPr/>
        </p:nvPicPr>
        <p:blipFill>
          <a:blip r:embed="rId5"/>
          <a:stretch>
            <a:fillRect/>
          </a:stretch>
        </p:blipFill>
        <p:spPr>
          <a:xfrm>
            <a:off x="4812538" y="3923759"/>
            <a:ext cx="686881" cy="686881"/>
          </a:xfrm>
          <a:prstGeom prst="rect">
            <a:avLst/>
          </a:prstGeom>
        </p:spPr>
      </p:pic>
    </p:spTree>
    <p:extLst>
      <p:ext uri="{BB962C8B-B14F-4D97-AF65-F5344CB8AC3E}">
        <p14:creationId xmlns:p14="http://schemas.microsoft.com/office/powerpoint/2010/main" val="3499525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8"/>
          <p:cNvSpPr txBox="1">
            <a:spLocks noGrp="1"/>
          </p:cNvSpPr>
          <p:nvPr>
            <p:ph type="title"/>
          </p:nvPr>
        </p:nvSpPr>
        <p:spPr>
          <a:xfrm>
            <a:off x="257175" y="1565100"/>
            <a:ext cx="6644389" cy="2013300"/>
          </a:xfrm>
          <a:prstGeom prst="rect">
            <a:avLst/>
          </a:prstGeom>
        </p:spPr>
        <p:txBody>
          <a:bodyPr spcFirstLastPara="1" wrap="square" lIns="91425" tIns="91425" rIns="91425" bIns="91425" anchor="ctr" anchorCtr="0">
            <a:noAutofit/>
          </a:bodyPr>
          <a:lstStyle/>
          <a:p>
            <a:r>
              <a:rPr lang="en" sz="2800" dirty="0">
                <a:effectLst>
                  <a:outerShdw blurRad="38100" dist="38100" dir="2700000" algn="tl">
                    <a:srgbClr val="000000">
                      <a:alpha val="43137"/>
                    </a:srgbClr>
                  </a:outerShdw>
                </a:effectLst>
                <a:latin typeface="Abel" panose="020B0604020202020204" charset="0"/>
              </a:rPr>
              <a:t>Key Data from the Schemes </a:t>
            </a:r>
            <a:br>
              <a:rPr lang="en" sz="2800" dirty="0">
                <a:effectLst>
                  <a:outerShdw blurRad="38100" dist="38100" dir="2700000" algn="tl">
                    <a:srgbClr val="000000">
                      <a:alpha val="43137"/>
                    </a:srgbClr>
                  </a:outerShdw>
                </a:effectLst>
                <a:latin typeface="Abel" panose="020B0604020202020204" charset="0"/>
              </a:rPr>
            </a:br>
            <a:r>
              <a:rPr lang="en" sz="2800" b="1" dirty="0">
                <a:effectLst>
                  <a:outerShdw blurRad="38100" dist="38100" dir="2700000" algn="tl">
                    <a:srgbClr val="000000">
                      <a:alpha val="43137"/>
                    </a:srgbClr>
                  </a:outerShdw>
                </a:effectLst>
                <a:latin typeface="Abel" panose="020B0604020202020204" charset="0"/>
              </a:rPr>
              <a:t>Deborah Pritchard</a:t>
            </a:r>
            <a:br>
              <a:rPr lang="en" sz="2800" b="1" dirty="0">
                <a:effectLst>
                  <a:outerShdw blurRad="38100" dist="38100" dir="2700000" algn="tl">
                    <a:srgbClr val="000000">
                      <a:alpha val="43137"/>
                    </a:srgbClr>
                  </a:outerShdw>
                </a:effectLst>
                <a:latin typeface="Abel" panose="020B0604020202020204" charset="0"/>
              </a:rPr>
            </a:br>
            <a:r>
              <a:rPr lang="en" sz="2800" dirty="0">
                <a:effectLst>
                  <a:outerShdw blurRad="38100" dist="38100" dir="2700000" algn="tl">
                    <a:srgbClr val="000000">
                      <a:alpha val="43137"/>
                    </a:srgbClr>
                  </a:outerShdw>
                </a:effectLst>
                <a:latin typeface="Abel" panose="020B0604020202020204" charset="0"/>
              </a:rPr>
              <a:t>UK NEQAS for H&amp;I Director</a:t>
            </a:r>
            <a:endParaRPr sz="2800" dirty="0">
              <a:effectLst>
                <a:outerShdw blurRad="38100" dist="38100" dir="2700000" algn="tl">
                  <a:srgbClr val="000000">
                    <a:alpha val="43137"/>
                  </a:srgbClr>
                </a:outerShdw>
              </a:effectLst>
              <a:latin typeface="Abel" panose="020B0604020202020204" charset="0"/>
            </a:endParaRPr>
          </a:p>
        </p:txBody>
      </p:sp>
      <p:grpSp>
        <p:nvGrpSpPr>
          <p:cNvPr id="3" name="Group 2"/>
          <p:cNvGrpSpPr/>
          <p:nvPr/>
        </p:nvGrpSpPr>
        <p:grpSpPr>
          <a:xfrm>
            <a:off x="8257026" y="4128656"/>
            <a:ext cx="886975" cy="1014845"/>
            <a:chOff x="8115796" y="32077"/>
            <a:chExt cx="886975" cy="1014845"/>
          </a:xfrm>
        </p:grpSpPr>
        <p:sp>
          <p:nvSpPr>
            <p:cNvPr id="4"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custDataLst>
      <p:tags r:id="rId1"/>
    </p:custDataLst>
    <p:extLst>
      <p:ext uri="{BB962C8B-B14F-4D97-AF65-F5344CB8AC3E}">
        <p14:creationId xmlns:p14="http://schemas.microsoft.com/office/powerpoint/2010/main" val="368215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2036908" y="3144343"/>
            <a:ext cx="7086600" cy="575100"/>
          </a:xfrm>
          <a:prstGeom prst="rect">
            <a:avLst/>
          </a:prstGeom>
        </p:spPr>
        <p:txBody>
          <a:bodyPr spcFirstLastPara="1" wrap="square" lIns="91425" tIns="91425" rIns="91425" bIns="91425" anchor="ctr" anchorCtr="0">
            <a:noAutofit/>
          </a:bodyPr>
          <a:lstStyle/>
          <a:p>
            <a:r>
              <a:rPr lang="en" sz="3600" dirty="0">
                <a:effectLst>
                  <a:outerShdw blurRad="38100" dist="38100" dir="2700000" algn="tl">
                    <a:srgbClr val="000000">
                      <a:alpha val="43137"/>
                    </a:srgbClr>
                  </a:outerShdw>
                </a:effectLst>
              </a:rPr>
              <a:t>HLA Phenotyping</a:t>
            </a:r>
            <a:endParaRPr sz="36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dirty="0">
                <a:effectLst>
                  <a:outerShdw blurRad="38100" dist="38100" dir="2700000" algn="tl">
                    <a:srgbClr val="000000">
                      <a:alpha val="43137"/>
                    </a:srgbClr>
                  </a:outerShdw>
                </a:effectLst>
              </a:rPr>
              <a:t>1A</a:t>
            </a:r>
            <a:endParaRPr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528062" y="2121347"/>
            <a:ext cx="205214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416576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266699" y="402359"/>
            <a:ext cx="5725525" cy="526738"/>
          </a:xfrm>
          <a:prstGeom prst="rect">
            <a:avLst/>
          </a:prstGeom>
        </p:spPr>
        <p:txBody>
          <a:bodyPr spcFirstLastPara="1" wrap="square" lIns="91425" tIns="91425" rIns="91425" bIns="91425" anchor="ctr" anchorCtr="0">
            <a:noAutofit/>
          </a:bodyPr>
          <a:lstStyle/>
          <a:p>
            <a:r>
              <a:rPr lang="en" sz="2800" dirty="0">
                <a:effectLst>
                  <a:outerShdw blurRad="38100" dist="38100" dir="2700000" algn="tl">
                    <a:srgbClr val="000000">
                      <a:alpha val="43137"/>
                    </a:srgbClr>
                  </a:outerShdw>
                </a:effectLst>
              </a:rPr>
              <a:t>Scheme 1</a:t>
            </a:r>
            <a:r>
              <a:rPr lang="en-GB" sz="2800" dirty="0">
                <a:effectLst>
                  <a:outerShdw blurRad="38100" dist="38100" dir="2700000" algn="tl">
                    <a:srgbClr val="000000">
                      <a:alpha val="43137"/>
                    </a:srgbClr>
                  </a:outerShdw>
                </a:effectLst>
              </a:rPr>
              <a:t>A: HLA Phenotyping</a:t>
            </a:r>
            <a:endParaRPr dirty="0">
              <a:effectLst>
                <a:outerShdw blurRad="38100" dist="38100" dir="2700000" algn="tl">
                  <a:srgbClr val="000000">
                    <a:alpha val="43137"/>
                  </a:srgbClr>
                </a:outerShdw>
              </a:effectLst>
            </a:endParaRPr>
          </a:p>
        </p:txBody>
      </p:sp>
      <p:sp>
        <p:nvSpPr>
          <p:cNvPr id="972" name="Google Shape;972;p46"/>
          <p:cNvSpPr txBox="1"/>
          <p:nvPr/>
        </p:nvSpPr>
        <p:spPr>
          <a:xfrm>
            <a:off x="5955682" y="2364441"/>
            <a:ext cx="2481254" cy="880430"/>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each specificity. </a:t>
            </a:r>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830" y="1902412"/>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use serological and supplementary methods to correctly identify HLA phenotype</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100849" y="3536238"/>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complete HLA phenotypes in agreement with consensus per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39013" y="3198345"/>
            <a:ext cx="3327420" cy="266164"/>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228736" y="4621276"/>
            <a:ext cx="3915265"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5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273517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970" y="1211322"/>
            <a:ext cx="4872331" cy="2917638"/>
          </a:xfrm>
          <a:prstGeom prst="rect">
            <a:avLst/>
          </a:prstGeom>
        </p:spPr>
      </p:pic>
      <p:grpSp>
        <p:nvGrpSpPr>
          <p:cNvPr id="489" name="Google Shape;489;p29"/>
          <p:cNvGrpSpPr/>
          <p:nvPr/>
        </p:nvGrpSpPr>
        <p:grpSpPr>
          <a:xfrm>
            <a:off x="-343875" y="4090889"/>
            <a:ext cx="1128924" cy="1035360"/>
            <a:chOff x="-336175" y="3934214"/>
            <a:chExt cx="1128924" cy="1035360"/>
          </a:xfrm>
        </p:grpSpPr>
        <p:sp>
          <p:nvSpPr>
            <p:cNvPr id="490" name="Google Shape;490;p29"/>
            <p:cNvSpPr/>
            <p:nvPr/>
          </p:nvSpPr>
          <p:spPr>
            <a:xfrm>
              <a:off x="308307" y="3934214"/>
              <a:ext cx="484442" cy="548938"/>
            </a:xfrm>
            <a:custGeom>
              <a:avLst/>
              <a:gdLst/>
              <a:ahLst/>
              <a:cxnLst/>
              <a:rect l="l" t="t" r="r" b="b"/>
              <a:pathLst>
                <a:path w="7083" h="8026" fill="none" extrusionOk="0">
                  <a:moveTo>
                    <a:pt x="7082" y="5685"/>
                  </a:moveTo>
                  <a:lnTo>
                    <a:pt x="7082" y="2341"/>
                  </a:lnTo>
                  <a:cubicBezTo>
                    <a:pt x="7082" y="2128"/>
                    <a:pt x="6961" y="1916"/>
                    <a:pt x="6748" y="1794"/>
                  </a:cubicBezTo>
                  <a:lnTo>
                    <a:pt x="3860" y="122"/>
                  </a:lnTo>
                  <a:cubicBezTo>
                    <a:pt x="3678" y="1"/>
                    <a:pt x="3435" y="1"/>
                    <a:pt x="3222" y="122"/>
                  </a:cubicBezTo>
                  <a:lnTo>
                    <a:pt x="335" y="1794"/>
                  </a:lnTo>
                  <a:cubicBezTo>
                    <a:pt x="122" y="1916"/>
                    <a:pt x="0" y="2128"/>
                    <a:pt x="0" y="2341"/>
                  </a:cubicBezTo>
                  <a:lnTo>
                    <a:pt x="0" y="5685"/>
                  </a:lnTo>
                  <a:cubicBezTo>
                    <a:pt x="0" y="5928"/>
                    <a:pt x="122" y="6141"/>
                    <a:pt x="335" y="6232"/>
                  </a:cubicBezTo>
                  <a:lnTo>
                    <a:pt x="3222" y="7934"/>
                  </a:lnTo>
                  <a:cubicBezTo>
                    <a:pt x="3435" y="8025"/>
                    <a:pt x="3678" y="8025"/>
                    <a:pt x="3860" y="7934"/>
                  </a:cubicBezTo>
                  <a:lnTo>
                    <a:pt x="6748" y="6232"/>
                  </a:lnTo>
                  <a:cubicBezTo>
                    <a:pt x="6961" y="6141"/>
                    <a:pt x="7082" y="5928"/>
                    <a:pt x="7082" y="56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1" name="Google Shape;491;p29"/>
            <p:cNvSpPr/>
            <p:nvPr/>
          </p:nvSpPr>
          <p:spPr>
            <a:xfrm>
              <a:off x="-336175" y="4522544"/>
              <a:ext cx="392998" cy="447030"/>
            </a:xfrm>
            <a:custGeom>
              <a:avLst/>
              <a:gdLst/>
              <a:ahLst/>
              <a:cxnLst/>
              <a:rect l="l" t="t" r="r" b="b"/>
              <a:pathLst>
                <a:path w="5746" h="6536" fill="none" extrusionOk="0">
                  <a:moveTo>
                    <a:pt x="5745" y="4651"/>
                  </a:moveTo>
                  <a:lnTo>
                    <a:pt x="5745" y="1916"/>
                  </a:lnTo>
                  <a:cubicBezTo>
                    <a:pt x="5745" y="1733"/>
                    <a:pt x="5654" y="1551"/>
                    <a:pt x="5502" y="1460"/>
                  </a:cubicBezTo>
                  <a:lnTo>
                    <a:pt x="3131" y="92"/>
                  </a:lnTo>
                  <a:cubicBezTo>
                    <a:pt x="2979" y="1"/>
                    <a:pt x="2767" y="1"/>
                    <a:pt x="2615" y="92"/>
                  </a:cubicBezTo>
                  <a:lnTo>
                    <a:pt x="244" y="1460"/>
                  </a:lnTo>
                  <a:cubicBezTo>
                    <a:pt x="92" y="1551"/>
                    <a:pt x="0" y="1733"/>
                    <a:pt x="0" y="1916"/>
                  </a:cubicBezTo>
                  <a:lnTo>
                    <a:pt x="0" y="4651"/>
                  </a:lnTo>
                  <a:cubicBezTo>
                    <a:pt x="0" y="4834"/>
                    <a:pt x="92" y="4986"/>
                    <a:pt x="244" y="5077"/>
                  </a:cubicBezTo>
                  <a:lnTo>
                    <a:pt x="2615" y="6445"/>
                  </a:lnTo>
                  <a:cubicBezTo>
                    <a:pt x="2767" y="6536"/>
                    <a:pt x="2979" y="6536"/>
                    <a:pt x="3131" y="6445"/>
                  </a:cubicBezTo>
                  <a:lnTo>
                    <a:pt x="5502" y="5077"/>
                  </a:lnTo>
                  <a:cubicBezTo>
                    <a:pt x="5654" y="4986"/>
                    <a:pt x="5745" y="4834"/>
                    <a:pt x="5745" y="4651"/>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2" name="Google Shape;492;p29"/>
            <p:cNvSpPr/>
            <p:nvPr/>
          </p:nvSpPr>
          <p:spPr>
            <a:xfrm>
              <a:off x="48408" y="4206561"/>
              <a:ext cx="160181" cy="183025"/>
            </a:xfrm>
            <a:custGeom>
              <a:avLst/>
              <a:gdLst/>
              <a:ahLst/>
              <a:cxnLst/>
              <a:rect l="l" t="t" r="r" b="b"/>
              <a:pathLst>
                <a:path w="2342" h="2676" fill="none" extrusionOk="0">
                  <a:moveTo>
                    <a:pt x="2341" y="1885"/>
                  </a:moveTo>
                  <a:lnTo>
                    <a:pt x="2341" y="791"/>
                  </a:lnTo>
                  <a:cubicBezTo>
                    <a:pt x="2341" y="700"/>
                    <a:pt x="2280" y="639"/>
                    <a:pt x="2220" y="608"/>
                  </a:cubicBezTo>
                  <a:lnTo>
                    <a:pt x="1277" y="31"/>
                  </a:lnTo>
                  <a:cubicBezTo>
                    <a:pt x="1186" y="1"/>
                    <a:pt x="1125" y="1"/>
                    <a:pt x="1065" y="31"/>
                  </a:cubicBezTo>
                  <a:lnTo>
                    <a:pt x="92" y="608"/>
                  </a:lnTo>
                  <a:cubicBezTo>
                    <a:pt x="31" y="639"/>
                    <a:pt x="1" y="700"/>
                    <a:pt x="1" y="791"/>
                  </a:cubicBezTo>
                  <a:lnTo>
                    <a:pt x="1" y="1885"/>
                  </a:lnTo>
                  <a:cubicBezTo>
                    <a:pt x="1" y="1976"/>
                    <a:pt x="31" y="2037"/>
                    <a:pt x="92" y="2067"/>
                  </a:cubicBezTo>
                  <a:lnTo>
                    <a:pt x="1065" y="2615"/>
                  </a:lnTo>
                  <a:cubicBezTo>
                    <a:pt x="1125" y="2675"/>
                    <a:pt x="1186" y="2675"/>
                    <a:pt x="1277" y="2615"/>
                  </a:cubicBezTo>
                  <a:lnTo>
                    <a:pt x="2220" y="2067"/>
                  </a:lnTo>
                  <a:cubicBezTo>
                    <a:pt x="2280" y="2037"/>
                    <a:pt x="2341" y="1976"/>
                    <a:pt x="2341" y="1885"/>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3" name="Google Shape;493;p29"/>
            <p:cNvSpPr/>
            <p:nvPr/>
          </p:nvSpPr>
          <p:spPr>
            <a:xfrm>
              <a:off x="252155" y="4537112"/>
              <a:ext cx="274469" cy="311881"/>
            </a:xfrm>
            <a:custGeom>
              <a:avLst/>
              <a:gdLst/>
              <a:ahLst/>
              <a:cxnLst/>
              <a:rect l="l" t="t" r="r" b="b"/>
              <a:pathLst>
                <a:path w="4013" h="4560" fill="none" extrusionOk="0">
                  <a:moveTo>
                    <a:pt x="4013" y="3222"/>
                  </a:moveTo>
                  <a:lnTo>
                    <a:pt x="4013" y="1307"/>
                  </a:lnTo>
                  <a:cubicBezTo>
                    <a:pt x="4013" y="1186"/>
                    <a:pt x="3952" y="1064"/>
                    <a:pt x="3830" y="1004"/>
                  </a:cubicBezTo>
                  <a:lnTo>
                    <a:pt x="2189" y="61"/>
                  </a:lnTo>
                  <a:cubicBezTo>
                    <a:pt x="2067" y="0"/>
                    <a:pt x="1946" y="0"/>
                    <a:pt x="1824" y="61"/>
                  </a:cubicBezTo>
                  <a:lnTo>
                    <a:pt x="183" y="1004"/>
                  </a:lnTo>
                  <a:cubicBezTo>
                    <a:pt x="61" y="1064"/>
                    <a:pt x="0" y="1186"/>
                    <a:pt x="0" y="1307"/>
                  </a:cubicBezTo>
                  <a:lnTo>
                    <a:pt x="0" y="3222"/>
                  </a:lnTo>
                  <a:cubicBezTo>
                    <a:pt x="0" y="3344"/>
                    <a:pt x="61" y="3466"/>
                    <a:pt x="183" y="3526"/>
                  </a:cubicBezTo>
                  <a:lnTo>
                    <a:pt x="1824" y="4499"/>
                  </a:lnTo>
                  <a:cubicBezTo>
                    <a:pt x="1946" y="4560"/>
                    <a:pt x="2067" y="4560"/>
                    <a:pt x="2189" y="4499"/>
                  </a:cubicBezTo>
                  <a:lnTo>
                    <a:pt x="3830" y="3526"/>
                  </a:lnTo>
                  <a:cubicBezTo>
                    <a:pt x="3952" y="3466"/>
                    <a:pt x="4013" y="3344"/>
                    <a:pt x="4013" y="3222"/>
                  </a:cubicBezTo>
                  <a:close/>
                </a:path>
              </a:pathLst>
            </a:custGeom>
            <a:noFill/>
            <a:ln w="190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495" name="Google Shape;495;p29"/>
          <p:cNvSpPr/>
          <p:nvPr/>
        </p:nvSpPr>
        <p:spPr>
          <a:xfrm>
            <a:off x="-164100" y="3573188"/>
            <a:ext cx="490019" cy="553552"/>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5" name="Google Shape;387;p24"/>
          <p:cNvSpPr/>
          <p:nvPr/>
        </p:nvSpPr>
        <p:spPr>
          <a:xfrm rot="3667715" flipH="1">
            <a:off x="8306191" y="379504"/>
            <a:ext cx="736573" cy="832054"/>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412465" y="547082"/>
            <a:ext cx="524024" cy="496898"/>
          </a:xfrm>
          <a:prstGeom prst="rect">
            <a:avLst/>
          </a:prstGeom>
          <a:solidFill>
            <a:schemeClr val="bg1">
              <a:lumMod val="75000"/>
            </a:schemeClr>
          </a:solidFill>
        </p:spPr>
      </p:pic>
      <p:sp>
        <p:nvSpPr>
          <p:cNvPr id="27" name="Google Shape;431;p26">
            <a:extLst>
              <a:ext uri="{FF2B5EF4-FFF2-40B4-BE49-F238E27FC236}">
                <a16:creationId xmlns:a16="http://schemas.microsoft.com/office/drawing/2014/main" id="{7A3E60F1-6F41-452F-B866-06BCEE3F95B1}"/>
              </a:ext>
            </a:extLst>
          </p:cNvPr>
          <p:cNvSpPr txBox="1">
            <a:spLocks/>
          </p:cNvSpPr>
          <p:nvPr/>
        </p:nvSpPr>
        <p:spPr>
          <a:xfrm>
            <a:off x="80909" y="263792"/>
            <a:ext cx="6147636" cy="54893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solidFill>
                  <a:schemeClr val="tx1"/>
                </a:solidFill>
                <a:effectLst>
                  <a:outerShdw blurRad="38100" dist="38100" dir="2700000" algn="tl">
                    <a:srgbClr val="000000">
                      <a:alpha val="43137"/>
                    </a:srgbClr>
                  </a:outerShdw>
                </a:effectLst>
                <a:latin typeface="Lexend Deca" panose="020B0604020202020204"/>
              </a:rPr>
              <a:t>UK NEQAS for H&amp;I: An Overview</a:t>
            </a:r>
          </a:p>
        </p:txBody>
      </p:sp>
      <p:cxnSp>
        <p:nvCxnSpPr>
          <p:cNvPr id="33" name="Google Shape;1067;p48">
            <a:extLst>
              <a:ext uri="{FF2B5EF4-FFF2-40B4-BE49-F238E27FC236}">
                <a16:creationId xmlns:a16="http://schemas.microsoft.com/office/drawing/2014/main" id="{8DB05DAD-EA4C-4AC7-9FB1-3B84116C44D0}"/>
              </a:ext>
            </a:extLst>
          </p:cNvPr>
          <p:cNvCxnSpPr>
            <a:cxnSpLocks/>
          </p:cNvCxnSpPr>
          <p:nvPr/>
        </p:nvCxnSpPr>
        <p:spPr>
          <a:xfrm rot="16200000" flipH="1">
            <a:off x="1684232" y="1236588"/>
            <a:ext cx="484524" cy="1857114"/>
          </a:xfrm>
          <a:prstGeom prst="bentConnector2">
            <a:avLst/>
          </a:prstGeom>
          <a:noFill/>
          <a:ln w="28575" cap="flat" cmpd="sng">
            <a:solidFill>
              <a:srgbClr val="69CEFA"/>
            </a:solidFill>
            <a:prstDash val="solid"/>
            <a:round/>
            <a:headEnd type="none" w="med" len="med"/>
            <a:tailEnd type="oval" w="med" len="med"/>
          </a:ln>
          <a:effectLst>
            <a:outerShdw blurRad="63500" sx="102000" sy="102000" algn="ctr" rotWithShape="0">
              <a:prstClr val="black">
                <a:alpha val="40000"/>
              </a:prstClr>
            </a:outerShdw>
          </a:effectLst>
        </p:spPr>
      </p:cxnSp>
      <p:cxnSp>
        <p:nvCxnSpPr>
          <p:cNvPr id="41" name="Google Shape;1067;p48">
            <a:extLst>
              <a:ext uri="{FF2B5EF4-FFF2-40B4-BE49-F238E27FC236}">
                <a16:creationId xmlns:a16="http://schemas.microsoft.com/office/drawing/2014/main" id="{B36A65A0-7198-4FA8-8048-DFC4FAAB7AA2}"/>
              </a:ext>
            </a:extLst>
          </p:cNvPr>
          <p:cNvCxnSpPr>
            <a:cxnSpLocks/>
            <a:stCxn id="17" idx="0"/>
          </p:cNvCxnSpPr>
          <p:nvPr/>
        </p:nvCxnSpPr>
        <p:spPr>
          <a:xfrm rot="16200000" flipV="1">
            <a:off x="6371465" y="1923560"/>
            <a:ext cx="510159" cy="2261237"/>
          </a:xfrm>
          <a:prstGeom prst="bentConnector2">
            <a:avLst/>
          </a:prstGeom>
          <a:noFill/>
          <a:ln w="28575" cap="flat" cmpd="sng">
            <a:solidFill>
              <a:srgbClr val="69CEFA"/>
            </a:solidFill>
            <a:prstDash val="solid"/>
            <a:round/>
            <a:headEnd type="none" w="med" len="med"/>
            <a:tailEnd type="oval" w="med" len="med"/>
          </a:ln>
          <a:effectLst>
            <a:outerShdw blurRad="63500" sx="102000" sy="102000" algn="ctr" rotWithShape="0">
              <a:prstClr val="black">
                <a:alpha val="40000"/>
              </a:prstClr>
            </a:outerShdw>
          </a:effectLst>
        </p:spPr>
      </p:cxnSp>
      <p:sp>
        <p:nvSpPr>
          <p:cNvPr id="16" name="Google Shape;502;p30">
            <a:extLst>
              <a:ext uri="{FF2B5EF4-FFF2-40B4-BE49-F238E27FC236}">
                <a16:creationId xmlns:a16="http://schemas.microsoft.com/office/drawing/2014/main" id="{C1191454-4D8E-40F1-AC3B-EFD2B4DF1F96}"/>
              </a:ext>
            </a:extLst>
          </p:cNvPr>
          <p:cNvSpPr txBox="1">
            <a:spLocks/>
          </p:cNvSpPr>
          <p:nvPr/>
        </p:nvSpPr>
        <p:spPr>
          <a:xfrm>
            <a:off x="120798" y="1496146"/>
            <a:ext cx="2481216" cy="399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1pPr>
            <a:lvl2pPr marL="914400" marR="0" lvl="1"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2pPr>
            <a:lvl3pPr marL="1371600" marR="0" lvl="2"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3pPr>
            <a:lvl4pPr marL="1828800" marR="0" lvl="3"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4pPr>
            <a:lvl5pPr marL="2286000" marR="0" lvl="4"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5pPr>
            <a:lvl6pPr marL="2743200" marR="0" lvl="5"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6pPr>
            <a:lvl7pPr marL="3200400" marR="0" lvl="6"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7pPr>
            <a:lvl8pPr marL="3657600" marR="0" lvl="7"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8pPr>
            <a:lvl9pPr marL="4114800" marR="0" lvl="8"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9pPr>
          </a:lstStyle>
          <a:p>
            <a:pPr marL="114300" indent="0"/>
            <a:r>
              <a:rPr lang="en-GB" altLang="en-US" b="1" dirty="0">
                <a:solidFill>
                  <a:schemeClr val="tx1"/>
                </a:solidFill>
                <a:latin typeface="Abel" panose="020B0604020202020204" charset="0"/>
              </a:rPr>
              <a:t>&gt;320 participants</a:t>
            </a:r>
          </a:p>
        </p:txBody>
      </p:sp>
      <p:sp>
        <p:nvSpPr>
          <p:cNvPr id="17" name="Google Shape;502;p30">
            <a:extLst>
              <a:ext uri="{FF2B5EF4-FFF2-40B4-BE49-F238E27FC236}">
                <a16:creationId xmlns:a16="http://schemas.microsoft.com/office/drawing/2014/main" id="{DFA2D00D-CAE6-490A-8CD0-FD2D35BAA31F}"/>
              </a:ext>
            </a:extLst>
          </p:cNvPr>
          <p:cNvSpPr txBox="1">
            <a:spLocks/>
          </p:cNvSpPr>
          <p:nvPr/>
        </p:nvSpPr>
        <p:spPr>
          <a:xfrm>
            <a:off x="6839847" y="3309258"/>
            <a:ext cx="1834629" cy="4180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1pPr>
            <a:lvl2pPr marL="914400" marR="0" lvl="1"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2pPr>
            <a:lvl3pPr marL="1371600" marR="0" lvl="2"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3pPr>
            <a:lvl4pPr marL="1828800" marR="0" lvl="3"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4pPr>
            <a:lvl5pPr marL="2286000" marR="0" lvl="4"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5pPr>
            <a:lvl6pPr marL="2743200" marR="0" lvl="5"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6pPr>
            <a:lvl7pPr marL="3200400" marR="0" lvl="6"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7pPr>
            <a:lvl8pPr marL="3657600" marR="0" lvl="7"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8pPr>
            <a:lvl9pPr marL="4114800" marR="0" lvl="8" indent="-342900" algn="l" rtl="0" eaLnBrk="1" hangingPunct="1">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9pPr>
          </a:lstStyle>
          <a:p>
            <a:pPr marL="114300" indent="0"/>
            <a:r>
              <a:rPr lang="en-GB" altLang="en-US" b="1" dirty="0">
                <a:solidFill>
                  <a:schemeClr val="tx1"/>
                </a:solidFill>
                <a:latin typeface="Abel" panose="020B0604020202020204" charset="0"/>
              </a:rPr>
              <a:t> &gt;50 countries </a:t>
            </a:r>
          </a:p>
          <a:p>
            <a:endParaRPr lang="en-GB" altLang="en-US" sz="2000" dirty="0">
              <a:solidFill>
                <a:schemeClr val="tx1"/>
              </a:solidFill>
              <a:latin typeface="Abel" panose="020B0604020202020204" charset="0"/>
            </a:endParaRPr>
          </a:p>
          <a:p>
            <a:pPr marL="0" indent="0">
              <a:spcBef>
                <a:spcPts val="1200"/>
              </a:spcBef>
              <a:spcAft>
                <a:spcPts val="1200"/>
              </a:spcAft>
            </a:pPr>
            <a:endParaRPr lang="en-GB" dirty="0"/>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750"/>
                                        <p:tgtEl>
                                          <p:spTgt spid="3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75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75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1</a:t>
            </a:r>
            <a:r>
              <a:rPr lang="en-GB" sz="2800" dirty="0">
                <a:solidFill>
                  <a:schemeClr val="tx1"/>
                </a:solidFill>
                <a:effectLst>
                  <a:outerShdw blurRad="38100" dist="38100" dir="2700000" algn="tl">
                    <a:srgbClr val="000000">
                      <a:alpha val="43137"/>
                    </a:srgbClr>
                  </a:outerShdw>
                </a:effectLst>
              </a:rPr>
              <a:t>A: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1" y="1078217"/>
            <a:ext cx="7341140" cy="1166848"/>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indent="-342892" defTabSz="914378">
              <a:buClr>
                <a:srgbClr val="FFFFFF"/>
              </a:buClr>
              <a:buSzPct val="86000"/>
              <a:buFont typeface="Courier New" panose="02070309020205020404" pitchFamily="49" charset="0"/>
              <a:buChar char="o"/>
            </a:pPr>
            <a:r>
              <a:rPr lang="en-GB" sz="2000" dirty="0">
                <a:solidFill>
                  <a:srgbClr val="FFFFFF"/>
                </a:solidFill>
                <a:latin typeface="Abel" panose="020B0604020202020204" charset="0"/>
              </a:rPr>
              <a:t>2 labs with unsatisfactory performance</a:t>
            </a:r>
          </a:p>
          <a:p>
            <a:pPr marL="342892" indent="-342892" defTabSz="914378">
              <a:buClr>
                <a:srgbClr val="FFFFFF"/>
              </a:buClr>
              <a:buSzPct val="86000"/>
              <a:buFont typeface="Courier New" panose="02070309020205020404" pitchFamily="49" charset="0"/>
              <a:buChar char="o"/>
            </a:pPr>
            <a:endParaRPr lang="en-GB" sz="1400" dirty="0">
              <a:solidFill>
                <a:srgbClr val="FFFFFF"/>
              </a:solidFill>
              <a:latin typeface="Abel" panose="020B0604020202020204" charset="0"/>
            </a:endParaRPr>
          </a:p>
        </p:txBody>
      </p:sp>
      <p:graphicFrame>
        <p:nvGraphicFramePr>
          <p:cNvPr id="9" name="Google Shape;751;p122">
            <a:extLst>
              <a:ext uri="{FF2B5EF4-FFF2-40B4-BE49-F238E27FC236}">
                <a16:creationId xmlns:a16="http://schemas.microsoft.com/office/drawing/2014/main" id="{79CA0628-D746-43B7-84E3-A201EC39962E}"/>
              </a:ext>
            </a:extLst>
          </p:cNvPr>
          <p:cNvGraphicFramePr/>
          <p:nvPr>
            <p:extLst>
              <p:ext uri="{D42A27DB-BD31-4B8C-83A1-F6EECF244321}">
                <p14:modId xmlns:p14="http://schemas.microsoft.com/office/powerpoint/2010/main" val="520363597"/>
              </p:ext>
            </p:extLst>
          </p:nvPr>
        </p:nvGraphicFramePr>
        <p:xfrm>
          <a:off x="979713" y="1661640"/>
          <a:ext cx="6059590" cy="2550952"/>
        </p:xfrm>
        <a:graphic>
          <a:graphicData uri="http://schemas.openxmlformats.org/drawingml/2006/table">
            <a:tbl>
              <a:tblPr>
                <a:noFill/>
              </a:tblPr>
              <a:tblGrid>
                <a:gridCol w="1564491">
                  <a:extLst>
                    <a:ext uri="{9D8B030D-6E8A-4147-A177-3AD203B41FA5}">
                      <a16:colId xmlns:a16="http://schemas.microsoft.com/office/drawing/2014/main" val="20000"/>
                    </a:ext>
                  </a:extLst>
                </a:gridCol>
                <a:gridCol w="627486">
                  <a:extLst>
                    <a:ext uri="{9D8B030D-6E8A-4147-A177-3AD203B41FA5}">
                      <a16:colId xmlns:a16="http://schemas.microsoft.com/office/drawing/2014/main" val="20006"/>
                    </a:ext>
                  </a:extLst>
                </a:gridCol>
                <a:gridCol w="627486">
                  <a:extLst>
                    <a:ext uri="{9D8B030D-6E8A-4147-A177-3AD203B41FA5}">
                      <a16:colId xmlns:a16="http://schemas.microsoft.com/office/drawing/2014/main" val="20007"/>
                    </a:ext>
                  </a:extLst>
                </a:gridCol>
                <a:gridCol w="627486">
                  <a:extLst>
                    <a:ext uri="{9D8B030D-6E8A-4147-A177-3AD203B41FA5}">
                      <a16:colId xmlns:a16="http://schemas.microsoft.com/office/drawing/2014/main" val="20008"/>
                    </a:ext>
                  </a:extLst>
                </a:gridCol>
                <a:gridCol w="627486">
                  <a:extLst>
                    <a:ext uri="{9D8B030D-6E8A-4147-A177-3AD203B41FA5}">
                      <a16:colId xmlns:a16="http://schemas.microsoft.com/office/drawing/2014/main" val="4123961638"/>
                    </a:ext>
                  </a:extLst>
                </a:gridCol>
                <a:gridCol w="627486">
                  <a:extLst>
                    <a:ext uri="{9D8B030D-6E8A-4147-A177-3AD203B41FA5}">
                      <a16:colId xmlns:a16="http://schemas.microsoft.com/office/drawing/2014/main" val="4168833627"/>
                    </a:ext>
                  </a:extLst>
                </a:gridCol>
                <a:gridCol w="627486">
                  <a:extLst>
                    <a:ext uri="{9D8B030D-6E8A-4147-A177-3AD203B41FA5}">
                      <a16:colId xmlns:a16="http://schemas.microsoft.com/office/drawing/2014/main" val="3640563775"/>
                    </a:ext>
                  </a:extLst>
                </a:gridCol>
                <a:gridCol w="730183">
                  <a:extLst>
                    <a:ext uri="{9D8B030D-6E8A-4147-A177-3AD203B41FA5}">
                      <a16:colId xmlns:a16="http://schemas.microsoft.com/office/drawing/2014/main" val="1821984723"/>
                    </a:ext>
                  </a:extLst>
                </a:gridCol>
              </a:tblGrid>
              <a:tr h="396875">
                <a:tc>
                  <a:txBody>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chemeClr val="tx1"/>
                        </a:solidFill>
                        <a:latin typeface="Abel" panose="020B0604020202020204" charset="0"/>
                        <a:ea typeface="Arial"/>
                        <a:cs typeface="Arial"/>
                        <a:sym typeface="Arial"/>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b="1" dirty="0">
                          <a:solidFill>
                            <a:schemeClr val="tx1"/>
                          </a:solidFill>
                          <a:latin typeface="Abel" panose="020B0604020202020204" charset="0"/>
                        </a:rPr>
                        <a:t>2019</a:t>
                      </a:r>
                      <a:endParaRPr sz="1400" b="1" i="0" u="none" strike="noStrike" cap="none" dirty="0">
                        <a:solidFill>
                          <a:schemeClr val="tx1"/>
                        </a:solidFill>
                        <a:latin typeface="Abel" panose="020B0604020202020204" charset="0"/>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2020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solidFill>
                            <a:schemeClr val="tx1"/>
                          </a:solidFill>
                          <a:latin typeface="Abel" panose="020B0604020202020204" charset="0"/>
                        </a:rPr>
                        <a:t>2021</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solidFill>
                            <a:schemeClr val="tx1"/>
                          </a:solidFill>
                          <a:latin typeface="Abel" panose="020B0604020202020204" charset="0"/>
                        </a:rPr>
                        <a:t>2022</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solidFill>
                            <a:schemeClr val="tx1"/>
                          </a:solidFill>
                          <a:latin typeface="Abel" panose="020B0604020202020204" charset="0"/>
                        </a:rPr>
                        <a:t>2023</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solidFill>
                            <a:schemeClr val="tx1"/>
                          </a:solidFill>
                          <a:latin typeface="Abel" panose="020B0604020202020204" charset="0"/>
                        </a:rPr>
                        <a:t>2024</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solidFill>
                            <a:schemeClr val="tx1"/>
                          </a:solidFill>
                          <a:latin typeface="Abel" panose="020B0604020202020204" charset="0"/>
                        </a:rPr>
                        <a:t>2025</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5791">
                <a:tc>
                  <a:txBody>
                    <a:bodyPr/>
                    <a:lstStyle/>
                    <a:p>
                      <a:pPr marL="0" marR="0" lvl="0" indent="0" algn="ctr" rtl="0">
                        <a:lnSpc>
                          <a:spcPct val="100000"/>
                        </a:lnSpc>
                        <a:spcBef>
                          <a:spcPts val="0"/>
                        </a:spcBef>
                        <a:spcAft>
                          <a:spcPts val="0"/>
                        </a:spcAft>
                        <a:buClr>
                          <a:schemeClr val="dk1"/>
                        </a:buClr>
                        <a:buSzPts val="1400"/>
                        <a:buFont typeface="Arial"/>
                        <a:buNone/>
                      </a:pPr>
                      <a:r>
                        <a:rPr lang="en-GB" sz="1400" b="1" i="0" u="none" strike="noStrike" cap="none" dirty="0">
                          <a:solidFill>
                            <a:schemeClr val="tx1"/>
                          </a:solidFill>
                          <a:latin typeface="Abel" panose="020B0604020202020204" charset="0"/>
                          <a:ea typeface="Arial"/>
                          <a:cs typeface="Arial"/>
                          <a:sym typeface="Arial"/>
                        </a:rPr>
                        <a:t>Number of Participants (</a:t>
                      </a:r>
                      <a:r>
                        <a:rPr lang="en-GB" sz="1400" b="1" i="0" u="none" strike="noStrike" cap="none" dirty="0">
                          <a:solidFill>
                            <a:srgbClr val="FFFF00"/>
                          </a:solidFill>
                          <a:latin typeface="Abel" panose="020B0604020202020204" charset="0"/>
                          <a:ea typeface="Arial"/>
                          <a:cs typeface="Arial"/>
                          <a:sym typeface="Arial"/>
                        </a:rPr>
                        <a:t>UK&amp;I</a:t>
                      </a:r>
                      <a:r>
                        <a:rPr lang="en-GB" sz="1400" b="1" i="0" u="none" strike="noStrike" cap="none" dirty="0">
                          <a:solidFill>
                            <a:schemeClr val="tx1"/>
                          </a:solidFill>
                          <a:latin typeface="Abel" panose="020B0604020202020204" charset="0"/>
                          <a:ea typeface="Arial"/>
                          <a:cs typeface="Arial"/>
                          <a:sym typeface="Arial"/>
                        </a:rPr>
                        <a:t>)</a:t>
                      </a:r>
                      <a:endParaRPr sz="19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38 </a:t>
                      </a:r>
                    </a:p>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a:t>
                      </a:r>
                      <a:r>
                        <a:rPr lang="en-GB" sz="1400" dirty="0">
                          <a:solidFill>
                            <a:srgbClr val="FFFF00"/>
                          </a:solidFill>
                          <a:latin typeface="Abel" panose="020B0604020202020204" charset="0"/>
                        </a:rPr>
                        <a:t>5</a:t>
                      </a:r>
                      <a:r>
                        <a:rPr lang="en-GB" sz="1400" dirty="0">
                          <a:solidFill>
                            <a:schemeClr val="tx1"/>
                          </a:solidFill>
                          <a:latin typeface="Abel" panose="020B0604020202020204" charset="0"/>
                        </a:rPr>
                        <a:t>)</a:t>
                      </a:r>
                      <a:endParaRPr sz="1400" b="0" i="0" u="none" strike="noStrike" cap="none" dirty="0">
                        <a:solidFill>
                          <a:schemeClr val="tx1"/>
                        </a:solidFill>
                        <a:latin typeface="Abel" panose="020B0604020202020204" charset="0"/>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34 (</a:t>
                      </a:r>
                      <a:r>
                        <a:rPr lang="en-GB" sz="1500" b="0" dirty="0">
                          <a:solidFill>
                            <a:srgbClr val="FFFF00"/>
                          </a:solidFill>
                          <a:latin typeface="Abel" panose="020B0604020202020204" charset="0"/>
                        </a:rPr>
                        <a:t>4</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33 (</a:t>
                      </a:r>
                      <a:r>
                        <a:rPr lang="en-GB" sz="1500" b="0" dirty="0">
                          <a:solidFill>
                            <a:srgbClr val="FFFF00"/>
                          </a:solidFill>
                          <a:latin typeface="Abel" panose="020B0604020202020204" charset="0"/>
                        </a:rPr>
                        <a:t>2</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28 (</a:t>
                      </a:r>
                      <a:r>
                        <a:rPr lang="en-GB" sz="1500" b="0" dirty="0">
                          <a:solidFill>
                            <a:srgbClr val="FFFF00"/>
                          </a:solidFill>
                          <a:latin typeface="Abel" panose="020B0604020202020204" charset="0"/>
                        </a:rPr>
                        <a:t>1</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23</a:t>
                      </a:r>
                    </a:p>
                    <a:p>
                      <a:pPr algn="ctr"/>
                      <a:r>
                        <a:rPr lang="en-GB" sz="1500" b="0" dirty="0">
                          <a:solidFill>
                            <a:schemeClr val="tx1"/>
                          </a:solidFill>
                          <a:latin typeface="Abel" panose="020B0604020202020204" charset="0"/>
                        </a:rPr>
                        <a:t>(</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19</a:t>
                      </a:r>
                    </a:p>
                    <a:p>
                      <a:pPr algn="ctr"/>
                      <a:r>
                        <a:rPr lang="en-GB" sz="1500" b="0" dirty="0">
                          <a:solidFill>
                            <a:schemeClr val="tx1"/>
                          </a:solidFill>
                          <a:latin typeface="Abel" panose="020B0604020202020204" charset="0"/>
                        </a:rPr>
                        <a:t>(</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14 </a:t>
                      </a:r>
                    </a:p>
                    <a:p>
                      <a:pPr algn="ctr"/>
                      <a:r>
                        <a:rPr lang="en-GB" sz="1500" b="0" dirty="0">
                          <a:solidFill>
                            <a:schemeClr val="tx1"/>
                          </a:solidFill>
                          <a:latin typeface="Abel" panose="020B0604020202020204" charset="0"/>
                        </a:rPr>
                        <a:t>(</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944890">
                <a:tc>
                  <a:txBody>
                    <a:bodyPr/>
                    <a:lstStyle/>
                    <a:p>
                      <a:pPr marL="0" marR="0" lvl="0" indent="0" algn="ctr" rtl="0">
                        <a:lnSpc>
                          <a:spcPct val="100000"/>
                        </a:lnSpc>
                        <a:spcBef>
                          <a:spcPts val="0"/>
                        </a:spcBef>
                        <a:spcAft>
                          <a:spcPts val="0"/>
                        </a:spcAft>
                        <a:buClr>
                          <a:schemeClr val="dk1"/>
                        </a:buClr>
                        <a:buSzPts val="1400"/>
                        <a:buFont typeface="Arial"/>
                        <a:buNone/>
                      </a:pPr>
                      <a:r>
                        <a:rPr lang="en-GB" sz="1400" b="1" i="0" u="none" strike="noStrike" cap="none" dirty="0">
                          <a:solidFill>
                            <a:schemeClr val="tx1"/>
                          </a:solidFill>
                          <a:latin typeface="Abel" panose="020B0604020202020204" charset="0"/>
                          <a:ea typeface="Arial"/>
                          <a:cs typeface="Arial"/>
                          <a:sym typeface="Arial"/>
                        </a:rPr>
                        <a:t>Number with Unsatisfactory Performance (&lt; 90%) (</a:t>
                      </a:r>
                      <a:r>
                        <a:rPr lang="en-GB" sz="1400" b="1" i="0" u="none" strike="noStrike" cap="none" dirty="0">
                          <a:solidFill>
                            <a:srgbClr val="FFFF00"/>
                          </a:solidFill>
                          <a:latin typeface="Abel" panose="020B0604020202020204" charset="0"/>
                          <a:ea typeface="Arial"/>
                          <a:cs typeface="Arial"/>
                          <a:sym typeface="Arial"/>
                        </a:rPr>
                        <a:t>UK&amp;I</a:t>
                      </a:r>
                      <a:r>
                        <a:rPr lang="en-GB" sz="1400" b="1" i="0" u="none" strike="noStrike" cap="none" dirty="0">
                          <a:solidFill>
                            <a:schemeClr val="tx1"/>
                          </a:solidFill>
                          <a:latin typeface="Abel" panose="020B0604020202020204" charset="0"/>
                          <a:ea typeface="Arial"/>
                          <a:cs typeface="Arial"/>
                          <a:sym typeface="Arial"/>
                        </a:rPr>
                        <a:t>)</a:t>
                      </a:r>
                      <a:endParaRPr sz="19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8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endParaRPr sz="1400" b="0" i="0" u="none" strike="noStrike" cap="none" dirty="0">
                        <a:solidFill>
                          <a:schemeClr val="tx1"/>
                        </a:solidFill>
                        <a:latin typeface="Abel" panose="020B0604020202020204" charset="0"/>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3 (</a:t>
                      </a:r>
                      <a:r>
                        <a:rPr lang="en-GB" sz="1500" b="0" dirty="0">
                          <a:solidFill>
                            <a:srgbClr val="FFFF00"/>
                          </a:solidFill>
                          <a:latin typeface="Abel" panose="020B0604020202020204" charset="0"/>
                        </a:rPr>
                        <a:t>1</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2 (</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2 (</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2 (</a:t>
                      </a:r>
                      <a:r>
                        <a:rPr lang="en-GB" sz="1500" b="0" dirty="0">
                          <a:solidFill>
                            <a:srgbClr val="FFFF00"/>
                          </a:solidFill>
                          <a:latin typeface="Abel" panose="020B0604020202020204" charset="0"/>
                        </a:rPr>
                        <a:t>0</a:t>
                      </a:r>
                      <a:r>
                        <a:rPr lang="en-GB" sz="1500" b="0" dirty="0">
                          <a:solidFill>
                            <a:schemeClr val="tx1"/>
                          </a:solidFill>
                          <a:latin typeface="Abel" panose="020B060402020202020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tx1"/>
                          </a:solidFill>
                          <a:latin typeface="Abel" panose="020B0604020202020204" charset="0"/>
                        </a:rPr>
                        <a:t>0</a:t>
                      </a:r>
                      <a:r>
                        <a:rPr lang="en-GB" sz="1500" b="0" baseline="0" dirty="0">
                          <a:solidFill>
                            <a:schemeClr val="tx1"/>
                          </a:solidFill>
                          <a:latin typeface="Abel" panose="020B0604020202020204" charset="0"/>
                        </a:rPr>
                        <a:t> (</a:t>
                      </a:r>
                      <a:r>
                        <a:rPr lang="en-GB" sz="1500" b="0" baseline="0" dirty="0">
                          <a:solidFill>
                            <a:srgbClr val="FFFF00"/>
                          </a:solidFill>
                          <a:latin typeface="Abel" panose="020B0604020202020204" charset="0"/>
                        </a:rPr>
                        <a:t>0</a:t>
                      </a:r>
                      <a:r>
                        <a:rPr lang="en-GB" sz="1500" b="0" baseline="0" dirty="0">
                          <a:solidFill>
                            <a:schemeClr val="tx1"/>
                          </a:solidFill>
                          <a:latin typeface="Abel" panose="020B0604020202020204" charset="0"/>
                        </a:rPr>
                        <a:t>)</a:t>
                      </a:r>
                      <a:endParaRPr lang="en-GB" sz="1500" b="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baseline="0" dirty="0">
                          <a:solidFill>
                            <a:schemeClr val="tx1"/>
                          </a:solidFill>
                          <a:latin typeface="Abel" panose="020B0604020202020204" charset="0"/>
                        </a:rPr>
                        <a:t>2 (</a:t>
                      </a:r>
                      <a:r>
                        <a:rPr lang="en-GB" sz="1500" b="0" baseline="0" dirty="0">
                          <a:solidFill>
                            <a:srgbClr val="FFFF00"/>
                          </a:solidFill>
                          <a:latin typeface="Abel" panose="020B0604020202020204" charset="0"/>
                        </a:rPr>
                        <a:t>0</a:t>
                      </a:r>
                      <a:r>
                        <a:rPr lang="en-GB" sz="1500" b="0" baseline="0" dirty="0">
                          <a:solidFill>
                            <a:schemeClr val="tx1"/>
                          </a:solidFill>
                          <a:latin typeface="Abel" panose="020B0604020202020204" charset="0"/>
                        </a:rPr>
                        <a:t>)</a:t>
                      </a:r>
                      <a:endParaRPr lang="en-GB" sz="1500" b="0" dirty="0">
                        <a:solidFill>
                          <a:schemeClr val="tx1"/>
                        </a:solidFill>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0537">
                <a:tc>
                  <a:txBody>
                    <a:bodyPr/>
                    <a:lstStyle/>
                    <a:p>
                      <a:pPr marL="0" marR="0" lvl="0" indent="0" algn="ctr" rtl="0">
                        <a:lnSpc>
                          <a:spcPct val="100000"/>
                        </a:lnSpc>
                        <a:spcBef>
                          <a:spcPts val="0"/>
                        </a:spcBef>
                        <a:spcAft>
                          <a:spcPts val="0"/>
                        </a:spcAft>
                        <a:buClr>
                          <a:schemeClr val="dk1"/>
                        </a:buClr>
                        <a:buSzPts val="1400"/>
                        <a:buFont typeface="Arial"/>
                        <a:buNone/>
                      </a:pPr>
                      <a:r>
                        <a:rPr lang="en-GB" sz="1400" b="1" i="0" u="none" strike="noStrike" cap="none" dirty="0">
                          <a:solidFill>
                            <a:schemeClr val="tx1"/>
                          </a:solidFill>
                          <a:latin typeface="Abel" panose="020B0604020202020204" charset="0"/>
                          <a:ea typeface="Arial"/>
                          <a:cs typeface="Arial"/>
                          <a:sym typeface="Arial"/>
                        </a:rPr>
                        <a:t>% Unsatisfactory Performance</a:t>
                      </a:r>
                      <a:endParaRPr sz="19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21.1%</a:t>
                      </a:r>
                      <a:endParaRPr sz="1400" b="0" i="0" u="none" strike="noStrike" cap="none" dirty="0">
                        <a:solidFill>
                          <a:schemeClr val="tx1"/>
                        </a:solidFill>
                        <a:latin typeface="Abel" panose="020B0604020202020204" charset="0"/>
                        <a:ea typeface="Arial"/>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8.8%</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6.1%</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7.1%</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8.7%</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500" b="0" dirty="0">
                          <a:solidFill>
                            <a:schemeClr val="tx1"/>
                          </a:solidFill>
                          <a:latin typeface="Abel" panose="020B0604020202020204" charset="0"/>
                        </a:rPr>
                        <a:t>14.3%</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199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1</a:t>
            </a:r>
            <a:r>
              <a:rPr lang="en-GB" sz="2800" dirty="0">
                <a:solidFill>
                  <a:schemeClr val="tx1"/>
                </a:solidFill>
                <a:effectLst>
                  <a:outerShdw blurRad="38100" dist="38100" dir="2700000" algn="tl">
                    <a:srgbClr val="000000">
                      <a:alpha val="43137"/>
                    </a:srgbClr>
                  </a:outerShdw>
                </a:effectLst>
              </a:rPr>
              <a:t>A: 2025 Incorrect Assignments</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726733" y="1277078"/>
            <a:ext cx="8275210" cy="2602196"/>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spcBef>
                <a:spcPts val="0"/>
              </a:spcBef>
              <a:spcAft>
                <a:spcPts val="1200"/>
              </a:spcAft>
              <a:buNone/>
            </a:pPr>
            <a:r>
              <a:rPr lang="en-GB" sz="2000" b="1" u="sng" dirty="0">
                <a:latin typeface="Abel" panose="020B0604020202020204" charset="0"/>
                <a:ea typeface="Arial"/>
                <a:cs typeface="Arial"/>
              </a:rPr>
              <a:t>6/140 (4.3%) </a:t>
            </a:r>
            <a:r>
              <a:rPr lang="en-GB" sz="2000" b="1" u="sng" dirty="0">
                <a:solidFill>
                  <a:srgbClr val="FFFFFF"/>
                </a:solidFill>
                <a:latin typeface="Abel" panose="020B0604020202020204" charset="0"/>
                <a:ea typeface="Arial"/>
                <a:cs typeface="Arial"/>
              </a:rPr>
              <a:t>incorrect HLA types in 2025 reported by 3 labs:</a:t>
            </a:r>
            <a:endParaRPr lang="en-GB" b="1" u="sng" dirty="0">
              <a:solidFill>
                <a:srgbClr val="FFFFFF"/>
              </a:solidFill>
              <a:latin typeface="Abel" panose="020B0604020202020204" charset="0"/>
            </a:endParaRPr>
          </a:p>
          <a:p>
            <a:pPr marL="457189" lvl="1" indent="0" defTabSz="914378">
              <a:spcBef>
                <a:spcPts val="0"/>
              </a:spcBef>
              <a:spcAft>
                <a:spcPts val="0"/>
              </a:spcAft>
              <a:buNone/>
            </a:pPr>
            <a:r>
              <a:rPr lang="en-GB" sz="2000" dirty="0">
                <a:solidFill>
                  <a:srgbClr val="FFFF00"/>
                </a:solidFill>
                <a:latin typeface="Abel" panose="020B0604020202020204" charset="0"/>
              </a:rPr>
              <a:t>4 </a:t>
            </a:r>
            <a:r>
              <a:rPr lang="en-GB" sz="2000" dirty="0">
                <a:solidFill>
                  <a:srgbClr val="FFFFFF"/>
                </a:solidFill>
                <a:latin typeface="Abel" panose="020B0604020202020204" charset="0"/>
                <a:ea typeface="Arial"/>
                <a:cs typeface="Arial"/>
              </a:rPr>
              <a:t>reports that contained broad not split specificity </a:t>
            </a:r>
            <a:r>
              <a:rPr lang="en-GB" sz="1500" dirty="0">
                <a:solidFill>
                  <a:srgbClr val="FFFFFF"/>
                </a:solidFill>
                <a:latin typeface="Abel" panose="020B0604020202020204" charset="0"/>
                <a:ea typeface="Arial"/>
                <a:cs typeface="Arial"/>
              </a:rPr>
              <a:t>(e.g. B40 v B60)</a:t>
            </a:r>
          </a:p>
          <a:p>
            <a:pPr marL="457189" lvl="1" indent="0" defTabSz="914378">
              <a:spcBef>
                <a:spcPts val="0"/>
              </a:spcBef>
              <a:spcAft>
                <a:spcPts val="0"/>
              </a:spcAft>
              <a:buNone/>
            </a:pPr>
            <a:r>
              <a:rPr lang="en-GB" sz="2000" dirty="0">
                <a:solidFill>
                  <a:srgbClr val="FFFF00"/>
                </a:solidFill>
                <a:latin typeface="Abel" panose="020B0604020202020204" charset="0"/>
              </a:rPr>
              <a:t>0</a:t>
            </a:r>
            <a:r>
              <a:rPr lang="en-GB" sz="2000" dirty="0">
                <a:solidFill>
                  <a:srgbClr val="FFFFFF"/>
                </a:solidFill>
                <a:latin typeface="Abel" panose="020B0604020202020204" charset="0"/>
              </a:rPr>
              <a:t> reports that contained an incorrect split specificity </a:t>
            </a:r>
            <a:r>
              <a:rPr lang="en-GB" sz="1500" dirty="0">
                <a:solidFill>
                  <a:srgbClr val="FFFFFF"/>
                </a:solidFill>
                <a:latin typeface="Abel" panose="020B0604020202020204" charset="0"/>
              </a:rPr>
              <a:t>(e.g. B64 not B65)</a:t>
            </a:r>
            <a:endParaRPr lang="en-GB" sz="1500" dirty="0">
              <a:solidFill>
                <a:srgbClr val="FFFFFF"/>
              </a:solidFill>
              <a:latin typeface="Abel" panose="020B0604020202020204" charset="0"/>
              <a:ea typeface="Arial"/>
              <a:cs typeface="Arial"/>
            </a:endParaRPr>
          </a:p>
          <a:p>
            <a:pPr marL="457189" lvl="1" indent="0" defTabSz="914378">
              <a:spcBef>
                <a:spcPts val="200"/>
              </a:spcBef>
              <a:spcAft>
                <a:spcPts val="0"/>
              </a:spcAft>
              <a:buNone/>
            </a:pPr>
            <a:r>
              <a:rPr lang="en-GB" sz="2000" dirty="0">
                <a:solidFill>
                  <a:srgbClr val="FFFF00"/>
                </a:solidFill>
                <a:latin typeface="Abel" panose="020B0604020202020204" charset="0"/>
              </a:rPr>
              <a:t>0</a:t>
            </a:r>
            <a:r>
              <a:rPr lang="en-GB" sz="2000" dirty="0">
                <a:solidFill>
                  <a:srgbClr val="FFFFFF"/>
                </a:solidFill>
                <a:latin typeface="Abel" panose="020B0604020202020204" charset="0"/>
                <a:ea typeface="Arial"/>
                <a:cs typeface="Arial"/>
              </a:rPr>
              <a:t> reports with molecular based nomenclature </a:t>
            </a:r>
            <a:r>
              <a:rPr lang="en-GB" sz="1500" dirty="0">
                <a:solidFill>
                  <a:srgbClr val="FFFFFF"/>
                </a:solidFill>
                <a:latin typeface="Abel" panose="020B0604020202020204" charset="0"/>
                <a:ea typeface="Arial"/>
                <a:cs typeface="Arial"/>
              </a:rPr>
              <a:t>(e.g. A01 v A1)</a:t>
            </a:r>
          </a:p>
          <a:p>
            <a:pPr marL="457189" lvl="1" indent="0" defTabSz="914378">
              <a:spcBef>
                <a:spcPts val="200"/>
              </a:spcBef>
              <a:spcAft>
                <a:spcPts val="0"/>
              </a:spcAft>
              <a:buNone/>
            </a:pPr>
            <a:r>
              <a:rPr lang="en-GB" sz="2000" dirty="0">
                <a:solidFill>
                  <a:srgbClr val="FFFF00"/>
                </a:solidFill>
                <a:latin typeface="Abel" panose="020B0604020202020204" charset="0"/>
                <a:ea typeface="Arial"/>
                <a:cs typeface="Arial"/>
              </a:rPr>
              <a:t>3</a:t>
            </a:r>
            <a:r>
              <a:rPr lang="en-GB" sz="2000" dirty="0">
                <a:solidFill>
                  <a:srgbClr val="FFFFFF"/>
                </a:solidFill>
                <a:latin typeface="Abel" panose="020B0604020202020204" charset="0"/>
                <a:ea typeface="Arial"/>
                <a:cs typeface="Arial"/>
              </a:rPr>
              <a:t> reports with incorrect specificity</a:t>
            </a:r>
          </a:p>
          <a:p>
            <a:pPr marL="457189" lvl="1" indent="0" defTabSz="914378">
              <a:spcBef>
                <a:spcPts val="200"/>
              </a:spcBef>
              <a:spcAft>
                <a:spcPts val="0"/>
              </a:spcAft>
              <a:buNone/>
            </a:pPr>
            <a:r>
              <a:rPr lang="en-GB" sz="2000" dirty="0">
                <a:solidFill>
                  <a:srgbClr val="FFFF00"/>
                </a:solidFill>
                <a:latin typeface="Abel" panose="020B0604020202020204" charset="0"/>
                <a:ea typeface="Arial"/>
                <a:cs typeface="Arial"/>
              </a:rPr>
              <a:t>0</a:t>
            </a:r>
            <a:r>
              <a:rPr lang="en-GB" sz="2000" dirty="0">
                <a:solidFill>
                  <a:srgbClr val="FFFFFF"/>
                </a:solidFill>
                <a:latin typeface="Abel" panose="020B0604020202020204" charset="0"/>
                <a:ea typeface="Arial"/>
                <a:cs typeface="Arial"/>
              </a:rPr>
              <a:t> reports of missed or homozygous assignments</a:t>
            </a:r>
          </a:p>
          <a:p>
            <a:pPr marL="457189" lvl="1" indent="0" defTabSz="914378">
              <a:spcBef>
                <a:spcPts val="200"/>
              </a:spcBef>
              <a:spcAft>
                <a:spcPts val="0"/>
              </a:spcAft>
              <a:buNone/>
            </a:pPr>
            <a:r>
              <a:rPr lang="en-GB" sz="2000" dirty="0">
                <a:solidFill>
                  <a:srgbClr val="FFFF00"/>
                </a:solidFill>
                <a:latin typeface="Abel" panose="020B0604020202020204" charset="0"/>
                <a:ea typeface="Arial"/>
                <a:cs typeface="Arial"/>
              </a:rPr>
              <a:t>0</a:t>
            </a:r>
            <a:r>
              <a:rPr lang="en-GB" sz="2000" dirty="0">
                <a:solidFill>
                  <a:srgbClr val="FFFFFF"/>
                </a:solidFill>
                <a:latin typeface="Abel" panose="020B0604020202020204" charset="0"/>
                <a:ea typeface="Arial"/>
                <a:cs typeface="Arial"/>
              </a:rPr>
              <a:t> clerical/typo error</a:t>
            </a:r>
          </a:p>
          <a:p>
            <a:pPr marL="0" indent="0" defTabSz="914378">
              <a:buClr>
                <a:srgbClr val="FFFFFF"/>
              </a:buClr>
              <a:buSzPct val="86000"/>
              <a:buNone/>
            </a:pPr>
            <a:endParaRPr lang="en-GB" sz="1400" dirty="0">
              <a:solidFill>
                <a:srgbClr val="FFFFFF"/>
              </a:solidFill>
              <a:latin typeface="Abel" panose="020B0604020202020204" charset="0"/>
            </a:endParaRPr>
          </a:p>
        </p:txBody>
      </p:sp>
      <p:sp>
        <p:nvSpPr>
          <p:cNvPr id="6" name="7-Point Star 5"/>
          <p:cNvSpPr/>
          <p:nvPr/>
        </p:nvSpPr>
        <p:spPr>
          <a:xfrm>
            <a:off x="7139709" y="3550158"/>
            <a:ext cx="1834260" cy="1433135"/>
          </a:xfrm>
          <a:prstGeom prst="star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r>
              <a:rPr lang="en-GB" sz="1050" dirty="0">
                <a:solidFill>
                  <a:schemeClr val="tx2"/>
                </a:solidFill>
                <a:latin typeface="Abel" panose="020B0604020202020204"/>
              </a:rPr>
              <a:t>2 labs with unsatisfactory performance </a:t>
            </a:r>
          </a:p>
          <a:p>
            <a:pPr algn="ctr"/>
            <a:endParaRPr lang="en-GB" sz="1050" dirty="0">
              <a:solidFill>
                <a:schemeClr val="tx2"/>
              </a:solidFill>
            </a:endParaRPr>
          </a:p>
        </p:txBody>
      </p:sp>
    </p:spTree>
    <p:extLst>
      <p:ext uri="{BB962C8B-B14F-4D97-AF65-F5344CB8AC3E}">
        <p14:creationId xmlns:p14="http://schemas.microsoft.com/office/powerpoint/2010/main" val="2729117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332339"/>
            <a:ext cx="7392218" cy="537573"/>
          </a:xfrm>
          <a:prstGeom prst="rect">
            <a:avLst/>
          </a:prstGeom>
        </p:spPr>
        <p:txBody>
          <a:bodyPr spcFirstLastPara="1" wrap="square" lIns="91425" tIns="91425" rIns="91425" bIns="91425" anchor="b" anchorCtr="0">
            <a:noAutofit/>
          </a:bodyPr>
          <a:lstStyle/>
          <a:p>
            <a:r>
              <a:rPr lang="en" sz="2000" dirty="0">
                <a:solidFill>
                  <a:schemeClr val="tx1"/>
                </a:solidFill>
                <a:effectLst>
                  <a:outerShdw blurRad="38100" dist="38100" dir="2700000" algn="tl">
                    <a:srgbClr val="000000">
                      <a:alpha val="43137"/>
                    </a:srgbClr>
                  </a:outerShdw>
                </a:effectLst>
              </a:rPr>
              <a:t>Scheme 1</a:t>
            </a:r>
            <a:r>
              <a:rPr lang="en-GB" sz="2000" dirty="0">
                <a:solidFill>
                  <a:schemeClr val="tx1"/>
                </a:solidFill>
                <a:effectLst>
                  <a:outerShdw blurRad="38100" dist="38100" dir="2700000" algn="tl">
                    <a:srgbClr val="000000">
                      <a:alpha val="43137"/>
                    </a:srgbClr>
                  </a:outerShdw>
                </a:effectLst>
              </a:rPr>
              <a:t>A: 2025 Incorrect Assignments (not resulting in UPs)</a:t>
            </a:r>
            <a:endParaRPr sz="20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graphicFrame>
        <p:nvGraphicFramePr>
          <p:cNvPr id="10" name="Google Shape;757;p123">
            <a:extLst>
              <a:ext uri="{FF2B5EF4-FFF2-40B4-BE49-F238E27FC236}">
                <a16:creationId xmlns:a16="http://schemas.microsoft.com/office/drawing/2014/main" id="{0A87AFC0-3D2B-4219-B4DC-83F33C0E05A6}"/>
              </a:ext>
            </a:extLst>
          </p:cNvPr>
          <p:cNvGraphicFramePr/>
          <p:nvPr>
            <p:extLst>
              <p:ext uri="{D42A27DB-BD31-4B8C-83A1-F6EECF244321}">
                <p14:modId xmlns:p14="http://schemas.microsoft.com/office/powerpoint/2010/main" val="2635148586"/>
              </p:ext>
            </p:extLst>
          </p:nvPr>
        </p:nvGraphicFramePr>
        <p:xfrm>
          <a:off x="283779" y="1281256"/>
          <a:ext cx="8438191" cy="2230371"/>
        </p:xfrm>
        <a:graphic>
          <a:graphicData uri="http://schemas.openxmlformats.org/drawingml/2006/table">
            <a:tbl>
              <a:tblPr>
                <a:noFill/>
              </a:tblPr>
              <a:tblGrid>
                <a:gridCol w="1461760">
                  <a:extLst>
                    <a:ext uri="{9D8B030D-6E8A-4147-A177-3AD203B41FA5}">
                      <a16:colId xmlns:a16="http://schemas.microsoft.com/office/drawing/2014/main" val="20000"/>
                    </a:ext>
                  </a:extLst>
                </a:gridCol>
                <a:gridCol w="1198628">
                  <a:extLst>
                    <a:ext uri="{9D8B030D-6E8A-4147-A177-3AD203B41FA5}">
                      <a16:colId xmlns:a16="http://schemas.microsoft.com/office/drawing/2014/main" val="20001"/>
                    </a:ext>
                  </a:extLst>
                </a:gridCol>
                <a:gridCol w="5777803">
                  <a:extLst>
                    <a:ext uri="{9D8B030D-6E8A-4147-A177-3AD203B41FA5}">
                      <a16:colId xmlns:a16="http://schemas.microsoft.com/office/drawing/2014/main" val="20003"/>
                    </a:ext>
                  </a:extLst>
                </a:gridCol>
              </a:tblGrid>
              <a:tr h="537919">
                <a:tc>
                  <a:txBody>
                    <a:bodyPr/>
                    <a:lstStyle/>
                    <a:p>
                      <a:pPr marL="0" marR="0" lvl="0" indent="0" algn="ctr" rtl="0">
                        <a:lnSpc>
                          <a:spcPct val="100000"/>
                        </a:lnSpc>
                        <a:spcBef>
                          <a:spcPts val="0"/>
                        </a:spcBef>
                        <a:spcAft>
                          <a:spcPts val="0"/>
                        </a:spcAft>
                        <a:buClr>
                          <a:schemeClr val="dk1"/>
                        </a:buClr>
                        <a:buSzPts val="1600"/>
                        <a:buFont typeface="Arial"/>
                        <a:buNone/>
                      </a:pPr>
                      <a:r>
                        <a:rPr lang="en-GB" sz="1600" b="1" i="0" u="none" strike="noStrike" cap="none" dirty="0">
                          <a:solidFill>
                            <a:schemeClr val="dk1"/>
                          </a:solidFill>
                          <a:latin typeface="Abel" panose="020B0604020202020204" charset="0"/>
                          <a:ea typeface="Arial"/>
                          <a:cs typeface="Arial"/>
                          <a:sym typeface="Arial"/>
                        </a:rPr>
                        <a:t>Lab ID</a:t>
                      </a:r>
                      <a:endParaRPr sz="1600" dirty="0">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600"/>
                        <a:buFont typeface="Arial"/>
                        <a:buNone/>
                      </a:pPr>
                      <a:r>
                        <a:rPr lang="en-GB" sz="1600" b="1" i="0" u="none" strike="noStrike" cap="none" dirty="0">
                          <a:solidFill>
                            <a:schemeClr val="dk1"/>
                          </a:solidFill>
                          <a:latin typeface="Abel" panose="020B0604020202020204" charset="0"/>
                          <a:cs typeface="Arial"/>
                          <a:sym typeface="Arial"/>
                        </a:rPr>
                        <a:t>Sample</a:t>
                      </a:r>
                      <a:endParaRPr sz="1600" dirty="0">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600"/>
                        <a:buFont typeface="Arial"/>
                        <a:buNone/>
                      </a:pPr>
                      <a:r>
                        <a:rPr lang="en-GB" sz="1600" b="1" i="0" u="none" strike="noStrike" cap="none" dirty="0">
                          <a:solidFill>
                            <a:schemeClr val="dk1"/>
                          </a:solidFill>
                          <a:latin typeface="Abel" panose="020B0604020202020204" charset="0"/>
                          <a:ea typeface="Arial"/>
                          <a:cs typeface="Arial"/>
                          <a:sym typeface="Arial"/>
                        </a:rPr>
                        <a:t>Report</a:t>
                      </a:r>
                      <a:endParaRPr sz="1600" dirty="0">
                        <a:latin typeface="Abel" panose="020B060402020202020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5642">
                <a:tc>
                  <a:txBody>
                    <a:bodyPr/>
                    <a:lstStyle/>
                    <a:p>
                      <a:pPr marL="0" marR="0" lvl="0" indent="0" algn="l" rtl="0">
                        <a:lnSpc>
                          <a:spcPct val="100000"/>
                        </a:lnSpc>
                        <a:spcBef>
                          <a:spcPts val="0"/>
                        </a:spcBef>
                        <a:spcAft>
                          <a:spcPts val="0"/>
                        </a:spcAft>
                        <a:buNone/>
                      </a:pPr>
                      <a:r>
                        <a:rPr lang="en-GB" sz="1600" b="1" dirty="0">
                          <a:solidFill>
                            <a:schemeClr val="dk1"/>
                          </a:solidFill>
                          <a:latin typeface="Abel" panose="020B0604020202020204" charset="0"/>
                        </a:rPr>
                        <a:t>120</a:t>
                      </a:r>
                      <a:endParaRPr sz="1600" b="1" dirty="0">
                        <a:solidFill>
                          <a:schemeClr val="dk1"/>
                        </a:solidFill>
                        <a:latin typeface="Abel" panose="020B0604020202020204" charset="0"/>
                      </a:endParaRPr>
                    </a:p>
                  </a:txBody>
                  <a:tcPr marL="91450" marR="91450" marT="45725" marB="45725">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lvl="0" indent="0" algn="l" rtl="0">
                        <a:spcBef>
                          <a:spcPts val="0"/>
                        </a:spcBef>
                        <a:spcAft>
                          <a:spcPts val="0"/>
                        </a:spcAft>
                        <a:buNone/>
                      </a:pPr>
                      <a:r>
                        <a:rPr lang="en-GB" sz="1600" dirty="0">
                          <a:latin typeface="Abel" panose="020B0604020202020204" charset="0"/>
                        </a:rPr>
                        <a:t>03</a:t>
                      </a:r>
                    </a:p>
                    <a:p>
                      <a:pPr marL="0" lvl="0" indent="0" algn="l" rtl="0">
                        <a:spcBef>
                          <a:spcPts val="0"/>
                        </a:spcBef>
                        <a:spcAft>
                          <a:spcPts val="0"/>
                        </a:spcAft>
                        <a:buNone/>
                      </a:pPr>
                      <a:r>
                        <a:rPr lang="en-GB" sz="1600" dirty="0">
                          <a:latin typeface="Abel" panose="020B0604020202020204" charset="0"/>
                        </a:rPr>
                        <a:t>10</a:t>
                      </a:r>
                      <a:endParaRPr sz="1600" dirty="0">
                        <a:latin typeface="Abel" panose="020B060402020202020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bel" panose="020B0604020202020204" charset="0"/>
                        </a:rPr>
                        <a:t>1A 03/2025: Reported A1,</a:t>
                      </a:r>
                      <a:r>
                        <a:rPr lang="en-GB" sz="1600" b="1" dirty="0">
                          <a:solidFill>
                            <a:srgbClr val="FF0000"/>
                          </a:solidFill>
                          <a:latin typeface="Abel" panose="020B0604020202020204" charset="0"/>
                        </a:rPr>
                        <a:t>36</a:t>
                      </a:r>
                      <a:r>
                        <a:rPr lang="en-GB" sz="1600" dirty="0">
                          <a:solidFill>
                            <a:schemeClr val="tx1"/>
                          </a:solidFill>
                          <a:latin typeface="Abel" panose="020B0604020202020204" charset="0"/>
                        </a:rPr>
                        <a:t> consensus A1,1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bel" panose="020B0604020202020204" charset="0"/>
                        </a:rPr>
                        <a:t>1A 10/2025: Reported DR1,</a:t>
                      </a:r>
                      <a:r>
                        <a:rPr lang="en-GB" sz="1600" b="1" dirty="0">
                          <a:solidFill>
                            <a:srgbClr val="FF0000"/>
                          </a:solidFill>
                          <a:latin typeface="Abel" panose="020B0604020202020204" charset="0"/>
                        </a:rPr>
                        <a:t>15</a:t>
                      </a:r>
                      <a:r>
                        <a:rPr lang="en-GB" sz="1600" dirty="0">
                          <a:solidFill>
                            <a:schemeClr val="tx1"/>
                          </a:solidFill>
                          <a:latin typeface="Abel" panose="020B0604020202020204" charset="0"/>
                        </a:rPr>
                        <a:t>, consensus DR1,4</a:t>
                      </a:r>
                    </a:p>
                  </a:txBody>
                  <a:tcPr marL="91450" marR="91450" marT="45725" marB="45725">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673394">
                <a:tc>
                  <a:txBody>
                    <a:bodyPr/>
                    <a:lstStyle/>
                    <a:p>
                      <a:pPr marL="0" lvl="0" indent="0" algn="l" rtl="0">
                        <a:spcBef>
                          <a:spcPts val="0"/>
                        </a:spcBef>
                        <a:spcAft>
                          <a:spcPts val="0"/>
                        </a:spcAft>
                        <a:buNone/>
                      </a:pPr>
                      <a:r>
                        <a:rPr lang="en-GB" sz="1600" b="1" dirty="0">
                          <a:latin typeface="Abel" panose="020B0604020202020204" charset="0"/>
                        </a:rPr>
                        <a:t>147</a:t>
                      </a:r>
                      <a:endParaRPr sz="1600" b="1" dirty="0">
                        <a:latin typeface="Abel" panose="020B0604020202020204" charset="0"/>
                      </a:endParaRPr>
                    </a:p>
                  </a:txBody>
                  <a:tcPr marL="91450" marR="91450" marT="45725" marB="45725">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GB" sz="1600" dirty="0">
                          <a:latin typeface="Abel" panose="020B0604020202020204" charset="0"/>
                        </a:rPr>
                        <a:t>04</a:t>
                      </a:r>
                    </a:p>
                    <a:p>
                      <a:pPr marL="0" lvl="0" indent="0" algn="l" rtl="0">
                        <a:spcBef>
                          <a:spcPts val="0"/>
                        </a:spcBef>
                        <a:spcAft>
                          <a:spcPts val="0"/>
                        </a:spcAft>
                        <a:buNone/>
                      </a:pPr>
                      <a:r>
                        <a:rPr lang="en-GB" sz="1600" dirty="0">
                          <a:latin typeface="Abel" panose="020B0604020202020204" charset="0"/>
                        </a:rPr>
                        <a:t>06</a:t>
                      </a:r>
                    </a:p>
                    <a:p>
                      <a:pPr marL="0" lvl="0" indent="0" algn="l" rtl="0">
                        <a:spcBef>
                          <a:spcPts val="0"/>
                        </a:spcBef>
                        <a:spcAft>
                          <a:spcPts val="0"/>
                        </a:spcAft>
                        <a:buNone/>
                      </a:pPr>
                      <a:r>
                        <a:rPr lang="en-GB" sz="1600" dirty="0">
                          <a:latin typeface="Abel" panose="020B0604020202020204" charset="0"/>
                        </a:rPr>
                        <a:t>09</a:t>
                      </a:r>
                    </a:p>
                    <a:p>
                      <a:pPr marL="0" lvl="0" indent="0" algn="l" rtl="0">
                        <a:spcBef>
                          <a:spcPts val="0"/>
                        </a:spcBef>
                        <a:spcAft>
                          <a:spcPts val="0"/>
                        </a:spcAft>
                        <a:buNone/>
                      </a:pPr>
                      <a:r>
                        <a:rPr lang="en-GB" sz="1600" dirty="0">
                          <a:latin typeface="Abel" panose="020B0604020202020204" charset="0"/>
                        </a:rPr>
                        <a:t>10</a:t>
                      </a:r>
                      <a:endParaRPr sz="1600" dirty="0">
                        <a:latin typeface="Abel" panose="020B060402020202020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Abel" panose="020B0604020202020204" charset="0"/>
                        </a:rPr>
                        <a:t>1A 04/2025: Reported </a:t>
                      </a:r>
                      <a:r>
                        <a:rPr lang="en-GB" sz="1600" b="1" dirty="0">
                          <a:solidFill>
                            <a:srgbClr val="FF0000"/>
                          </a:solidFill>
                          <a:latin typeface="Abel" panose="020B0604020202020204" charset="0"/>
                        </a:rPr>
                        <a:t>B40</a:t>
                      </a:r>
                      <a:r>
                        <a:rPr lang="en-GB" sz="1600" dirty="0">
                          <a:latin typeface="Abel" panose="020B0604020202020204" charset="0"/>
                        </a:rPr>
                        <a:t> (broad), consensus B60 (split)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Abel" panose="020B0604020202020204" charset="0"/>
                        </a:rPr>
                        <a:t>1A 06/2025: Reported </a:t>
                      </a:r>
                      <a:r>
                        <a:rPr lang="en-GB" sz="1600" b="1" dirty="0">
                          <a:solidFill>
                            <a:srgbClr val="FF0000"/>
                          </a:solidFill>
                          <a:latin typeface="Abel" panose="020B0604020202020204" charset="0"/>
                        </a:rPr>
                        <a:t>B14</a:t>
                      </a:r>
                      <a:r>
                        <a:rPr lang="en-GB" sz="1600" dirty="0">
                          <a:latin typeface="Abel" panose="020B0604020202020204" charset="0"/>
                        </a:rPr>
                        <a:t> (broad), consensus B64 (split)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Abel" panose="020B0604020202020204" charset="0"/>
                        </a:rPr>
                        <a:t>1A 09/2025: Reported </a:t>
                      </a:r>
                      <a:r>
                        <a:rPr lang="en-GB" sz="1600" b="1" dirty="0">
                          <a:solidFill>
                            <a:srgbClr val="FF0000"/>
                          </a:solidFill>
                          <a:latin typeface="Abel" panose="020B0604020202020204" charset="0"/>
                        </a:rPr>
                        <a:t>B14</a:t>
                      </a:r>
                      <a:r>
                        <a:rPr lang="en-GB" sz="1600" dirty="0">
                          <a:latin typeface="Abel" panose="020B0604020202020204" charset="0"/>
                        </a:rPr>
                        <a:t> (broad), consensus B65 (split)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Abel" panose="020B0604020202020204" charset="0"/>
                        </a:rPr>
                        <a:t>1A 10/2025: Reported </a:t>
                      </a:r>
                      <a:r>
                        <a:rPr lang="en-GB" sz="1600" b="1" dirty="0">
                          <a:solidFill>
                            <a:srgbClr val="FF0000"/>
                          </a:solidFill>
                          <a:latin typeface="Abel" panose="020B0604020202020204" charset="0"/>
                        </a:rPr>
                        <a:t>B14</a:t>
                      </a:r>
                      <a:r>
                        <a:rPr lang="en-GB" sz="1600" dirty="0">
                          <a:latin typeface="Abel" panose="020B0604020202020204" charset="0"/>
                        </a:rPr>
                        <a:t> (broad), consensus B65 (split)</a:t>
                      </a:r>
                    </a:p>
                  </a:txBody>
                  <a:tcPr marL="91450" marR="91450" marT="45725" marB="45725">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99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272374" y="3144343"/>
            <a:ext cx="8851134" cy="575100"/>
          </a:xfrm>
          <a:prstGeom prst="rect">
            <a:avLst/>
          </a:prstGeom>
        </p:spPr>
        <p:txBody>
          <a:bodyPr spcFirstLastPara="1" wrap="square" lIns="91425" tIns="91425" rIns="91425" bIns="91425" anchor="ctr" anchorCtr="0">
            <a:noAutofit/>
          </a:bodyPr>
          <a:lstStyle/>
          <a:p>
            <a:r>
              <a:rPr lang="en" sz="3600" dirty="0">
                <a:effectLst>
                  <a:outerShdw blurRad="38100" dist="38100" dir="2700000" algn="tl">
                    <a:srgbClr val="000000">
                      <a:alpha val="43137"/>
                    </a:srgbClr>
                  </a:outerShdw>
                </a:effectLst>
              </a:rPr>
              <a:t>DNA Typing at 1</a:t>
            </a:r>
            <a:r>
              <a:rPr lang="en" sz="3600" baseline="30000" dirty="0">
                <a:effectLst>
                  <a:outerShdw blurRad="38100" dist="38100" dir="2700000" algn="tl">
                    <a:srgbClr val="000000">
                      <a:alpha val="43137"/>
                    </a:srgbClr>
                  </a:outerShdw>
                </a:effectLst>
              </a:rPr>
              <a:t>st</a:t>
            </a:r>
            <a:r>
              <a:rPr lang="en" sz="3600" dirty="0">
                <a:effectLst>
                  <a:outerShdw blurRad="38100" dist="38100" dir="2700000" algn="tl">
                    <a:srgbClr val="000000">
                      <a:alpha val="43137"/>
                    </a:srgbClr>
                  </a:outerShdw>
                </a:effectLst>
              </a:rPr>
              <a:t> Field Resolution</a:t>
            </a:r>
            <a:endParaRPr sz="36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4800" dirty="0">
                <a:effectLst>
                  <a:outerShdw blurRad="38100" dist="38100" dir="2700000" algn="tl">
                    <a:srgbClr val="000000">
                      <a:alpha val="43137"/>
                    </a:srgbClr>
                  </a:outerShdw>
                </a:effectLst>
              </a:rPr>
              <a:t>4A1</a:t>
            </a:r>
            <a:endParaRPr sz="48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29942" y="2121347"/>
            <a:ext cx="225026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390060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761807" y="395451"/>
            <a:ext cx="8801100" cy="526738"/>
          </a:xfrm>
          <a:prstGeom prst="rect">
            <a:avLst/>
          </a:prstGeom>
        </p:spPr>
        <p:txBody>
          <a:bodyPr spcFirstLastPara="1" wrap="square" lIns="91425" tIns="91425" rIns="91425" bIns="91425" anchor="ctr" anchorCtr="0">
            <a:noAutofit/>
          </a:bodyPr>
          <a:lstStyle/>
          <a:p>
            <a:r>
              <a:rPr lang="en" sz="2400" dirty="0">
                <a:effectLst>
                  <a:outerShdw blurRad="38100" dist="38100" dir="2700000" algn="tl">
                    <a:srgbClr val="000000">
                      <a:alpha val="43137"/>
                    </a:srgbClr>
                  </a:outerShdw>
                </a:effectLst>
              </a:rPr>
              <a:t>Scheme 4</a:t>
            </a:r>
            <a:r>
              <a:rPr lang="en-GB" sz="2400" dirty="0">
                <a:effectLst>
                  <a:outerShdw blurRad="38100" dist="38100" dir="2700000" algn="tl">
                    <a:srgbClr val="000000">
                      <a:alpha val="43137"/>
                    </a:srgbClr>
                  </a:outerShdw>
                </a:effectLst>
              </a:rPr>
              <a:t>A1: HLA Typing at 1</a:t>
            </a:r>
            <a:r>
              <a:rPr lang="en-GB" sz="2400" baseline="30000" dirty="0">
                <a:effectLst>
                  <a:outerShdw blurRad="38100" dist="38100" dir="2700000" algn="tl">
                    <a:srgbClr val="000000">
                      <a:alpha val="43137"/>
                    </a:srgbClr>
                  </a:outerShdw>
                </a:effectLst>
              </a:rPr>
              <a:t>st</a:t>
            </a:r>
            <a:r>
              <a:rPr lang="en-GB" sz="2400" dirty="0">
                <a:effectLst>
                  <a:outerShdw blurRad="38100" dist="38100" dir="2700000" algn="tl">
                    <a:srgbClr val="000000">
                      <a:alpha val="43137"/>
                    </a:srgbClr>
                  </a:outerShdw>
                </a:effectLst>
              </a:rPr>
              <a:t> Field Resolution</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55681" y="2388801"/>
            <a:ext cx="3102576" cy="1319113"/>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each allele. </a:t>
            </a:r>
            <a:r>
              <a:rPr lang="en-GB" sz="1600" dirty="0">
                <a:solidFill>
                  <a:srgbClr val="FFFF00"/>
                </a:solidFill>
                <a:latin typeface="Abel"/>
                <a:ea typeface="Abel"/>
                <a:cs typeface="Abel"/>
                <a:sym typeface="Abel"/>
              </a:rPr>
              <a:t>When consensus is not met, a reference result is used. </a:t>
            </a:r>
            <a:r>
              <a:rPr lang="en" sz="1600" dirty="0">
                <a:solidFill>
                  <a:srgbClr val="FFFF00"/>
                </a:solidFill>
                <a:latin typeface="Abel"/>
                <a:ea typeface="Abel"/>
                <a:cs typeface="Abel"/>
                <a:sym typeface="Abel"/>
              </a:rPr>
              <a:t>Reference result is always used for DPB1 assessment</a:t>
            </a:r>
            <a:endParaRPr sz="1600" dirty="0">
              <a:solidFill>
                <a:srgbClr val="FFFF00"/>
              </a:solidFill>
              <a:latin typeface="Abel"/>
              <a:ea typeface="Abel"/>
              <a:cs typeface="Abel"/>
              <a:sym typeface="Abel"/>
            </a:endParaRPr>
          </a:p>
        </p:txBody>
      </p:sp>
      <p:sp>
        <p:nvSpPr>
          <p:cNvPr id="973" name="Google Shape;973;p46"/>
          <p:cNvSpPr txBox="1"/>
          <p:nvPr/>
        </p:nvSpPr>
        <p:spPr>
          <a:xfrm>
            <a:off x="5955681" y="2090301"/>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6" y="1629662"/>
            <a:ext cx="3102576" cy="92128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HLA genotypes at the 1</a:t>
            </a:r>
            <a:r>
              <a:rPr lang="en" sz="1600" baseline="30000" dirty="0">
                <a:solidFill>
                  <a:srgbClr val="FFFF00"/>
                </a:solidFill>
                <a:latin typeface="Abel"/>
                <a:ea typeface="Abel"/>
                <a:cs typeface="Abel"/>
                <a:sym typeface="Abel"/>
              </a:rPr>
              <a:t>st</a:t>
            </a:r>
            <a:r>
              <a:rPr lang="en" sz="1600" dirty="0">
                <a:solidFill>
                  <a:srgbClr val="FFFF00"/>
                </a:solidFill>
                <a:latin typeface="Abel"/>
                <a:ea typeface="Abel"/>
                <a:cs typeface="Abel"/>
                <a:sym typeface="Abel"/>
              </a:rPr>
              <a:t> field resolution.</a:t>
            </a:r>
            <a:endParaRPr sz="1600" dirty="0">
              <a:solidFill>
                <a:srgbClr val="FFFF00"/>
              </a:solidFill>
              <a:latin typeface="Abel"/>
              <a:ea typeface="Abel"/>
              <a:cs typeface="Abel"/>
              <a:sym typeface="Abel"/>
            </a:endParaRPr>
          </a:p>
        </p:txBody>
      </p:sp>
      <p:sp>
        <p:nvSpPr>
          <p:cNvPr id="975" name="Google Shape;975;p46"/>
          <p:cNvSpPr txBox="1"/>
          <p:nvPr/>
        </p:nvSpPr>
        <p:spPr>
          <a:xfrm>
            <a:off x="1567506" y="1345229"/>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125769" y="3408530"/>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full HLA types in agreement with consensus/reference result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83408" y="2957024"/>
            <a:ext cx="3271815" cy="301391"/>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228736" y="4646257"/>
            <a:ext cx="3915265"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a:t>
            </a:r>
            <a:r>
              <a:rPr lang="en-GB" sz="2000" i="1" dirty="0">
                <a:solidFill>
                  <a:srgbClr val="FFFF00"/>
                </a:solidFill>
                <a:latin typeface="Abel"/>
                <a:ea typeface="Abel"/>
                <a:cs typeface="Abel"/>
                <a:sym typeface="Abel"/>
              </a:rPr>
              <a:t>3</a:t>
            </a:r>
            <a:r>
              <a:rPr lang="en-GB" sz="2000" i="1" dirty="0">
                <a:solidFill>
                  <a:srgbClr val="FFFFFF"/>
                </a:solidFill>
                <a:latin typeface="Abel"/>
                <a:ea typeface="Abel"/>
                <a:cs typeface="Abel"/>
                <a:sym typeface="Abel"/>
              </a:rPr>
              <a:t>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3560789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4</a:t>
            </a:r>
            <a:r>
              <a:rPr lang="en-GB" sz="2800" dirty="0">
                <a:solidFill>
                  <a:schemeClr val="tx1"/>
                </a:solidFill>
                <a:effectLst>
                  <a:outerShdw blurRad="38100" dist="38100" dir="2700000" algn="tl">
                    <a:srgbClr val="000000">
                      <a:alpha val="43137"/>
                    </a:srgbClr>
                  </a:outerShdw>
                </a:effectLst>
              </a:rPr>
              <a:t>A1: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65254" y="1217207"/>
            <a:ext cx="7690533" cy="514317"/>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indent="-342892" defTabSz="914378">
              <a:spcBef>
                <a:spcPts val="0"/>
              </a:spcBef>
              <a:spcAft>
                <a:spcPts val="1200"/>
              </a:spcAft>
              <a:buClr>
                <a:srgbClr val="FFFFFF"/>
              </a:buClr>
              <a:buSzPct val="86000"/>
              <a:buFont typeface="Arial" panose="020B0604020202020204" pitchFamily="34" charset="0"/>
              <a:buChar char="•"/>
            </a:pPr>
            <a:r>
              <a:rPr lang="en-GB" sz="2000" b="1" dirty="0">
                <a:solidFill>
                  <a:srgbClr val="FFFFFF"/>
                </a:solidFill>
                <a:latin typeface="Abel" panose="020B0604020202020204" charset="0"/>
                <a:ea typeface="Arial"/>
                <a:cs typeface="Arial"/>
              </a:rPr>
              <a:t>4 labs with unsatisfactory performance (</a:t>
            </a:r>
            <a:r>
              <a:rPr lang="en-GB" sz="2000" b="1" dirty="0">
                <a:solidFill>
                  <a:srgbClr val="FFFF00"/>
                </a:solidFill>
                <a:latin typeface="Abel" panose="020B0604020202020204" charset="0"/>
                <a:ea typeface="Arial"/>
                <a:cs typeface="Arial"/>
              </a:rPr>
              <a:t>0 UK&amp;I</a:t>
            </a:r>
            <a:r>
              <a:rPr lang="en-GB" sz="2000" b="1" dirty="0">
                <a:solidFill>
                  <a:srgbClr val="FFFFFF"/>
                </a:solidFill>
                <a:latin typeface="Abel" panose="020B0604020202020204" charset="0"/>
                <a:ea typeface="Arial"/>
                <a:cs typeface="Arial"/>
              </a:rPr>
              <a:t>)</a:t>
            </a:r>
          </a:p>
          <a:p>
            <a:pPr marL="342892" indent="-342892" defTabSz="914378">
              <a:buClr>
                <a:srgbClr val="FFFFFF"/>
              </a:buClr>
              <a:buSzPct val="86000"/>
              <a:buFont typeface="Arial" panose="020B0604020202020204" pitchFamily="34" charset="0"/>
              <a:buChar char="•"/>
            </a:pPr>
            <a:endParaRPr lang="en-GB" sz="1400" dirty="0">
              <a:solidFill>
                <a:srgbClr val="FFFFFF"/>
              </a:solidFill>
              <a:latin typeface="Abel" panose="020B0604020202020204" charset="0"/>
            </a:endParaRPr>
          </a:p>
        </p:txBody>
      </p:sp>
      <p:graphicFrame>
        <p:nvGraphicFramePr>
          <p:cNvPr id="6" name="Google Shape;785;p128">
            <a:extLst>
              <a:ext uri="{FF2B5EF4-FFF2-40B4-BE49-F238E27FC236}">
                <a16:creationId xmlns:a16="http://schemas.microsoft.com/office/drawing/2014/main" id="{2460744D-9316-4F54-A090-98E9F83F0376}"/>
              </a:ext>
            </a:extLst>
          </p:cNvPr>
          <p:cNvGraphicFramePr/>
          <p:nvPr>
            <p:extLst>
              <p:ext uri="{D42A27DB-BD31-4B8C-83A1-F6EECF244321}">
                <p14:modId xmlns:p14="http://schemas.microsoft.com/office/powerpoint/2010/main" val="407472767"/>
              </p:ext>
            </p:extLst>
          </p:nvPr>
        </p:nvGraphicFramePr>
        <p:xfrm>
          <a:off x="240957" y="1848721"/>
          <a:ext cx="7066484" cy="2750964"/>
        </p:xfrm>
        <a:graphic>
          <a:graphicData uri="http://schemas.openxmlformats.org/drawingml/2006/table">
            <a:tbl>
              <a:tblPr>
                <a:noFill/>
              </a:tblPr>
              <a:tblGrid>
                <a:gridCol w="2194487">
                  <a:extLst>
                    <a:ext uri="{9D8B030D-6E8A-4147-A177-3AD203B41FA5}">
                      <a16:colId xmlns:a16="http://schemas.microsoft.com/office/drawing/2014/main" val="20000"/>
                    </a:ext>
                  </a:extLst>
                </a:gridCol>
                <a:gridCol w="701161">
                  <a:extLst>
                    <a:ext uri="{9D8B030D-6E8A-4147-A177-3AD203B41FA5}">
                      <a16:colId xmlns:a16="http://schemas.microsoft.com/office/drawing/2014/main" val="20005"/>
                    </a:ext>
                  </a:extLst>
                </a:gridCol>
                <a:gridCol w="718186">
                  <a:extLst>
                    <a:ext uri="{9D8B030D-6E8A-4147-A177-3AD203B41FA5}">
                      <a16:colId xmlns:a16="http://schemas.microsoft.com/office/drawing/2014/main" val="20006"/>
                    </a:ext>
                  </a:extLst>
                </a:gridCol>
                <a:gridCol w="690530">
                  <a:extLst>
                    <a:ext uri="{9D8B030D-6E8A-4147-A177-3AD203B41FA5}">
                      <a16:colId xmlns:a16="http://schemas.microsoft.com/office/drawing/2014/main" val="20007"/>
                    </a:ext>
                  </a:extLst>
                </a:gridCol>
                <a:gridCol w="690530">
                  <a:extLst>
                    <a:ext uri="{9D8B030D-6E8A-4147-A177-3AD203B41FA5}">
                      <a16:colId xmlns:a16="http://schemas.microsoft.com/office/drawing/2014/main" val="1075093135"/>
                    </a:ext>
                  </a:extLst>
                </a:gridCol>
                <a:gridCol w="690530">
                  <a:extLst>
                    <a:ext uri="{9D8B030D-6E8A-4147-A177-3AD203B41FA5}">
                      <a16:colId xmlns:a16="http://schemas.microsoft.com/office/drawing/2014/main" val="2500783167"/>
                    </a:ext>
                  </a:extLst>
                </a:gridCol>
                <a:gridCol w="690530">
                  <a:extLst>
                    <a:ext uri="{9D8B030D-6E8A-4147-A177-3AD203B41FA5}">
                      <a16:colId xmlns:a16="http://schemas.microsoft.com/office/drawing/2014/main" val="2888924580"/>
                    </a:ext>
                  </a:extLst>
                </a:gridCol>
                <a:gridCol w="690530">
                  <a:extLst>
                    <a:ext uri="{9D8B030D-6E8A-4147-A177-3AD203B41FA5}">
                      <a16:colId xmlns:a16="http://schemas.microsoft.com/office/drawing/2014/main" val="3476520723"/>
                    </a:ext>
                  </a:extLst>
                </a:gridCol>
              </a:tblGrid>
              <a:tr h="467292">
                <a:tc>
                  <a:txBody>
                    <a:bodyPr/>
                    <a:lstStyle/>
                    <a:p>
                      <a:pPr marL="0" marR="0" lvl="0" indent="0" algn="ctr" rtl="0">
                        <a:lnSpc>
                          <a:spcPct val="100000"/>
                        </a:lnSpc>
                        <a:spcBef>
                          <a:spcPts val="0"/>
                        </a:spcBef>
                        <a:spcAft>
                          <a:spcPts val="0"/>
                        </a:spcAft>
                        <a:buClr>
                          <a:schemeClr val="dk1"/>
                        </a:buClr>
                        <a:buSzPts val="1400"/>
                        <a:buFont typeface="Calibri"/>
                        <a:buNone/>
                      </a:pPr>
                      <a:endParaRPr sz="2000" b="0" i="0" u="none" strike="noStrike" cap="none" dirty="0">
                        <a:solidFill>
                          <a:schemeClr val="tx1"/>
                        </a:solidFill>
                        <a:latin typeface="Abel" panose="020B0604020202020204" charset="0"/>
                        <a:ea typeface="Arial"/>
                        <a:cs typeface="Arial"/>
                        <a:sym typeface="Arial"/>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b="1" dirty="0">
                          <a:solidFill>
                            <a:schemeClr val="tx1"/>
                          </a:solidFill>
                          <a:latin typeface="Abel" panose="020B0604020202020204" charset="0"/>
                          <a:cs typeface="Arial" panose="020B0604020202020204" pitchFamily="34" charset="0"/>
                        </a:rPr>
                        <a:t>2019</a:t>
                      </a:r>
                      <a:endParaRPr sz="1600" b="1" i="0" u="none" strike="noStrike" cap="none" dirty="0">
                        <a:solidFill>
                          <a:schemeClr val="tx1"/>
                        </a:solidFill>
                        <a:latin typeface="Abel" panose="020B0604020202020204" charset="0"/>
                        <a:ea typeface="Arial"/>
                        <a:cs typeface="Arial" panose="020B0604020202020204" pitchFamily="34" charset="0"/>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cs typeface="Arial" panose="020B0604020202020204" pitchFamily="34" charset="0"/>
                        </a:rPr>
                        <a:t>2020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1"/>
                          </a:solidFill>
                          <a:latin typeface="Abel" panose="020B0604020202020204" charset="0"/>
                          <a:cs typeface="Arial" panose="020B0604020202020204" pitchFamily="34" charset="0"/>
                        </a:rPr>
                        <a:t>2021</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1"/>
                          </a:solidFill>
                          <a:latin typeface="Abel" panose="020B0604020202020204" charset="0"/>
                          <a:cs typeface="Arial" panose="020B0604020202020204" pitchFamily="34" charset="0"/>
                        </a:rPr>
                        <a:t>2022</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1"/>
                          </a:solidFill>
                          <a:latin typeface="Abel" panose="020B0604020202020204" charset="0"/>
                          <a:cs typeface="Arial" panose="020B0604020202020204" pitchFamily="34" charset="0"/>
                        </a:rPr>
                        <a:t>2023</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1"/>
                          </a:solidFill>
                          <a:latin typeface="Abel" panose="020B0604020202020204" charset="0"/>
                          <a:cs typeface="Arial" panose="020B0604020202020204" pitchFamily="34" charset="0"/>
                        </a:rPr>
                        <a:t>2024</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solidFill>
                            <a:schemeClr val="tx1"/>
                          </a:solidFill>
                          <a:latin typeface="Abel" panose="020B0604020202020204" charset="0"/>
                          <a:cs typeface="Arial" panose="020B0604020202020204" pitchFamily="34" charset="0"/>
                        </a:rPr>
                        <a:t>2025</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190">
                <a:tc>
                  <a:txBody>
                    <a:bodyPr/>
                    <a:lstStyle/>
                    <a:p>
                      <a:pPr marL="0" marR="0" lvl="0" indent="0" algn="ctr" rtl="0">
                        <a:lnSpc>
                          <a:spcPct val="100000"/>
                        </a:lnSpc>
                        <a:spcBef>
                          <a:spcPts val="0"/>
                        </a:spcBef>
                        <a:spcAft>
                          <a:spcPts val="0"/>
                        </a:spcAft>
                        <a:buClr>
                          <a:schemeClr val="dk1"/>
                        </a:buClr>
                        <a:buSzPts val="1200"/>
                        <a:buFont typeface="Arial"/>
                        <a:buNone/>
                      </a:pPr>
                      <a:r>
                        <a:rPr lang="en-GB" sz="1600" b="1" i="0" u="none" strike="noStrike" cap="none" dirty="0">
                          <a:solidFill>
                            <a:schemeClr val="tx1"/>
                          </a:solidFill>
                          <a:latin typeface="Abel" panose="020B0604020202020204" charset="0"/>
                          <a:ea typeface="Arial"/>
                          <a:cs typeface="Arial"/>
                          <a:sym typeface="Arial"/>
                        </a:rPr>
                        <a:t>Number of Participants (</a:t>
                      </a:r>
                      <a:r>
                        <a:rPr lang="en-GB" sz="1600" b="1" i="0" u="none" strike="noStrike" cap="none" dirty="0">
                          <a:solidFill>
                            <a:srgbClr val="FFFF00"/>
                          </a:solidFill>
                          <a:latin typeface="Abel" panose="020B0604020202020204" charset="0"/>
                          <a:ea typeface="Arial"/>
                          <a:cs typeface="Arial"/>
                          <a:sym typeface="Arial"/>
                        </a:rPr>
                        <a:t>UK&amp;I</a:t>
                      </a:r>
                      <a:r>
                        <a:rPr lang="en-GB" sz="1600" b="1" i="0" u="none" strike="noStrike" cap="none" dirty="0">
                          <a:solidFill>
                            <a:schemeClr val="tx1"/>
                          </a:solidFill>
                          <a:latin typeface="Abel" panose="020B0604020202020204" charset="0"/>
                          <a:ea typeface="Arial"/>
                          <a:cs typeface="Arial"/>
                          <a:sym typeface="Arial"/>
                        </a:rPr>
                        <a:t>)</a:t>
                      </a:r>
                      <a:endParaRPr sz="24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cs typeface="Arial" panose="020B0604020202020204" pitchFamily="34" charset="0"/>
                        </a:rPr>
                        <a:t>100 </a:t>
                      </a:r>
                    </a:p>
                    <a:p>
                      <a:pPr marL="0" marR="0" lvl="0" indent="0" algn="ctr" rtl="0">
                        <a:lnSpc>
                          <a:spcPct val="100000"/>
                        </a:lnSpc>
                        <a:spcBef>
                          <a:spcPts val="0"/>
                        </a:spcBef>
                        <a:spcAft>
                          <a:spcPts val="0"/>
                        </a:spcAft>
                        <a:buNone/>
                      </a:pPr>
                      <a:r>
                        <a:rPr lang="en-GB" sz="1600" dirty="0">
                          <a:solidFill>
                            <a:schemeClr val="tx1"/>
                          </a:solidFill>
                          <a:latin typeface="Abel" panose="020B0604020202020204" charset="0"/>
                          <a:cs typeface="Arial" panose="020B0604020202020204" pitchFamily="34" charset="0"/>
                        </a:rPr>
                        <a:t>(</a:t>
                      </a:r>
                      <a:r>
                        <a:rPr lang="en-GB" sz="1600" dirty="0">
                          <a:solidFill>
                            <a:srgbClr val="FFFF00"/>
                          </a:solidFill>
                          <a:latin typeface="Abel" panose="020B0604020202020204" charset="0"/>
                          <a:cs typeface="Arial" panose="020B0604020202020204" pitchFamily="34" charset="0"/>
                        </a:rPr>
                        <a:t>28</a:t>
                      </a:r>
                      <a:r>
                        <a:rPr lang="en-GB" sz="1600" dirty="0">
                          <a:solidFill>
                            <a:schemeClr val="tx1"/>
                          </a:solidFill>
                          <a:latin typeface="Abel" panose="020B0604020202020204" charset="0"/>
                          <a:cs typeface="Arial" panose="020B0604020202020204" pitchFamily="34" charset="0"/>
                        </a:rPr>
                        <a:t>)</a:t>
                      </a:r>
                      <a:endParaRPr sz="1600" b="0" i="0" u="none" strike="noStrike" cap="none" dirty="0">
                        <a:solidFill>
                          <a:schemeClr val="tx1"/>
                        </a:solidFill>
                        <a:latin typeface="Abel" panose="020B0604020202020204" charset="0"/>
                        <a:ea typeface="Arial"/>
                        <a:cs typeface="Arial" panose="020B0604020202020204" pitchFamily="34" charset="0"/>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88</a:t>
                      </a:r>
                    </a:p>
                    <a:p>
                      <a:pPr algn="ctr"/>
                      <a:r>
                        <a:rPr lang="en-GB" sz="1600" dirty="0">
                          <a:solidFill>
                            <a:schemeClr val="tx1"/>
                          </a:solidFill>
                          <a:latin typeface="Abel" panose="020B0604020202020204" charset="0"/>
                          <a:cs typeface="Arial" panose="020B0604020202020204" pitchFamily="34" charset="0"/>
                        </a:rPr>
                        <a:t> (</a:t>
                      </a:r>
                      <a:r>
                        <a:rPr lang="en-GB" sz="1600" dirty="0">
                          <a:solidFill>
                            <a:srgbClr val="FFFF00"/>
                          </a:solidFill>
                          <a:latin typeface="Abel" panose="020B0604020202020204" charset="0"/>
                          <a:cs typeface="Arial" panose="020B0604020202020204" pitchFamily="34" charset="0"/>
                        </a:rPr>
                        <a:t>26</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82</a:t>
                      </a:r>
                    </a:p>
                    <a:p>
                      <a:pPr algn="ctr"/>
                      <a:r>
                        <a:rPr lang="en-GB" sz="1600" dirty="0">
                          <a:solidFill>
                            <a:schemeClr val="tx1"/>
                          </a:solidFill>
                          <a:latin typeface="Abel" panose="020B0604020202020204" charset="0"/>
                          <a:cs typeface="Arial" panose="020B0604020202020204" pitchFamily="34" charset="0"/>
                        </a:rPr>
                        <a:t> (</a:t>
                      </a:r>
                      <a:r>
                        <a:rPr lang="en-GB" sz="1600" dirty="0">
                          <a:solidFill>
                            <a:srgbClr val="FFFF00"/>
                          </a:solidFill>
                          <a:latin typeface="Abel" panose="020B0604020202020204" charset="0"/>
                          <a:cs typeface="Arial" panose="020B0604020202020204" pitchFamily="34" charset="0"/>
                        </a:rPr>
                        <a:t>25</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81</a:t>
                      </a:r>
                      <a:r>
                        <a:rPr lang="en-GB" sz="1600" baseline="0" dirty="0">
                          <a:solidFill>
                            <a:schemeClr val="tx1"/>
                          </a:solidFill>
                          <a:latin typeface="Abel" panose="020B0604020202020204" charset="0"/>
                          <a:cs typeface="Arial" panose="020B0604020202020204" pitchFamily="34" charset="0"/>
                        </a:rPr>
                        <a:t> </a:t>
                      </a:r>
                    </a:p>
                    <a:p>
                      <a:pPr algn="ctr"/>
                      <a:r>
                        <a:rPr lang="en-GB" sz="1600" baseline="0" dirty="0">
                          <a:solidFill>
                            <a:schemeClr val="tx1"/>
                          </a:solidFill>
                          <a:latin typeface="Abel" panose="020B0604020202020204" charset="0"/>
                          <a:cs typeface="Arial" panose="020B0604020202020204" pitchFamily="34" charset="0"/>
                        </a:rPr>
                        <a:t>(</a:t>
                      </a:r>
                      <a:r>
                        <a:rPr lang="en-GB" sz="1600" baseline="0" dirty="0">
                          <a:solidFill>
                            <a:srgbClr val="FFFF00"/>
                          </a:solidFill>
                          <a:latin typeface="Abel" panose="020B0604020202020204" charset="0"/>
                          <a:cs typeface="Arial" panose="020B0604020202020204" pitchFamily="34" charset="0"/>
                        </a:rPr>
                        <a:t>25</a:t>
                      </a:r>
                      <a:r>
                        <a:rPr lang="en-GB" sz="1600" baseline="0" dirty="0">
                          <a:solidFill>
                            <a:schemeClr val="tx1"/>
                          </a:solidFill>
                          <a:latin typeface="Abel" panose="020B0604020202020204" charset="0"/>
                          <a:cs typeface="Arial" panose="020B0604020202020204" pitchFamily="34" charset="0"/>
                        </a:rPr>
                        <a:t>)</a:t>
                      </a:r>
                      <a:endParaRPr lang="en-GB" sz="1600" dirty="0">
                        <a:solidFill>
                          <a:schemeClr val="tx1"/>
                        </a:solidFill>
                        <a:latin typeface="Abel" panose="020B0604020202020204" charset="0"/>
                        <a:cs typeface="Arial" panose="020B0604020202020204" pitchFamily="3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81</a:t>
                      </a:r>
                      <a:r>
                        <a:rPr lang="en-GB" sz="1600" baseline="0" dirty="0">
                          <a:solidFill>
                            <a:schemeClr val="tx1"/>
                          </a:solidFill>
                          <a:latin typeface="Abel" panose="020B0604020202020204" charset="0"/>
                          <a:cs typeface="Arial" panose="020B0604020202020204" pitchFamily="34" charset="0"/>
                        </a:rPr>
                        <a:t> </a:t>
                      </a:r>
                    </a:p>
                    <a:p>
                      <a:pPr algn="ctr"/>
                      <a:r>
                        <a:rPr lang="en-GB" sz="1600" baseline="0" dirty="0">
                          <a:solidFill>
                            <a:schemeClr val="tx1"/>
                          </a:solidFill>
                          <a:latin typeface="Abel" panose="020B0604020202020204" charset="0"/>
                          <a:cs typeface="Arial" panose="020B0604020202020204" pitchFamily="34" charset="0"/>
                        </a:rPr>
                        <a:t>(</a:t>
                      </a:r>
                      <a:r>
                        <a:rPr lang="en-GB" sz="1600" baseline="0" dirty="0">
                          <a:solidFill>
                            <a:srgbClr val="FFFF00"/>
                          </a:solidFill>
                          <a:latin typeface="Abel" panose="020B0604020202020204" charset="0"/>
                          <a:cs typeface="Arial" panose="020B0604020202020204" pitchFamily="34" charset="0"/>
                        </a:rPr>
                        <a:t>25</a:t>
                      </a:r>
                      <a:r>
                        <a:rPr lang="en-GB" sz="1600" baseline="0" dirty="0">
                          <a:solidFill>
                            <a:schemeClr val="tx1"/>
                          </a:solidFill>
                          <a:latin typeface="Abel" panose="020B0604020202020204" charset="0"/>
                          <a:cs typeface="Arial" panose="020B0604020202020204" pitchFamily="34" charset="0"/>
                        </a:rPr>
                        <a:t>)</a:t>
                      </a:r>
                      <a:endParaRPr lang="en-GB" sz="1600" dirty="0">
                        <a:solidFill>
                          <a:schemeClr val="tx1"/>
                        </a:solidFill>
                        <a:latin typeface="Abel" panose="020B0604020202020204" charset="0"/>
                        <a:cs typeface="Arial" panose="020B0604020202020204" pitchFamily="3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84 (</a:t>
                      </a:r>
                      <a:r>
                        <a:rPr lang="en-GB" sz="1600" dirty="0">
                          <a:solidFill>
                            <a:srgbClr val="FFFF00"/>
                          </a:solidFill>
                          <a:latin typeface="Abel" panose="020B0604020202020204" charset="0"/>
                          <a:cs typeface="Arial" panose="020B0604020202020204" pitchFamily="34" charset="0"/>
                        </a:rPr>
                        <a:t>24</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85 (</a:t>
                      </a:r>
                      <a:r>
                        <a:rPr lang="en-GB" sz="1600" dirty="0">
                          <a:solidFill>
                            <a:srgbClr val="FFFF00"/>
                          </a:solidFill>
                          <a:latin typeface="Abel" panose="020B0604020202020204" charset="0"/>
                          <a:cs typeface="Arial" panose="020B0604020202020204" pitchFamily="34" charset="0"/>
                        </a:rPr>
                        <a:t>24</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870779">
                <a:tc>
                  <a:txBody>
                    <a:bodyPr/>
                    <a:lstStyle/>
                    <a:p>
                      <a:pPr marL="0" marR="0" lvl="0" indent="0" algn="ctr" rtl="0">
                        <a:lnSpc>
                          <a:spcPct val="100000"/>
                        </a:lnSpc>
                        <a:spcBef>
                          <a:spcPts val="0"/>
                        </a:spcBef>
                        <a:spcAft>
                          <a:spcPts val="0"/>
                        </a:spcAft>
                        <a:buClr>
                          <a:schemeClr val="dk1"/>
                        </a:buClr>
                        <a:buSzPts val="1200"/>
                        <a:buFont typeface="Arial"/>
                        <a:buNone/>
                      </a:pPr>
                      <a:r>
                        <a:rPr lang="en-GB" sz="1400" b="1" i="0" u="none" strike="noStrike" cap="none" dirty="0">
                          <a:solidFill>
                            <a:schemeClr val="tx1"/>
                          </a:solidFill>
                          <a:latin typeface="Abel" panose="020B0604020202020204" charset="0"/>
                          <a:ea typeface="Arial"/>
                          <a:cs typeface="Arial"/>
                          <a:sym typeface="Arial"/>
                        </a:rPr>
                        <a:t>Number with Unsatisfactory Performance (&lt; 90%) (</a:t>
                      </a:r>
                      <a:r>
                        <a:rPr lang="en-GB" sz="1400" b="1" i="0" u="none" strike="noStrike" cap="none" dirty="0">
                          <a:solidFill>
                            <a:srgbClr val="FFFF00"/>
                          </a:solidFill>
                          <a:latin typeface="Abel" panose="020B0604020202020204" charset="0"/>
                          <a:ea typeface="Arial"/>
                          <a:cs typeface="Arial"/>
                          <a:sym typeface="Arial"/>
                        </a:rPr>
                        <a:t>UK&amp;I</a:t>
                      </a:r>
                      <a:r>
                        <a:rPr lang="en-GB" sz="1400" b="1" i="0" u="none" strike="noStrike" cap="none" dirty="0">
                          <a:solidFill>
                            <a:schemeClr val="tx1"/>
                          </a:solidFill>
                          <a:latin typeface="Abel" panose="020B0604020202020204" charset="0"/>
                          <a:ea typeface="Arial"/>
                          <a:cs typeface="Arial"/>
                          <a:sym typeface="Arial"/>
                        </a:rPr>
                        <a:t>)</a:t>
                      </a:r>
                      <a:endParaRPr sz="20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cs typeface="Arial" panose="020B0604020202020204" pitchFamily="34" charset="0"/>
                        </a:rPr>
                        <a:t>4 (</a:t>
                      </a:r>
                      <a:r>
                        <a:rPr lang="en-GB" sz="1600" dirty="0">
                          <a:solidFill>
                            <a:srgbClr val="FFFF00"/>
                          </a:solidFill>
                          <a:latin typeface="Abel" panose="020B0604020202020204" charset="0"/>
                          <a:cs typeface="Arial" panose="020B0604020202020204" pitchFamily="34" charset="0"/>
                        </a:rPr>
                        <a:t>1</a:t>
                      </a:r>
                      <a:r>
                        <a:rPr lang="en-GB" sz="1600" dirty="0">
                          <a:solidFill>
                            <a:schemeClr val="tx1"/>
                          </a:solidFill>
                          <a:latin typeface="Abel" panose="020B0604020202020204" charset="0"/>
                          <a:cs typeface="Arial" panose="020B0604020202020204" pitchFamily="34" charset="0"/>
                        </a:rPr>
                        <a:t>)</a:t>
                      </a:r>
                      <a:endParaRPr sz="1600" b="0" i="0" u="none" strike="noStrike" cap="none" dirty="0">
                        <a:solidFill>
                          <a:schemeClr val="tx1"/>
                        </a:solidFill>
                        <a:latin typeface="Abel" panose="020B0604020202020204" charset="0"/>
                        <a:ea typeface="Arial"/>
                        <a:cs typeface="Arial" panose="020B0604020202020204" pitchFamily="34" charset="0"/>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8 (</a:t>
                      </a:r>
                      <a:r>
                        <a:rPr lang="en-GB" sz="1600" dirty="0">
                          <a:solidFill>
                            <a:srgbClr val="FFFF00"/>
                          </a:solidFill>
                          <a:latin typeface="Abel" panose="020B0604020202020204" charset="0"/>
                          <a:cs typeface="Arial" panose="020B0604020202020204" pitchFamily="34" charset="0"/>
                        </a:rPr>
                        <a:t>0</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6 (</a:t>
                      </a:r>
                      <a:r>
                        <a:rPr lang="en-GB" sz="1600" dirty="0">
                          <a:solidFill>
                            <a:srgbClr val="FFFF00"/>
                          </a:solidFill>
                          <a:latin typeface="Abel" panose="020B0604020202020204" charset="0"/>
                          <a:cs typeface="Arial" panose="020B0604020202020204" pitchFamily="34" charset="0"/>
                        </a:rPr>
                        <a:t>1</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7 (</a:t>
                      </a:r>
                      <a:r>
                        <a:rPr lang="en-GB" sz="1600" dirty="0">
                          <a:solidFill>
                            <a:srgbClr val="FFFF00"/>
                          </a:solidFill>
                          <a:latin typeface="Abel" panose="020B0604020202020204" charset="0"/>
                          <a:cs typeface="Arial" panose="020B0604020202020204" pitchFamily="34" charset="0"/>
                        </a:rPr>
                        <a:t>0</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11 (</a:t>
                      </a:r>
                      <a:r>
                        <a:rPr lang="en-GB" sz="1600" dirty="0">
                          <a:solidFill>
                            <a:srgbClr val="FFFF00"/>
                          </a:solidFill>
                          <a:latin typeface="Abel" panose="020B0604020202020204" charset="0"/>
                          <a:cs typeface="Arial" panose="020B0604020202020204" pitchFamily="34" charset="0"/>
                        </a:rPr>
                        <a:t>1</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6 (</a:t>
                      </a:r>
                      <a:r>
                        <a:rPr lang="en-GB" sz="1600" dirty="0">
                          <a:solidFill>
                            <a:srgbClr val="FFFF00"/>
                          </a:solidFill>
                          <a:latin typeface="Abel" panose="020B0604020202020204" charset="0"/>
                          <a:cs typeface="Arial" panose="020B0604020202020204" pitchFamily="34" charset="0"/>
                        </a:rPr>
                        <a:t>2</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cs typeface="Arial" panose="020B0604020202020204" pitchFamily="34" charset="0"/>
                        </a:rPr>
                        <a:t>4 (</a:t>
                      </a:r>
                      <a:r>
                        <a:rPr lang="en-GB" sz="1600" dirty="0">
                          <a:solidFill>
                            <a:srgbClr val="FFFF00"/>
                          </a:solidFill>
                          <a:latin typeface="Abel" panose="020B0604020202020204" charset="0"/>
                          <a:cs typeface="Arial" panose="020B0604020202020204" pitchFamily="34" charset="0"/>
                        </a:rPr>
                        <a:t>0</a:t>
                      </a:r>
                      <a:r>
                        <a:rPr lang="en-GB" sz="1600" dirty="0">
                          <a:solidFill>
                            <a:schemeClr val="tx1"/>
                          </a:solidFill>
                          <a:latin typeface="Abel" panose="020B0604020202020204" charset="0"/>
                          <a:cs typeface="Arial" panose="020B0604020202020204" pitchFamily="34" charset="0"/>
                        </a:rPr>
                        <a:t>)</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2703">
                <a:tc>
                  <a:txBody>
                    <a:bodyPr/>
                    <a:lstStyle/>
                    <a:p>
                      <a:pPr marL="0" marR="0" lvl="0" indent="0" algn="ctr" rtl="0">
                        <a:lnSpc>
                          <a:spcPct val="100000"/>
                        </a:lnSpc>
                        <a:spcBef>
                          <a:spcPts val="0"/>
                        </a:spcBef>
                        <a:spcAft>
                          <a:spcPts val="0"/>
                        </a:spcAft>
                        <a:buClr>
                          <a:schemeClr val="dk1"/>
                        </a:buClr>
                        <a:buSzPts val="1200"/>
                        <a:buFont typeface="Arial"/>
                        <a:buNone/>
                      </a:pPr>
                      <a:r>
                        <a:rPr lang="en-GB" sz="1600" b="1" i="0" u="none" strike="noStrike" cap="none" dirty="0">
                          <a:solidFill>
                            <a:schemeClr val="tx1"/>
                          </a:solidFill>
                          <a:latin typeface="Abel" panose="020B0604020202020204" charset="0"/>
                          <a:ea typeface="Arial"/>
                          <a:cs typeface="Arial"/>
                          <a:sym typeface="Arial"/>
                        </a:rPr>
                        <a:t>% Unsatisfactory Performance</a:t>
                      </a:r>
                      <a:endParaRPr sz="24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cs typeface="Arial" panose="020B0604020202020204" pitchFamily="34" charset="0"/>
                        </a:rPr>
                        <a:t>4%</a:t>
                      </a:r>
                    </a:p>
                    <a:p>
                      <a:pPr marL="0" marR="0" lvl="0" indent="0" algn="ctr" rtl="0">
                        <a:lnSpc>
                          <a:spcPct val="100000"/>
                        </a:lnSpc>
                        <a:spcBef>
                          <a:spcPts val="0"/>
                        </a:spcBef>
                        <a:spcAft>
                          <a:spcPts val="0"/>
                        </a:spcAft>
                        <a:buNone/>
                      </a:pPr>
                      <a:r>
                        <a:rPr lang="en-GB" sz="1600" b="0" i="0" u="none" strike="noStrike" cap="none" dirty="0">
                          <a:solidFill>
                            <a:srgbClr val="FFFF00"/>
                          </a:solidFill>
                          <a:latin typeface="Abel" panose="020B0604020202020204" charset="0"/>
                          <a:ea typeface="Arial"/>
                          <a:cs typeface="Arial" panose="020B0604020202020204" pitchFamily="34" charset="0"/>
                          <a:sym typeface="Arial"/>
                        </a:rPr>
                        <a:t>(</a:t>
                      </a:r>
                      <a:r>
                        <a:rPr lang="en-GB" sz="1400" b="0" i="0" u="none" strike="noStrike" cap="none" dirty="0">
                          <a:solidFill>
                            <a:srgbClr val="FFFF00"/>
                          </a:solidFill>
                          <a:latin typeface="Abel" panose="020B0604020202020204" charset="0"/>
                          <a:ea typeface="Arial"/>
                          <a:cs typeface="Arial" panose="020B0604020202020204" pitchFamily="34" charset="0"/>
                          <a:sym typeface="Arial"/>
                        </a:rPr>
                        <a:t>3.6%)</a:t>
                      </a:r>
                      <a:endParaRPr sz="1600" b="0" i="0" u="none" strike="noStrike" cap="none" dirty="0">
                        <a:solidFill>
                          <a:srgbClr val="FFFF00"/>
                        </a:solidFill>
                        <a:latin typeface="Abel" panose="020B0604020202020204" charset="0"/>
                        <a:ea typeface="Arial"/>
                        <a:cs typeface="Arial" panose="020B0604020202020204" pitchFamily="34" charset="0"/>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9.1%</a:t>
                      </a:r>
                    </a:p>
                    <a:p>
                      <a:pPr algn="ctr"/>
                      <a:r>
                        <a:rPr lang="en-GB" sz="1400" dirty="0">
                          <a:solidFill>
                            <a:srgbClr val="FFFF00"/>
                          </a:solidFill>
                          <a:latin typeface="Abel" panose="020B0604020202020204" charset="0"/>
                          <a:cs typeface="Arial" panose="020B0604020202020204" pitchFamily="34" charset="0"/>
                        </a:rPr>
                        <a:t>(0%)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7.3%</a:t>
                      </a:r>
                    </a:p>
                    <a:p>
                      <a:pPr algn="ctr"/>
                      <a:r>
                        <a:rPr lang="en-GB" sz="1400" dirty="0">
                          <a:solidFill>
                            <a:srgbClr val="FFFF00"/>
                          </a:solidFill>
                          <a:latin typeface="Abel" panose="020B0604020202020204" charset="0"/>
                          <a:cs typeface="Arial" panose="020B0604020202020204" pitchFamily="34" charset="0"/>
                        </a:rPr>
                        <a:t>(4%)</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8.4%</a:t>
                      </a:r>
                    </a:p>
                    <a:p>
                      <a:pPr algn="ctr"/>
                      <a:r>
                        <a:rPr lang="en-GB" sz="1600" dirty="0">
                          <a:solidFill>
                            <a:srgbClr val="FFFF00"/>
                          </a:solidFill>
                          <a:latin typeface="Abel" panose="020B0604020202020204" charset="0"/>
                          <a:cs typeface="Arial" panose="020B0604020202020204" pitchFamily="34" charset="0"/>
                        </a:rPr>
                        <a:t>(0%)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cs typeface="Arial" panose="020B0604020202020204" pitchFamily="34" charset="0"/>
                        </a:rPr>
                        <a:t>13.6% </a:t>
                      </a:r>
                      <a:r>
                        <a:rPr lang="en-GB" sz="1400" dirty="0">
                          <a:solidFill>
                            <a:srgbClr val="FFFF00"/>
                          </a:solidFill>
                          <a:latin typeface="Abel" panose="020B0604020202020204" charset="0"/>
                          <a:cs typeface="Arial" panose="020B0604020202020204" pitchFamily="34" charset="0"/>
                        </a:rPr>
                        <a:t>(4%)</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cs typeface="Arial" panose="020B0604020202020204" pitchFamily="34" charset="0"/>
                        </a:rPr>
                        <a:t>7.1%</a:t>
                      </a:r>
                      <a:r>
                        <a:rPr lang="en-GB" sz="1400" dirty="0">
                          <a:solidFill>
                            <a:srgbClr val="FFFF00"/>
                          </a:solidFill>
                          <a:latin typeface="Abel" panose="020B0604020202020204" charset="0"/>
                          <a:cs typeface="Arial" panose="020B0604020202020204" pitchFamily="34" charset="0"/>
                        </a:rPr>
                        <a:t> (8.3%)</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cs typeface="Arial" panose="020B0604020202020204" pitchFamily="34" charset="0"/>
                        </a:rPr>
                        <a:t>4.7%</a:t>
                      </a:r>
                      <a:r>
                        <a:rPr lang="en-GB" sz="1400" dirty="0">
                          <a:solidFill>
                            <a:srgbClr val="FFFF00"/>
                          </a:solidFill>
                          <a:latin typeface="Abel" panose="020B0604020202020204" charset="0"/>
                          <a:cs typeface="Arial" panose="020B0604020202020204" pitchFamily="34" charset="0"/>
                        </a:rPr>
                        <a:t> (0%)</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2" name="Rectangle: Rounded Corners 1">
            <a:extLst>
              <a:ext uri="{FF2B5EF4-FFF2-40B4-BE49-F238E27FC236}">
                <a16:creationId xmlns:a16="http://schemas.microsoft.com/office/drawing/2014/main" id="{BD760118-2FA3-A15F-FD42-D0BEE7579DCE}"/>
              </a:ext>
            </a:extLst>
          </p:cNvPr>
          <p:cNvSpPr/>
          <p:nvPr/>
        </p:nvSpPr>
        <p:spPr>
          <a:xfrm>
            <a:off x="6574072" y="1694719"/>
            <a:ext cx="818147" cy="3058967"/>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09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22602" y="30375"/>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4</a:t>
            </a:r>
            <a:r>
              <a:rPr lang="en-GB" sz="2800" dirty="0">
                <a:solidFill>
                  <a:schemeClr val="tx1"/>
                </a:solidFill>
                <a:effectLst>
                  <a:outerShdw blurRad="38100" dist="38100" dir="2700000" algn="tl">
                    <a:srgbClr val="000000">
                      <a:alpha val="43137"/>
                    </a:srgbClr>
                  </a:outerShdw>
                </a:effectLst>
              </a:rPr>
              <a:t>A1: 2025-26 Incorrect Assignments</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0" y="1029397"/>
            <a:ext cx="8549063" cy="514317"/>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lnSpc>
                <a:spcPct val="90000"/>
              </a:lnSpc>
              <a:spcBef>
                <a:spcPts val="0"/>
              </a:spcBef>
              <a:spcAft>
                <a:spcPts val="0"/>
              </a:spcAft>
              <a:buClr>
                <a:srgbClr val="FFFFFF"/>
              </a:buClr>
              <a:buSzPts val="2220"/>
              <a:buNone/>
            </a:pPr>
            <a:r>
              <a:rPr lang="en-GB" sz="1800" dirty="0">
                <a:latin typeface="Abel" panose="020B0604020202020204" charset="0"/>
              </a:rPr>
              <a:t>40/11923 (0.34%) errors reported by 15 different labs (0 UK&amp;I) – last year 0.12%</a:t>
            </a:r>
          </a:p>
          <a:p>
            <a:pPr marL="0" indent="0" defTabSz="914378">
              <a:lnSpc>
                <a:spcPct val="90000"/>
              </a:lnSpc>
              <a:spcBef>
                <a:spcPts val="0"/>
              </a:spcBef>
              <a:spcAft>
                <a:spcPts val="0"/>
              </a:spcAft>
              <a:buClr>
                <a:srgbClr val="FFFFFF"/>
              </a:buClr>
              <a:buSzPts val="2220"/>
              <a:buNone/>
            </a:pPr>
            <a:endParaRPr lang="en-GB" sz="1800" dirty="0">
              <a:latin typeface="Abel" panose="020B0604020202020204" charset="0"/>
            </a:endParaRPr>
          </a:p>
          <a:p>
            <a:pPr marL="0" indent="0" defTabSz="914378">
              <a:lnSpc>
                <a:spcPct val="90000"/>
              </a:lnSpc>
              <a:spcBef>
                <a:spcPts val="0"/>
              </a:spcBef>
              <a:spcAft>
                <a:spcPts val="0"/>
              </a:spcAft>
              <a:buClr>
                <a:srgbClr val="FFFFFF"/>
              </a:buClr>
              <a:buSzPts val="2220"/>
              <a:buNone/>
            </a:pPr>
            <a:r>
              <a:rPr lang="en-GB" sz="1600" dirty="0">
                <a:latin typeface="Abel" panose="020B0604020202020204" charset="0"/>
              </a:rPr>
              <a:t>21 HLA types contained an error:</a:t>
            </a:r>
            <a:endParaRPr lang="en-GB" sz="2400" dirty="0">
              <a:latin typeface="Abel" panose="020B0604020202020204" charset="0"/>
            </a:endParaRP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9 missed assignment (reported homozygous when heterozygous) </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4 samples with the wrong genotype reported</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3 samples with incorrect assignments </a:t>
            </a:r>
            <a:r>
              <a:rPr lang="en-GB" sz="1200" i="1" dirty="0">
                <a:latin typeface="Abel" panose="020B0604020202020204" charset="0"/>
              </a:rPr>
              <a:t>e.g. A*68 rather than A*24</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3 samples with no results submitted</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1 reporting error (DQB results switched with DQA)</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1 samples with DRB3/4/5 presence/absence reported incorrectly</a:t>
            </a:r>
          </a:p>
        </p:txBody>
      </p:sp>
      <p:sp>
        <p:nvSpPr>
          <p:cNvPr id="5" name="Rounded Rectangle 4"/>
          <p:cNvSpPr/>
          <p:nvPr/>
        </p:nvSpPr>
        <p:spPr>
          <a:xfrm>
            <a:off x="5662020" y="1646697"/>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12 (57%)  HLA types with one error </a:t>
            </a:r>
          </a:p>
          <a:p>
            <a:pPr algn="ctr"/>
            <a:r>
              <a:rPr lang="en-GB" sz="1050" dirty="0">
                <a:solidFill>
                  <a:schemeClr val="accent1"/>
                </a:solidFill>
                <a:latin typeface="Abel" panose="020B0604020202020204"/>
              </a:rPr>
              <a:t>9 (43%) HLA types with multiple errors</a:t>
            </a:r>
          </a:p>
        </p:txBody>
      </p:sp>
      <p:sp>
        <p:nvSpPr>
          <p:cNvPr id="4" name="Rounded Rectangle 4">
            <a:extLst>
              <a:ext uri="{FF2B5EF4-FFF2-40B4-BE49-F238E27FC236}">
                <a16:creationId xmlns:a16="http://schemas.microsoft.com/office/drawing/2014/main" id="{DE90DFE6-1E1F-7C92-1B61-FD1AD9A172DB}"/>
              </a:ext>
            </a:extLst>
          </p:cNvPr>
          <p:cNvSpPr/>
          <p:nvPr/>
        </p:nvSpPr>
        <p:spPr>
          <a:xfrm>
            <a:off x="1986681" y="3723639"/>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11 (73%) labs made 1 error</a:t>
            </a:r>
          </a:p>
          <a:p>
            <a:pPr algn="ctr"/>
            <a:r>
              <a:rPr lang="en-GB" sz="1050" dirty="0">
                <a:solidFill>
                  <a:schemeClr val="accent1"/>
                </a:solidFill>
                <a:latin typeface="Abel" panose="020B0604020202020204"/>
              </a:rPr>
              <a:t>2 (13%)  labs made 2 errors </a:t>
            </a:r>
          </a:p>
          <a:p>
            <a:pPr algn="ctr"/>
            <a:r>
              <a:rPr lang="en-GB" sz="1050" dirty="0">
                <a:solidFill>
                  <a:schemeClr val="accent1"/>
                </a:solidFill>
                <a:latin typeface="Abel" panose="020B0604020202020204"/>
              </a:rPr>
              <a:t>2 (13%) lab made 3 errors </a:t>
            </a:r>
          </a:p>
        </p:txBody>
      </p:sp>
      <p:pic>
        <p:nvPicPr>
          <p:cNvPr id="3" name="Picture 2">
            <a:extLst>
              <a:ext uri="{FF2B5EF4-FFF2-40B4-BE49-F238E27FC236}">
                <a16:creationId xmlns:a16="http://schemas.microsoft.com/office/drawing/2014/main" id="{CAB9D75B-FF88-328B-40A8-3372CA4EB27C}"/>
              </a:ext>
            </a:extLst>
          </p:cNvPr>
          <p:cNvPicPr>
            <a:picLocks noChangeAspect="1"/>
          </p:cNvPicPr>
          <p:nvPr/>
        </p:nvPicPr>
        <p:blipFill>
          <a:blip r:embed="rId5"/>
          <a:stretch>
            <a:fillRect/>
          </a:stretch>
        </p:blipFill>
        <p:spPr>
          <a:xfrm>
            <a:off x="5399314" y="2812191"/>
            <a:ext cx="3602630" cy="2165411"/>
          </a:xfrm>
          <a:prstGeom prst="rect">
            <a:avLst/>
          </a:prstGeom>
        </p:spPr>
      </p:pic>
    </p:spTree>
    <p:extLst>
      <p:ext uri="{BB962C8B-B14F-4D97-AF65-F5344CB8AC3E}">
        <p14:creationId xmlns:p14="http://schemas.microsoft.com/office/powerpoint/2010/main" val="14554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4A1: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3629115448"/>
              </p:ext>
            </p:extLst>
          </p:nvPr>
        </p:nvGraphicFramePr>
        <p:xfrm>
          <a:off x="584200" y="1542363"/>
          <a:ext cx="7975600" cy="22357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306598289"/>
                    </a:ext>
                  </a:extLst>
                </a:gridCol>
                <a:gridCol w="1638300">
                  <a:extLst>
                    <a:ext uri="{9D8B030D-6E8A-4147-A177-3AD203B41FA5}">
                      <a16:colId xmlns:a16="http://schemas.microsoft.com/office/drawing/2014/main" val="4177020592"/>
                    </a:ext>
                  </a:extLst>
                </a:gridCol>
                <a:gridCol w="3556000">
                  <a:extLst>
                    <a:ext uri="{9D8B030D-6E8A-4147-A177-3AD203B41FA5}">
                      <a16:colId xmlns:a16="http://schemas.microsoft.com/office/drawing/2014/main" val="3698368510"/>
                    </a:ext>
                  </a:extLst>
                </a:gridCol>
                <a:gridCol w="1866900">
                  <a:extLst>
                    <a:ext uri="{9D8B030D-6E8A-4147-A177-3AD203B41FA5}">
                      <a16:colId xmlns:a16="http://schemas.microsoft.com/office/drawing/2014/main" val="1053393756"/>
                    </a:ext>
                  </a:extLst>
                </a:gridCol>
              </a:tblGrid>
              <a:tr h="459633">
                <a:tc>
                  <a:txBody>
                    <a:bodyPr/>
                    <a:lstStyle/>
                    <a:p>
                      <a:pPr algn="ctr"/>
                      <a:r>
                        <a:rPr lang="en-GB" sz="16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Sample</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Error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CAPA Response</a:t>
                      </a: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319822">
                <a:tc>
                  <a:txBody>
                    <a:bodyPr/>
                    <a:lstStyle/>
                    <a:p>
                      <a:pPr algn="ctr" fontAlgn="ctr"/>
                      <a:r>
                        <a:rPr lang="en-GB" sz="1200" kern="1200" dirty="0">
                          <a:solidFill>
                            <a:schemeClr val="tx1"/>
                          </a:solidFill>
                          <a:latin typeface="Abel" panose="020B0604020202020204"/>
                          <a:ea typeface="+mn-ea"/>
                          <a:cs typeface="+mn-cs"/>
                        </a:rPr>
                        <a:t>133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a:rPr>
                        <a:t>09+10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a:rPr>
                        <a:t>? sample mix up</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Abel" panose="020B0604020202020204"/>
                        </a:rPr>
                        <a:t>Transcription error </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992216323"/>
                  </a:ext>
                </a:extLst>
              </a:tr>
              <a:tr h="484173">
                <a:tc>
                  <a:txBody>
                    <a:bodyPr/>
                    <a:lstStyle/>
                    <a:p>
                      <a:pPr algn="ctr" fontAlgn="ctr"/>
                      <a:r>
                        <a:rPr lang="en-GB" sz="1200" kern="1200" dirty="0">
                          <a:solidFill>
                            <a:schemeClr val="tx1"/>
                          </a:solidFill>
                          <a:latin typeface="Abel" panose="020B0604020202020204"/>
                          <a:ea typeface="+mn-ea"/>
                          <a:cs typeface="+mn-cs"/>
                        </a:rPr>
                        <a:t>213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a:rPr>
                        <a:t>08-10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a:rPr>
                        <a:t>No results submitted</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tx1"/>
                          </a:solidFill>
                          <a:effectLst/>
                          <a:latin typeface="Abel" panose="020B0604020202020204"/>
                        </a:rPr>
                        <a:t>No response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1189475641"/>
                  </a:ext>
                </a:extLst>
              </a:tr>
              <a:tr h="412139">
                <a:tc>
                  <a:txBody>
                    <a:bodyPr/>
                    <a:lstStyle/>
                    <a:p>
                      <a:pPr algn="ctr" fontAlgn="ctr"/>
                      <a:r>
                        <a:rPr lang="en-GB" sz="1200" kern="1200" dirty="0">
                          <a:solidFill>
                            <a:schemeClr val="tx1"/>
                          </a:solidFill>
                          <a:latin typeface="Abel" panose="020B0604020202020204"/>
                          <a:ea typeface="+mn-ea"/>
                          <a:cs typeface="+mn-cs"/>
                        </a:rPr>
                        <a:t>1412</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a:rPr>
                        <a:t>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1"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GB" sz="1200" b="0" i="0" u="none" strike="noStrike" dirty="0">
                        <a:solidFill>
                          <a:schemeClr val="tx1"/>
                        </a:solidFill>
                        <a:effectLst/>
                        <a:latin typeface="Abel" panose="020B0604020202020204"/>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200" b="0" i="0" u="none" strike="noStrike" dirty="0">
                          <a:solidFill>
                            <a:schemeClr val="tx1"/>
                          </a:solidFill>
                          <a:effectLst/>
                          <a:latin typeface="Abel" panose="020B0604020202020204"/>
                        </a:rPr>
                        <a:t>DQA1* and</a:t>
                      </a:r>
                      <a:r>
                        <a:rPr lang="en-GB" sz="1200" b="0" i="0" u="none" strike="noStrike" baseline="0" dirty="0">
                          <a:solidFill>
                            <a:schemeClr val="tx1"/>
                          </a:solidFill>
                          <a:effectLst/>
                          <a:latin typeface="Abel" panose="020B0604020202020204"/>
                        </a:rPr>
                        <a:t> DQB1* missed assignments</a:t>
                      </a:r>
                      <a:endParaRPr lang="en-GB" sz="1200" b="0" i="0" u="none" strike="noStrike" dirty="0">
                        <a:solidFill>
                          <a:schemeClr val="tx1"/>
                        </a:solidFill>
                        <a:effectLst/>
                        <a:latin typeface="Abel" panose="020B0604020202020204"/>
                      </a:endParaRPr>
                    </a:p>
                    <a:p>
                      <a:pPr algn="ctr" fontAlgn="ctr"/>
                      <a:endParaRPr lang="en-GB" sz="1200" b="0" i="0" u="none" strike="noStrike" dirty="0">
                        <a:solidFill>
                          <a:schemeClr val="tx1"/>
                        </a:solidFill>
                        <a:effectLst/>
                        <a:latin typeface="Abel" panose="020B0604020202020204"/>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Abel" panose="020B0604020202020204"/>
                        </a:rPr>
                        <a:t>Transcription error / reporting errors</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68589099"/>
                  </a:ext>
                </a:extLst>
              </a:tr>
              <a:tr h="413987">
                <a:tc>
                  <a:txBody>
                    <a:bodyPr/>
                    <a:lstStyle/>
                    <a:p>
                      <a:pPr algn="ctr" fontAlgn="ctr"/>
                      <a:r>
                        <a:rPr lang="en-GB" sz="1200" b="0" i="0" u="none" strike="noStrike" dirty="0">
                          <a:solidFill>
                            <a:schemeClr val="tx1"/>
                          </a:solidFill>
                          <a:effectLst/>
                          <a:latin typeface="Abel" panose="020B0604020202020204"/>
                        </a:rPr>
                        <a:t>1446</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a:rPr>
                        <a:t>02+04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a:rPr>
                        <a:t> A* and DQA1* incorrect assignments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tx1"/>
                          </a:solidFill>
                          <a:effectLst/>
                          <a:latin typeface="Abel" panose="020B0604020202020204"/>
                        </a:rPr>
                        <a:t>No response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1943685191"/>
                  </a:ext>
                </a:extLst>
              </a:tr>
            </a:tbl>
          </a:graphicData>
        </a:graphic>
      </p:graphicFrame>
    </p:spTree>
    <p:custDataLst>
      <p:tags r:id="rId1"/>
    </p:custDataLst>
    <p:extLst>
      <p:ext uri="{BB962C8B-B14F-4D97-AF65-F5344CB8AC3E}">
        <p14:creationId xmlns:p14="http://schemas.microsoft.com/office/powerpoint/2010/main" val="1301556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272374" y="3144343"/>
            <a:ext cx="8851134" cy="575100"/>
          </a:xfrm>
          <a:prstGeom prst="rect">
            <a:avLst/>
          </a:prstGeom>
        </p:spPr>
        <p:txBody>
          <a:bodyPr spcFirstLastPara="1" wrap="square" lIns="91425" tIns="91425" rIns="91425" bIns="91425" anchor="ctr" anchorCtr="0">
            <a:noAutofit/>
          </a:bodyPr>
          <a:lstStyle/>
          <a:p>
            <a:r>
              <a:rPr lang="en" sz="3600" dirty="0">
                <a:effectLst>
                  <a:outerShdw blurRad="38100" dist="38100" dir="2700000" algn="tl">
                    <a:srgbClr val="000000">
                      <a:alpha val="43137"/>
                    </a:srgbClr>
                  </a:outerShdw>
                </a:effectLst>
              </a:rPr>
              <a:t>Interpretive HLA Genotype</a:t>
            </a:r>
            <a:endParaRPr sz="36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4000" dirty="0">
                <a:effectLst>
                  <a:outerShdw blurRad="38100" dist="38100" dir="2700000" algn="tl">
                    <a:srgbClr val="000000">
                      <a:alpha val="43137"/>
                    </a:srgbClr>
                  </a:outerShdw>
                </a:effectLst>
              </a:rPr>
              <a:t>4A1i</a:t>
            </a:r>
            <a:endParaRPr sz="40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75662" y="2121347"/>
            <a:ext cx="220454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119516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761807" y="395451"/>
            <a:ext cx="7720326" cy="526738"/>
          </a:xfrm>
          <a:prstGeom prst="rect">
            <a:avLst/>
          </a:prstGeom>
        </p:spPr>
        <p:txBody>
          <a:bodyPr spcFirstLastPara="1" wrap="square" lIns="91425" tIns="91425" rIns="91425" bIns="91425" anchor="ctr" anchorCtr="0">
            <a:noAutofit/>
          </a:bodyPr>
          <a:lstStyle/>
          <a:p>
            <a:r>
              <a:rPr lang="en" sz="2400" dirty="0">
                <a:effectLst>
                  <a:outerShdw blurRad="38100" dist="38100" dir="2700000" algn="tl">
                    <a:srgbClr val="000000">
                      <a:alpha val="43137"/>
                    </a:srgbClr>
                  </a:outerShdw>
                </a:effectLst>
              </a:rPr>
              <a:t>Scheme 4</a:t>
            </a:r>
            <a:r>
              <a:rPr lang="en-GB" sz="2400" dirty="0">
                <a:effectLst>
                  <a:outerShdw blurRad="38100" dist="38100" dir="2700000" algn="tl">
                    <a:srgbClr val="000000">
                      <a:alpha val="43137"/>
                    </a:srgbClr>
                  </a:outerShdw>
                </a:effectLst>
              </a:rPr>
              <a:t>A1: Interpretive HLA Genotype</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55681" y="2232736"/>
            <a:ext cx="3019706" cy="1403017"/>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each specificity. When consensus is not met, a reference result is used. </a:t>
            </a:r>
            <a:endParaRPr sz="1600" dirty="0">
              <a:solidFill>
                <a:srgbClr val="FFFF00"/>
              </a:solidFill>
              <a:latin typeface="Abel"/>
              <a:ea typeface="Abel"/>
              <a:cs typeface="Abel"/>
              <a:sym typeface="Abel"/>
            </a:endParaRPr>
          </a:p>
        </p:txBody>
      </p:sp>
      <p:sp>
        <p:nvSpPr>
          <p:cNvPr id="973" name="Google Shape;973;p46"/>
          <p:cNvSpPr txBox="1"/>
          <p:nvPr/>
        </p:nvSpPr>
        <p:spPr>
          <a:xfrm>
            <a:off x="5955681" y="2232736"/>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5" y="1506753"/>
            <a:ext cx="3102576" cy="92128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interpret their 4A1 genotype result to the ‘split’ specificity level.</a:t>
            </a:r>
            <a:endParaRPr sz="1600" dirty="0">
              <a:solidFill>
                <a:srgbClr val="FFFF00"/>
              </a:solidFill>
              <a:latin typeface="Abel"/>
              <a:ea typeface="Abel"/>
              <a:cs typeface="Abel"/>
              <a:sym typeface="Abel"/>
            </a:endParaRPr>
          </a:p>
        </p:txBody>
      </p:sp>
      <p:sp>
        <p:nvSpPr>
          <p:cNvPr id="975" name="Google Shape;975;p46"/>
          <p:cNvSpPr txBox="1"/>
          <p:nvPr/>
        </p:nvSpPr>
        <p:spPr>
          <a:xfrm>
            <a:off x="1567401" y="1274468"/>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85725" y="3331314"/>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full HLA types in agreement with consensus/reference result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0" y="3012598"/>
            <a:ext cx="3337619" cy="245817"/>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041657" y="4639171"/>
            <a:ext cx="4103096"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HLA genotypes from Scheme 4A1</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4225042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9" fill="hold" grpId="0" nodeType="withEffect">
                                  <p:stCondLst>
                                    <p:cond delay="0"/>
                                  </p:stCondLst>
                                  <p:childTnLst>
                                    <p:set>
                                      <p:cBhvr>
                                        <p:cTn id="81" dur="1" fill="hold">
                                          <p:stCondLst>
                                            <p:cond delay="0"/>
                                          </p:stCondLst>
                                        </p:cTn>
                                        <p:tgtEl>
                                          <p:spTgt spid="975"/>
                                        </p:tgtEl>
                                        <p:attrNameLst>
                                          <p:attrName>style.visibility</p:attrName>
                                        </p:attrNameLst>
                                      </p:cBhvr>
                                      <p:to>
                                        <p:strVal val="visible"/>
                                      </p:to>
                                    </p:set>
                                    <p:anim calcmode="lin" valueType="num">
                                      <p:cBhvr additive="base">
                                        <p:cTn id="82" dur="500" fill="hold"/>
                                        <p:tgtEl>
                                          <p:spTgt spid="975"/>
                                        </p:tgtEl>
                                        <p:attrNameLst>
                                          <p:attrName>ppt_x</p:attrName>
                                        </p:attrNameLst>
                                      </p:cBhvr>
                                      <p:tavLst>
                                        <p:tav tm="0">
                                          <p:val>
                                            <p:strVal val="0-#ppt_w/2"/>
                                          </p:val>
                                        </p:tav>
                                        <p:tav tm="100000">
                                          <p:val>
                                            <p:strVal val="#ppt_x"/>
                                          </p:val>
                                        </p:tav>
                                      </p:tavLst>
                                    </p:anim>
                                    <p:anim calcmode="lin" valueType="num">
                                      <p:cBhvr additive="base">
                                        <p:cTn id="83" dur="500" fill="hold"/>
                                        <p:tgtEl>
                                          <p:spTgt spid="975"/>
                                        </p:tgtEl>
                                        <p:attrNameLst>
                                          <p:attrName>ppt_y</p:attrName>
                                        </p:attrNameLst>
                                      </p:cBhvr>
                                      <p:tavLst>
                                        <p:tav tm="0">
                                          <p:val>
                                            <p:strVal val="0-#ppt_h/2"/>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1+#ppt_w/2"/>
                                          </p:val>
                                        </p:tav>
                                        <p:tav tm="100000">
                                          <p:val>
                                            <p:strVal val="#ppt_x"/>
                                          </p:val>
                                        </p:tav>
                                      </p:tavLst>
                                    </p:anim>
                                    <p:anim calcmode="lin" valueType="num">
                                      <p:cBhvr additive="base">
                                        <p:cTn id="87" dur="500" fill="hold"/>
                                        <p:tgtEl>
                                          <p:spTgt spid="29"/>
                                        </p:tgtEl>
                                        <p:attrNameLst>
                                          <p:attrName>ppt_y</p:attrName>
                                        </p:attrNameLst>
                                      </p:cBhvr>
                                      <p:tavLst>
                                        <p:tav tm="0">
                                          <p:val>
                                            <p:strVal val="#ppt_y"/>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32"/>
          <p:cNvSpPr/>
          <p:nvPr/>
        </p:nvSpPr>
        <p:spPr>
          <a:xfrm>
            <a:off x="2933005" y="3077935"/>
            <a:ext cx="840314" cy="73291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lt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4" name="Google Shape;544;p32"/>
          <p:cNvSpPr/>
          <p:nvPr/>
        </p:nvSpPr>
        <p:spPr>
          <a:xfrm>
            <a:off x="4843645" y="1757176"/>
            <a:ext cx="840314" cy="73291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lt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5" name="Google Shape;545;p32"/>
          <p:cNvSpPr/>
          <p:nvPr/>
        </p:nvSpPr>
        <p:spPr>
          <a:xfrm>
            <a:off x="1451158" y="1757176"/>
            <a:ext cx="840314" cy="732914"/>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lt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46" name="Google Shape;546;p32"/>
          <p:cNvSpPr txBox="1">
            <a:spLocks noGrp="1"/>
          </p:cNvSpPr>
          <p:nvPr>
            <p:ph type="title" idx="9"/>
          </p:nvPr>
        </p:nvSpPr>
        <p:spPr>
          <a:xfrm>
            <a:off x="773800" y="539500"/>
            <a:ext cx="75966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Things To Note…</a:t>
            </a:r>
            <a:endParaRPr dirty="0">
              <a:effectLst>
                <a:outerShdw blurRad="38100" dist="38100" dir="2700000" algn="tl">
                  <a:srgbClr val="000000">
                    <a:alpha val="43137"/>
                  </a:srgbClr>
                </a:outerShdw>
              </a:effectLst>
            </a:endParaRPr>
          </a:p>
        </p:txBody>
      </p:sp>
      <p:sp>
        <p:nvSpPr>
          <p:cNvPr id="548" name="Google Shape;548;p32"/>
          <p:cNvSpPr txBox="1">
            <a:spLocks noGrp="1"/>
          </p:cNvSpPr>
          <p:nvPr>
            <p:ph type="title"/>
          </p:nvPr>
        </p:nvSpPr>
        <p:spPr>
          <a:xfrm>
            <a:off x="2348826" y="2077378"/>
            <a:ext cx="2472824" cy="58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dirty="0">
                <a:solidFill>
                  <a:srgbClr val="FFFF00"/>
                </a:solidFill>
              </a:rPr>
              <a:t>Performance, key trends, discussion points and 2026 changes</a:t>
            </a:r>
            <a:endParaRPr dirty="0">
              <a:solidFill>
                <a:srgbClr val="FFFF00"/>
              </a:solidFill>
            </a:endParaRPr>
          </a:p>
        </p:txBody>
      </p:sp>
      <p:sp>
        <p:nvSpPr>
          <p:cNvPr id="549" name="Google Shape;549;p32"/>
          <p:cNvSpPr txBox="1">
            <a:spLocks noGrp="1"/>
          </p:cNvSpPr>
          <p:nvPr>
            <p:ph type="title" idx="3"/>
          </p:nvPr>
        </p:nvSpPr>
        <p:spPr>
          <a:xfrm>
            <a:off x="5770359" y="2148455"/>
            <a:ext cx="2212200" cy="58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dirty="0">
                <a:solidFill>
                  <a:srgbClr val="FFFF00"/>
                </a:solidFill>
              </a:rPr>
              <a:t>The presentation will be available to view on our website.</a:t>
            </a:r>
            <a:endParaRPr dirty="0">
              <a:solidFill>
                <a:srgbClr val="FFFF00"/>
              </a:solidFill>
            </a:endParaRPr>
          </a:p>
        </p:txBody>
      </p:sp>
      <p:sp>
        <p:nvSpPr>
          <p:cNvPr id="550" name="Google Shape;550;p32"/>
          <p:cNvSpPr txBox="1">
            <a:spLocks noGrp="1"/>
          </p:cNvSpPr>
          <p:nvPr>
            <p:ph type="title" idx="4"/>
          </p:nvPr>
        </p:nvSpPr>
        <p:spPr>
          <a:xfrm>
            <a:off x="5770359" y="1657824"/>
            <a:ext cx="1842300" cy="26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Further Details…</a:t>
            </a:r>
            <a:endParaRPr dirty="0"/>
          </a:p>
        </p:txBody>
      </p:sp>
      <p:sp>
        <p:nvSpPr>
          <p:cNvPr id="551" name="Google Shape;551;p32"/>
          <p:cNvSpPr txBox="1">
            <a:spLocks noGrp="1"/>
          </p:cNvSpPr>
          <p:nvPr>
            <p:ph type="title" idx="5"/>
          </p:nvPr>
        </p:nvSpPr>
        <p:spPr>
          <a:xfrm>
            <a:off x="3830844" y="3515488"/>
            <a:ext cx="2505798" cy="58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dirty="0">
                <a:solidFill>
                  <a:srgbClr val="FFFF00"/>
                </a:solidFill>
              </a:rPr>
              <a:t>Generally:</a:t>
            </a:r>
            <a:br>
              <a:rPr lang="en" dirty="0">
                <a:solidFill>
                  <a:srgbClr val="FFFF00"/>
                </a:solidFill>
              </a:rPr>
            </a:br>
            <a:r>
              <a:rPr lang="en" dirty="0">
                <a:solidFill>
                  <a:srgbClr val="FFFF00"/>
                </a:solidFill>
              </a:rPr>
              <a:t>1-100 = UK &amp; Ireland.</a:t>
            </a:r>
            <a:br>
              <a:rPr lang="en" dirty="0">
                <a:solidFill>
                  <a:srgbClr val="FFFF00"/>
                </a:solidFill>
              </a:rPr>
            </a:br>
            <a:r>
              <a:rPr lang="en" dirty="0">
                <a:solidFill>
                  <a:srgbClr val="FFFF00"/>
                </a:solidFill>
              </a:rPr>
              <a:t>101+ = Rest of the world</a:t>
            </a:r>
            <a:endParaRPr dirty="0">
              <a:solidFill>
                <a:srgbClr val="FFFF00"/>
              </a:solidFill>
            </a:endParaRPr>
          </a:p>
        </p:txBody>
      </p:sp>
      <p:sp>
        <p:nvSpPr>
          <p:cNvPr id="552" name="Google Shape;552;p32"/>
          <p:cNvSpPr txBox="1">
            <a:spLocks noGrp="1"/>
          </p:cNvSpPr>
          <p:nvPr>
            <p:ph type="title" idx="6"/>
          </p:nvPr>
        </p:nvSpPr>
        <p:spPr>
          <a:xfrm>
            <a:off x="3841659" y="3016259"/>
            <a:ext cx="1842300" cy="26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Lab Locations…</a:t>
            </a:r>
            <a:endParaRPr dirty="0"/>
          </a:p>
        </p:txBody>
      </p:sp>
      <p:grpSp>
        <p:nvGrpSpPr>
          <p:cNvPr id="556" name="Google Shape;556;p32"/>
          <p:cNvGrpSpPr/>
          <p:nvPr/>
        </p:nvGrpSpPr>
        <p:grpSpPr>
          <a:xfrm>
            <a:off x="1682652" y="1928090"/>
            <a:ext cx="405506" cy="405199"/>
            <a:chOff x="1301745" y="2613128"/>
            <a:chExt cx="297750" cy="297525"/>
          </a:xfrm>
        </p:grpSpPr>
        <p:sp>
          <p:nvSpPr>
            <p:cNvPr id="557" name="Google Shape;557;p32"/>
            <p:cNvSpPr/>
            <p:nvPr/>
          </p:nvSpPr>
          <p:spPr>
            <a:xfrm>
              <a:off x="1301745" y="2613128"/>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58" name="Google Shape;558;p32"/>
            <p:cNvSpPr/>
            <p:nvPr/>
          </p:nvSpPr>
          <p:spPr>
            <a:xfrm>
              <a:off x="1353720" y="2737553"/>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59" name="Google Shape;559;p32"/>
            <p:cNvSpPr/>
            <p:nvPr/>
          </p:nvSpPr>
          <p:spPr>
            <a:xfrm>
              <a:off x="1423820" y="2702128"/>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60" name="Google Shape;560;p32"/>
            <p:cNvSpPr/>
            <p:nvPr/>
          </p:nvSpPr>
          <p:spPr>
            <a:xfrm>
              <a:off x="1493145" y="2665878"/>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67" name="Google Shape;567;p32"/>
          <p:cNvGrpSpPr/>
          <p:nvPr/>
        </p:nvGrpSpPr>
        <p:grpSpPr>
          <a:xfrm>
            <a:off x="5083826" y="1922503"/>
            <a:ext cx="402271" cy="402271"/>
            <a:chOff x="5791430" y="2235414"/>
            <a:chExt cx="295375" cy="295375"/>
          </a:xfrm>
        </p:grpSpPr>
        <p:sp>
          <p:nvSpPr>
            <p:cNvPr id="568" name="Google Shape;568;p32"/>
            <p:cNvSpPr/>
            <p:nvPr/>
          </p:nvSpPr>
          <p:spPr>
            <a:xfrm>
              <a:off x="6000155" y="2410264"/>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69" name="Google Shape;569;p32"/>
            <p:cNvSpPr/>
            <p:nvPr/>
          </p:nvSpPr>
          <p:spPr>
            <a:xfrm>
              <a:off x="5791430" y="2235414"/>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70" name="Google Shape;570;p32"/>
            <p:cNvSpPr/>
            <p:nvPr/>
          </p:nvSpPr>
          <p:spPr>
            <a:xfrm>
              <a:off x="6000155" y="2436264"/>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71" name="Google Shape;571;p32"/>
            <p:cNvSpPr/>
            <p:nvPr/>
          </p:nvSpPr>
          <p:spPr>
            <a:xfrm>
              <a:off x="5860730" y="2322839"/>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72" name="Google Shape;572;p32"/>
            <p:cNvSpPr/>
            <p:nvPr/>
          </p:nvSpPr>
          <p:spPr>
            <a:xfrm>
              <a:off x="5860730" y="2358289"/>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34" name="Google Shape;387;p24"/>
          <p:cNvSpPr/>
          <p:nvPr/>
        </p:nvSpPr>
        <p:spPr>
          <a:xfrm rot="1758346" flipH="1">
            <a:off x="202497" y="167591"/>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26080" y="392877"/>
            <a:ext cx="618036" cy="586044"/>
          </a:xfrm>
          <a:prstGeom prst="rect">
            <a:avLst/>
          </a:prstGeom>
          <a:solidFill>
            <a:schemeClr val="bg1">
              <a:lumMod val="75000"/>
            </a:schemeClr>
          </a:solidFill>
        </p:spPr>
      </p:pic>
      <p:sp>
        <p:nvSpPr>
          <p:cNvPr id="3" name="Title 2">
            <a:extLst>
              <a:ext uri="{FF2B5EF4-FFF2-40B4-BE49-F238E27FC236}">
                <a16:creationId xmlns:a16="http://schemas.microsoft.com/office/drawing/2014/main" id="{E155E0A8-911B-4DE6-9D60-14BD583EE16D}"/>
              </a:ext>
            </a:extLst>
          </p:cNvPr>
          <p:cNvSpPr>
            <a:spLocks noGrp="1"/>
          </p:cNvSpPr>
          <p:nvPr>
            <p:ph type="title" idx="2"/>
          </p:nvPr>
        </p:nvSpPr>
        <p:spPr>
          <a:xfrm>
            <a:off x="2359800" y="1657824"/>
            <a:ext cx="2113175" cy="268500"/>
          </a:xfrm>
        </p:spPr>
        <p:txBody>
          <a:bodyPr>
            <a:normAutofit fontScale="90000"/>
          </a:bodyPr>
          <a:lstStyle/>
          <a:p>
            <a:r>
              <a:rPr lang="en-GB" dirty="0"/>
              <a:t>Presentation Focus…</a:t>
            </a:r>
          </a:p>
        </p:txBody>
      </p:sp>
      <p:grpSp>
        <p:nvGrpSpPr>
          <p:cNvPr id="41" name="Google Shape;4510;p65">
            <a:extLst>
              <a:ext uri="{FF2B5EF4-FFF2-40B4-BE49-F238E27FC236}">
                <a16:creationId xmlns:a16="http://schemas.microsoft.com/office/drawing/2014/main" id="{0E9E0F00-3CE4-495A-A98F-2C9207C3A1AA}"/>
              </a:ext>
            </a:extLst>
          </p:cNvPr>
          <p:cNvGrpSpPr/>
          <p:nvPr/>
        </p:nvGrpSpPr>
        <p:grpSpPr>
          <a:xfrm>
            <a:off x="3113556" y="3222536"/>
            <a:ext cx="479211" cy="443711"/>
            <a:chOff x="6015523" y="3714217"/>
            <a:chExt cx="557665" cy="516387"/>
          </a:xfrm>
        </p:grpSpPr>
        <p:grpSp>
          <p:nvGrpSpPr>
            <p:cNvPr id="42" name="Google Shape;4511;p65">
              <a:extLst>
                <a:ext uri="{FF2B5EF4-FFF2-40B4-BE49-F238E27FC236}">
                  <a16:creationId xmlns:a16="http://schemas.microsoft.com/office/drawing/2014/main" id="{781D70B2-60B5-4F95-8E20-57D38F6A7FC4}"/>
                </a:ext>
              </a:extLst>
            </p:cNvPr>
            <p:cNvGrpSpPr/>
            <p:nvPr/>
          </p:nvGrpSpPr>
          <p:grpSpPr>
            <a:xfrm>
              <a:off x="6036094" y="3716980"/>
              <a:ext cx="529822" cy="510480"/>
              <a:chOff x="3148311" y="-545634"/>
              <a:chExt cx="1006118" cy="969572"/>
            </a:xfrm>
          </p:grpSpPr>
          <p:sp>
            <p:nvSpPr>
              <p:cNvPr id="44" name="Google Shape;4512;p65">
                <a:extLst>
                  <a:ext uri="{FF2B5EF4-FFF2-40B4-BE49-F238E27FC236}">
                    <a16:creationId xmlns:a16="http://schemas.microsoft.com/office/drawing/2014/main" id="{C364F505-B4CA-4539-9B89-D9EB2A3A40F9}"/>
                  </a:ext>
                </a:extLst>
              </p:cNvPr>
              <p:cNvSpPr/>
              <p:nvPr/>
            </p:nvSpPr>
            <p:spPr>
              <a:xfrm>
                <a:off x="3497808" y="-545634"/>
                <a:ext cx="152012" cy="12208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5" name="Google Shape;4513;p65">
                <a:extLst>
                  <a:ext uri="{FF2B5EF4-FFF2-40B4-BE49-F238E27FC236}">
                    <a16:creationId xmlns:a16="http://schemas.microsoft.com/office/drawing/2014/main" id="{42B8BFC3-2BB7-47CC-8E8F-F75413190C75}"/>
                  </a:ext>
                </a:extLst>
              </p:cNvPr>
              <p:cNvSpPr/>
              <p:nvPr/>
            </p:nvSpPr>
            <p:spPr>
              <a:xfrm>
                <a:off x="3779659" y="-441254"/>
                <a:ext cx="74264" cy="69794"/>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6" name="Google Shape;4514;p65">
                <a:extLst>
                  <a:ext uri="{FF2B5EF4-FFF2-40B4-BE49-F238E27FC236}">
                    <a16:creationId xmlns:a16="http://schemas.microsoft.com/office/drawing/2014/main" id="{77DF3197-20D1-4796-BC2C-D64255A2DD71}"/>
                  </a:ext>
                </a:extLst>
              </p:cNvPr>
              <p:cNvSpPr/>
              <p:nvPr/>
            </p:nvSpPr>
            <p:spPr>
              <a:xfrm>
                <a:off x="3658562" y="-488295"/>
                <a:ext cx="47632" cy="25284"/>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7" name="Google Shape;4515;p65">
                <a:extLst>
                  <a:ext uri="{FF2B5EF4-FFF2-40B4-BE49-F238E27FC236}">
                    <a16:creationId xmlns:a16="http://schemas.microsoft.com/office/drawing/2014/main" id="{7EA9FE10-AFE7-42D0-9043-8296F7B84C25}"/>
                  </a:ext>
                </a:extLst>
              </p:cNvPr>
              <p:cNvSpPr/>
              <p:nvPr/>
            </p:nvSpPr>
            <p:spPr>
              <a:xfrm>
                <a:off x="3773239" y="-411709"/>
                <a:ext cx="34223" cy="31496"/>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8" name="Google Shape;4516;p65">
                <a:extLst>
                  <a:ext uri="{FF2B5EF4-FFF2-40B4-BE49-F238E27FC236}">
                    <a16:creationId xmlns:a16="http://schemas.microsoft.com/office/drawing/2014/main" id="{3D58D926-C23C-4039-957E-7AD1C01BE1BB}"/>
                  </a:ext>
                </a:extLst>
              </p:cNvPr>
              <p:cNvSpPr/>
              <p:nvPr/>
            </p:nvSpPr>
            <p:spPr>
              <a:xfrm>
                <a:off x="3776942" y="-526397"/>
                <a:ext cx="377487" cy="831956"/>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4517;p65">
                <a:extLst>
                  <a:ext uri="{FF2B5EF4-FFF2-40B4-BE49-F238E27FC236}">
                    <a16:creationId xmlns:a16="http://schemas.microsoft.com/office/drawing/2014/main" id="{E623D825-E95C-4A07-8DCE-A579ADBD8D5F}"/>
                  </a:ext>
                </a:extLst>
              </p:cNvPr>
              <p:cNvSpPr/>
              <p:nvPr/>
            </p:nvSpPr>
            <p:spPr>
              <a:xfrm>
                <a:off x="3352414" y="12491"/>
                <a:ext cx="353584" cy="411448"/>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4518;p65">
                <a:extLst>
                  <a:ext uri="{FF2B5EF4-FFF2-40B4-BE49-F238E27FC236}">
                    <a16:creationId xmlns:a16="http://schemas.microsoft.com/office/drawing/2014/main" id="{988C0E93-A17B-4C7A-BF41-F56AF13DB174}"/>
                  </a:ext>
                </a:extLst>
              </p:cNvPr>
              <p:cNvSpPr/>
              <p:nvPr/>
            </p:nvSpPr>
            <p:spPr>
              <a:xfrm>
                <a:off x="3289631" y="-66747"/>
                <a:ext cx="64547" cy="26511"/>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4519;p65">
                <a:extLst>
                  <a:ext uri="{FF2B5EF4-FFF2-40B4-BE49-F238E27FC236}">
                    <a16:creationId xmlns:a16="http://schemas.microsoft.com/office/drawing/2014/main" id="{77A14ED8-FA8F-49C5-ABE6-50916CBAD1EE}"/>
                  </a:ext>
                </a:extLst>
              </p:cNvPr>
              <p:cNvSpPr/>
              <p:nvPr/>
            </p:nvSpPr>
            <p:spPr>
              <a:xfrm>
                <a:off x="3368156" y="-47247"/>
                <a:ext cx="67855" cy="22556"/>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2" name="Google Shape;4520;p65">
                <a:extLst>
                  <a:ext uri="{FF2B5EF4-FFF2-40B4-BE49-F238E27FC236}">
                    <a16:creationId xmlns:a16="http://schemas.microsoft.com/office/drawing/2014/main" id="{178B0366-34A4-4983-9362-490085AC2F5A}"/>
                  </a:ext>
                </a:extLst>
              </p:cNvPr>
              <p:cNvSpPr/>
              <p:nvPr/>
            </p:nvSpPr>
            <p:spPr>
              <a:xfrm>
                <a:off x="3466707" y="-328516"/>
                <a:ext cx="37532" cy="23334"/>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3" name="Google Shape;4521;p65">
                <a:extLst>
                  <a:ext uri="{FF2B5EF4-FFF2-40B4-BE49-F238E27FC236}">
                    <a16:creationId xmlns:a16="http://schemas.microsoft.com/office/drawing/2014/main" id="{047F78D4-D25B-426E-9F43-FAB02DC43C34}"/>
                  </a:ext>
                </a:extLst>
              </p:cNvPr>
              <p:cNvSpPr/>
              <p:nvPr/>
            </p:nvSpPr>
            <p:spPr>
              <a:xfrm>
                <a:off x="3148311" y="-512013"/>
                <a:ext cx="344841" cy="575576"/>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43" name="Google Shape;4522;p65">
              <a:extLst>
                <a:ext uri="{FF2B5EF4-FFF2-40B4-BE49-F238E27FC236}">
                  <a16:creationId xmlns:a16="http://schemas.microsoft.com/office/drawing/2014/main" id="{8B82F698-BD0A-44DA-ACD5-BB414662142C}"/>
                </a:ext>
              </a:extLst>
            </p:cNvPr>
            <p:cNvSpPr/>
            <p:nvPr/>
          </p:nvSpPr>
          <p:spPr>
            <a:xfrm>
              <a:off x="6015523" y="3714217"/>
              <a:ext cx="557665" cy="516387"/>
            </a:xfrm>
            <a:custGeom>
              <a:avLst/>
              <a:gdLst/>
              <a:ahLst/>
              <a:cxnLst/>
              <a:rect l="l" t="t" r="r" b="b"/>
              <a:pathLst>
                <a:path w="96649" h="89534" extrusionOk="0">
                  <a:moveTo>
                    <a:pt x="48671" y="444"/>
                  </a:moveTo>
                  <a:cubicBezTo>
                    <a:pt x="70814" y="444"/>
                    <a:pt x="90084" y="16342"/>
                    <a:pt x="93207" y="38415"/>
                  </a:cubicBezTo>
                  <a:cubicBezTo>
                    <a:pt x="96649" y="62635"/>
                    <a:pt x="79314" y="85116"/>
                    <a:pt x="54526" y="88629"/>
                  </a:cubicBezTo>
                  <a:cubicBezTo>
                    <a:pt x="52344" y="88930"/>
                    <a:pt x="50161" y="89090"/>
                    <a:pt x="47961" y="89090"/>
                  </a:cubicBezTo>
                  <a:cubicBezTo>
                    <a:pt x="25817" y="89090"/>
                    <a:pt x="6548" y="73192"/>
                    <a:pt x="3425" y="51119"/>
                  </a:cubicBezTo>
                  <a:cubicBezTo>
                    <a:pt x="1" y="26899"/>
                    <a:pt x="17318" y="4418"/>
                    <a:pt x="42123" y="905"/>
                  </a:cubicBezTo>
                  <a:cubicBezTo>
                    <a:pt x="44288" y="586"/>
                    <a:pt x="46470" y="444"/>
                    <a:pt x="48671" y="444"/>
                  </a:cubicBezTo>
                  <a:close/>
                  <a:moveTo>
                    <a:pt x="48746" y="0"/>
                  </a:moveTo>
                  <a:cubicBezTo>
                    <a:pt x="48721" y="0"/>
                    <a:pt x="48696" y="0"/>
                    <a:pt x="48671" y="0"/>
                  </a:cubicBezTo>
                  <a:cubicBezTo>
                    <a:pt x="46453" y="0"/>
                    <a:pt x="44253" y="160"/>
                    <a:pt x="42052" y="462"/>
                  </a:cubicBezTo>
                  <a:cubicBezTo>
                    <a:pt x="36002" y="1313"/>
                    <a:pt x="30164" y="3336"/>
                    <a:pt x="24895" y="6441"/>
                  </a:cubicBezTo>
                  <a:cubicBezTo>
                    <a:pt x="19838" y="9404"/>
                    <a:pt x="15402" y="13326"/>
                    <a:pt x="11835" y="17974"/>
                  </a:cubicBezTo>
                  <a:cubicBezTo>
                    <a:pt x="8269" y="22570"/>
                    <a:pt x="5643" y="27822"/>
                    <a:pt x="4099" y="33447"/>
                  </a:cubicBezTo>
                  <a:cubicBezTo>
                    <a:pt x="2520" y="39213"/>
                    <a:pt x="2130" y="45246"/>
                    <a:pt x="2981" y="51190"/>
                  </a:cubicBezTo>
                  <a:cubicBezTo>
                    <a:pt x="4507" y="61925"/>
                    <a:pt x="9955" y="71737"/>
                    <a:pt x="18276" y="78728"/>
                  </a:cubicBezTo>
                  <a:cubicBezTo>
                    <a:pt x="26561" y="85703"/>
                    <a:pt x="37054" y="89534"/>
                    <a:pt x="47886" y="89534"/>
                  </a:cubicBezTo>
                  <a:cubicBezTo>
                    <a:pt x="47911" y="89534"/>
                    <a:pt x="47936" y="89534"/>
                    <a:pt x="47961" y="89534"/>
                  </a:cubicBezTo>
                  <a:cubicBezTo>
                    <a:pt x="50179" y="89534"/>
                    <a:pt x="52397" y="89374"/>
                    <a:pt x="54579" y="89072"/>
                  </a:cubicBezTo>
                  <a:cubicBezTo>
                    <a:pt x="60647" y="88221"/>
                    <a:pt x="66467" y="86198"/>
                    <a:pt x="71737" y="83093"/>
                  </a:cubicBezTo>
                  <a:cubicBezTo>
                    <a:pt x="76794" y="80112"/>
                    <a:pt x="81230" y="76208"/>
                    <a:pt x="84796" y="71560"/>
                  </a:cubicBezTo>
                  <a:cubicBezTo>
                    <a:pt x="88363" y="66964"/>
                    <a:pt x="90989" y="61712"/>
                    <a:pt x="92532" y="56105"/>
                  </a:cubicBezTo>
                  <a:cubicBezTo>
                    <a:pt x="94112" y="50321"/>
                    <a:pt x="94502" y="44288"/>
                    <a:pt x="93650" y="38362"/>
                  </a:cubicBezTo>
                  <a:cubicBezTo>
                    <a:pt x="92124" y="27609"/>
                    <a:pt x="86677" y="17797"/>
                    <a:pt x="78355" y="10824"/>
                  </a:cubicBezTo>
                  <a:cubicBezTo>
                    <a:pt x="70071" y="3831"/>
                    <a:pt x="59578" y="0"/>
                    <a:pt x="48746" y="0"/>
                  </a:cubicBez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base">
                                        <p:cTn id="7" dur="500" fill="hold"/>
                                        <p:tgtEl>
                                          <p:spTgt spid="545"/>
                                        </p:tgtEl>
                                        <p:attrNameLst>
                                          <p:attrName>ppt_x</p:attrName>
                                        </p:attrNameLst>
                                      </p:cBhvr>
                                      <p:tavLst>
                                        <p:tav tm="0">
                                          <p:val>
                                            <p:strVal val="0-#ppt_w/2"/>
                                          </p:val>
                                        </p:tav>
                                        <p:tav tm="100000">
                                          <p:val>
                                            <p:strVal val="#ppt_x"/>
                                          </p:val>
                                        </p:tav>
                                      </p:tavLst>
                                    </p:anim>
                                    <p:anim calcmode="lin" valueType="num">
                                      <p:cBhvr additive="base">
                                        <p:cTn id="8" dur="500" fill="hold"/>
                                        <p:tgtEl>
                                          <p:spTgt spid="5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8"/>
                                        </p:tgtEl>
                                        <p:attrNameLst>
                                          <p:attrName>style.visibility</p:attrName>
                                        </p:attrNameLst>
                                      </p:cBhvr>
                                      <p:to>
                                        <p:strVal val="visible"/>
                                      </p:to>
                                    </p:set>
                                    <p:anim calcmode="lin" valueType="num">
                                      <p:cBhvr additive="base">
                                        <p:cTn id="11" dur="500" fill="hold"/>
                                        <p:tgtEl>
                                          <p:spTgt spid="548"/>
                                        </p:tgtEl>
                                        <p:attrNameLst>
                                          <p:attrName>ppt_x</p:attrName>
                                        </p:attrNameLst>
                                      </p:cBhvr>
                                      <p:tavLst>
                                        <p:tav tm="0">
                                          <p:val>
                                            <p:strVal val="0-#ppt_w/2"/>
                                          </p:val>
                                        </p:tav>
                                        <p:tav tm="100000">
                                          <p:val>
                                            <p:strVal val="#ppt_x"/>
                                          </p:val>
                                        </p:tav>
                                      </p:tavLst>
                                    </p:anim>
                                    <p:anim calcmode="lin" valueType="num">
                                      <p:cBhvr additive="base">
                                        <p:cTn id="12" dur="500" fill="hold"/>
                                        <p:tgtEl>
                                          <p:spTgt spid="54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56"/>
                                        </p:tgtEl>
                                        <p:attrNameLst>
                                          <p:attrName>style.visibility</p:attrName>
                                        </p:attrNameLst>
                                      </p:cBhvr>
                                      <p:to>
                                        <p:strVal val="visible"/>
                                      </p:to>
                                    </p:set>
                                    <p:anim calcmode="lin" valueType="num">
                                      <p:cBhvr additive="base">
                                        <p:cTn id="15" dur="500" fill="hold"/>
                                        <p:tgtEl>
                                          <p:spTgt spid="556"/>
                                        </p:tgtEl>
                                        <p:attrNameLst>
                                          <p:attrName>ppt_x</p:attrName>
                                        </p:attrNameLst>
                                      </p:cBhvr>
                                      <p:tavLst>
                                        <p:tav tm="0">
                                          <p:val>
                                            <p:strVal val="0-#ppt_w/2"/>
                                          </p:val>
                                        </p:tav>
                                        <p:tav tm="100000">
                                          <p:val>
                                            <p:strVal val="#ppt_x"/>
                                          </p:val>
                                        </p:tav>
                                      </p:tavLst>
                                    </p:anim>
                                    <p:anim calcmode="lin" valueType="num">
                                      <p:cBhvr additive="base">
                                        <p:cTn id="16" dur="500" fill="hold"/>
                                        <p:tgtEl>
                                          <p:spTgt spid="55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4"/>
                                        </p:tgtEl>
                                        <p:attrNameLst>
                                          <p:attrName>style.visibility</p:attrName>
                                        </p:attrNameLst>
                                      </p:cBhvr>
                                      <p:to>
                                        <p:strVal val="visible"/>
                                      </p:to>
                                    </p:set>
                                    <p:anim calcmode="lin" valueType="num">
                                      <p:cBhvr additive="base">
                                        <p:cTn id="25" dur="500" fill="hold"/>
                                        <p:tgtEl>
                                          <p:spTgt spid="544"/>
                                        </p:tgtEl>
                                        <p:attrNameLst>
                                          <p:attrName>ppt_x</p:attrName>
                                        </p:attrNameLst>
                                      </p:cBhvr>
                                      <p:tavLst>
                                        <p:tav tm="0">
                                          <p:val>
                                            <p:strVal val="1+#ppt_w/2"/>
                                          </p:val>
                                        </p:tav>
                                        <p:tav tm="100000">
                                          <p:val>
                                            <p:strVal val="#ppt_x"/>
                                          </p:val>
                                        </p:tav>
                                      </p:tavLst>
                                    </p:anim>
                                    <p:anim calcmode="lin" valueType="num">
                                      <p:cBhvr additive="base">
                                        <p:cTn id="26" dur="500" fill="hold"/>
                                        <p:tgtEl>
                                          <p:spTgt spid="54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49"/>
                                        </p:tgtEl>
                                        <p:attrNameLst>
                                          <p:attrName>style.visibility</p:attrName>
                                        </p:attrNameLst>
                                      </p:cBhvr>
                                      <p:to>
                                        <p:strVal val="visible"/>
                                      </p:to>
                                    </p:set>
                                    <p:anim calcmode="lin" valueType="num">
                                      <p:cBhvr additive="base">
                                        <p:cTn id="29" dur="500" fill="hold"/>
                                        <p:tgtEl>
                                          <p:spTgt spid="549"/>
                                        </p:tgtEl>
                                        <p:attrNameLst>
                                          <p:attrName>ppt_x</p:attrName>
                                        </p:attrNameLst>
                                      </p:cBhvr>
                                      <p:tavLst>
                                        <p:tav tm="0">
                                          <p:val>
                                            <p:strVal val="1+#ppt_w/2"/>
                                          </p:val>
                                        </p:tav>
                                        <p:tav tm="100000">
                                          <p:val>
                                            <p:strVal val="#ppt_x"/>
                                          </p:val>
                                        </p:tav>
                                      </p:tavLst>
                                    </p:anim>
                                    <p:anim calcmode="lin" valueType="num">
                                      <p:cBhvr additive="base">
                                        <p:cTn id="30" dur="500" fill="hold"/>
                                        <p:tgtEl>
                                          <p:spTgt spid="54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50"/>
                                        </p:tgtEl>
                                        <p:attrNameLst>
                                          <p:attrName>style.visibility</p:attrName>
                                        </p:attrNameLst>
                                      </p:cBhvr>
                                      <p:to>
                                        <p:strVal val="visible"/>
                                      </p:to>
                                    </p:set>
                                    <p:anim calcmode="lin" valueType="num">
                                      <p:cBhvr additive="base">
                                        <p:cTn id="33" dur="500" fill="hold"/>
                                        <p:tgtEl>
                                          <p:spTgt spid="550"/>
                                        </p:tgtEl>
                                        <p:attrNameLst>
                                          <p:attrName>ppt_x</p:attrName>
                                        </p:attrNameLst>
                                      </p:cBhvr>
                                      <p:tavLst>
                                        <p:tav tm="0">
                                          <p:val>
                                            <p:strVal val="1+#ppt_w/2"/>
                                          </p:val>
                                        </p:tav>
                                        <p:tav tm="100000">
                                          <p:val>
                                            <p:strVal val="#ppt_x"/>
                                          </p:val>
                                        </p:tav>
                                      </p:tavLst>
                                    </p:anim>
                                    <p:anim calcmode="lin" valueType="num">
                                      <p:cBhvr additive="base">
                                        <p:cTn id="34" dur="500" fill="hold"/>
                                        <p:tgtEl>
                                          <p:spTgt spid="55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7"/>
                                        </p:tgtEl>
                                        <p:attrNameLst>
                                          <p:attrName>style.visibility</p:attrName>
                                        </p:attrNameLst>
                                      </p:cBhvr>
                                      <p:to>
                                        <p:strVal val="visible"/>
                                      </p:to>
                                    </p:set>
                                    <p:anim calcmode="lin" valueType="num">
                                      <p:cBhvr additive="base">
                                        <p:cTn id="37" dur="500" fill="hold"/>
                                        <p:tgtEl>
                                          <p:spTgt spid="567"/>
                                        </p:tgtEl>
                                        <p:attrNameLst>
                                          <p:attrName>ppt_x</p:attrName>
                                        </p:attrNameLst>
                                      </p:cBhvr>
                                      <p:tavLst>
                                        <p:tav tm="0">
                                          <p:val>
                                            <p:strVal val="1+#ppt_w/2"/>
                                          </p:val>
                                        </p:tav>
                                        <p:tav tm="100000">
                                          <p:val>
                                            <p:strVal val="#ppt_x"/>
                                          </p:val>
                                        </p:tav>
                                      </p:tavLst>
                                    </p:anim>
                                    <p:anim calcmode="lin" valueType="num">
                                      <p:cBhvr additive="base">
                                        <p:cTn id="38" dur="500" fill="hold"/>
                                        <p:tgtEl>
                                          <p:spTgt spid="56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43"/>
                                        </p:tgtEl>
                                        <p:attrNameLst>
                                          <p:attrName>style.visibility</p:attrName>
                                        </p:attrNameLst>
                                      </p:cBhvr>
                                      <p:to>
                                        <p:strVal val="visible"/>
                                      </p:to>
                                    </p:set>
                                    <p:anim calcmode="lin" valueType="num">
                                      <p:cBhvr additive="base">
                                        <p:cTn id="43" dur="500" fill="hold"/>
                                        <p:tgtEl>
                                          <p:spTgt spid="543"/>
                                        </p:tgtEl>
                                        <p:attrNameLst>
                                          <p:attrName>ppt_x</p:attrName>
                                        </p:attrNameLst>
                                      </p:cBhvr>
                                      <p:tavLst>
                                        <p:tav tm="0">
                                          <p:val>
                                            <p:strVal val="#ppt_x"/>
                                          </p:val>
                                        </p:tav>
                                        <p:tav tm="100000">
                                          <p:val>
                                            <p:strVal val="#ppt_x"/>
                                          </p:val>
                                        </p:tav>
                                      </p:tavLst>
                                    </p:anim>
                                    <p:anim calcmode="lin" valueType="num">
                                      <p:cBhvr additive="base">
                                        <p:cTn id="44" dur="500" fill="hold"/>
                                        <p:tgtEl>
                                          <p:spTgt spid="5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51"/>
                                        </p:tgtEl>
                                        <p:attrNameLst>
                                          <p:attrName>style.visibility</p:attrName>
                                        </p:attrNameLst>
                                      </p:cBhvr>
                                      <p:to>
                                        <p:strVal val="visible"/>
                                      </p:to>
                                    </p:set>
                                    <p:anim calcmode="lin" valueType="num">
                                      <p:cBhvr additive="base">
                                        <p:cTn id="47" dur="500" fill="hold"/>
                                        <p:tgtEl>
                                          <p:spTgt spid="551"/>
                                        </p:tgtEl>
                                        <p:attrNameLst>
                                          <p:attrName>ppt_x</p:attrName>
                                        </p:attrNameLst>
                                      </p:cBhvr>
                                      <p:tavLst>
                                        <p:tav tm="0">
                                          <p:val>
                                            <p:strVal val="#ppt_x"/>
                                          </p:val>
                                        </p:tav>
                                        <p:tav tm="100000">
                                          <p:val>
                                            <p:strVal val="#ppt_x"/>
                                          </p:val>
                                        </p:tav>
                                      </p:tavLst>
                                    </p:anim>
                                    <p:anim calcmode="lin" valueType="num">
                                      <p:cBhvr additive="base">
                                        <p:cTn id="48" dur="500" fill="hold"/>
                                        <p:tgtEl>
                                          <p:spTgt spid="5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2"/>
                                        </p:tgtEl>
                                        <p:attrNameLst>
                                          <p:attrName>style.visibility</p:attrName>
                                        </p:attrNameLst>
                                      </p:cBhvr>
                                      <p:to>
                                        <p:strVal val="visible"/>
                                      </p:to>
                                    </p:set>
                                    <p:anim calcmode="lin" valueType="num">
                                      <p:cBhvr additive="base">
                                        <p:cTn id="51" dur="500" fill="hold"/>
                                        <p:tgtEl>
                                          <p:spTgt spid="552"/>
                                        </p:tgtEl>
                                        <p:attrNameLst>
                                          <p:attrName>ppt_x</p:attrName>
                                        </p:attrNameLst>
                                      </p:cBhvr>
                                      <p:tavLst>
                                        <p:tav tm="0">
                                          <p:val>
                                            <p:strVal val="#ppt_x"/>
                                          </p:val>
                                        </p:tav>
                                        <p:tav tm="100000">
                                          <p:val>
                                            <p:strVal val="#ppt_x"/>
                                          </p:val>
                                        </p:tav>
                                      </p:tavLst>
                                    </p:anim>
                                    <p:anim calcmode="lin" valueType="num">
                                      <p:cBhvr additive="base">
                                        <p:cTn id="52" dur="500" fill="hold"/>
                                        <p:tgtEl>
                                          <p:spTgt spid="55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animBg="1"/>
      <p:bldP spid="544" grpId="0" animBg="1"/>
      <p:bldP spid="545" grpId="0" animBg="1"/>
      <p:bldP spid="548" grpId="0"/>
      <p:bldP spid="549" grpId="0"/>
      <p:bldP spid="550" grpId="0"/>
      <p:bldP spid="551" grpId="0"/>
      <p:bldP spid="55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4A1i</a:t>
            </a:r>
            <a:r>
              <a:rPr lang="en-GB" sz="2800" dirty="0">
                <a:solidFill>
                  <a:schemeClr val="tx1"/>
                </a:solidFill>
                <a:effectLst>
                  <a:outerShdw blurRad="38100" dist="38100" dir="2700000" algn="tl">
                    <a:srgbClr val="000000">
                      <a:alpha val="43137"/>
                    </a:srgbClr>
                  </a:outerShdw>
                </a:effectLst>
              </a:rPr>
              <a:t>: Performance </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65254" y="1217207"/>
            <a:ext cx="7690533" cy="514317"/>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indent="-342892" defTabSz="914378">
              <a:lnSpc>
                <a:spcPct val="90000"/>
              </a:lnSpc>
              <a:spcBef>
                <a:spcPts val="0"/>
              </a:spcBef>
              <a:spcAft>
                <a:spcPts val="0"/>
              </a:spcAft>
              <a:buClr>
                <a:srgbClr val="FFFFFF"/>
              </a:buClr>
              <a:buSzPct val="86000"/>
              <a:buFont typeface="Courier New" panose="02070309020205020404" pitchFamily="49" charset="0"/>
              <a:buChar char="o"/>
            </a:pPr>
            <a:r>
              <a:rPr lang="en-GB" sz="1800" dirty="0">
                <a:solidFill>
                  <a:srgbClr val="FFFFFF"/>
                </a:solidFill>
                <a:latin typeface="Abel" panose="020B0604020202020204" charset="0"/>
              </a:rPr>
              <a:t>1 lab with unsatisfactory performance (0 UK&amp;I)</a:t>
            </a:r>
          </a:p>
          <a:p>
            <a:pPr marL="342892" indent="-342892" defTabSz="914378">
              <a:buClr>
                <a:srgbClr val="FFFFFF"/>
              </a:buClr>
              <a:buSzPct val="86000"/>
              <a:buFont typeface="Arial" panose="020B0604020202020204" pitchFamily="34" charset="0"/>
              <a:buChar char="•"/>
            </a:pPr>
            <a:endParaRPr lang="en-GB" sz="1400" dirty="0">
              <a:solidFill>
                <a:srgbClr val="FFFFFF"/>
              </a:solidFill>
              <a:latin typeface="Abel" panose="020B0604020202020204" charset="0"/>
            </a:endParaRPr>
          </a:p>
        </p:txBody>
      </p:sp>
      <p:graphicFrame>
        <p:nvGraphicFramePr>
          <p:cNvPr id="9" name="Google Shape;811;p132">
            <a:extLst>
              <a:ext uri="{FF2B5EF4-FFF2-40B4-BE49-F238E27FC236}">
                <a16:creationId xmlns:a16="http://schemas.microsoft.com/office/drawing/2014/main" id="{595B04A3-B3B7-441A-A072-26EC0D14D0B7}"/>
              </a:ext>
            </a:extLst>
          </p:cNvPr>
          <p:cNvGraphicFramePr/>
          <p:nvPr/>
        </p:nvGraphicFramePr>
        <p:xfrm>
          <a:off x="335725" y="1665482"/>
          <a:ext cx="8032098" cy="3142739"/>
        </p:xfrm>
        <a:graphic>
          <a:graphicData uri="http://schemas.openxmlformats.org/drawingml/2006/table">
            <a:tbl>
              <a:tblPr>
                <a:noFill/>
              </a:tblPr>
              <a:tblGrid>
                <a:gridCol w="2270434">
                  <a:extLst>
                    <a:ext uri="{9D8B030D-6E8A-4147-A177-3AD203B41FA5}">
                      <a16:colId xmlns:a16="http://schemas.microsoft.com/office/drawing/2014/main" val="20000"/>
                    </a:ext>
                  </a:extLst>
                </a:gridCol>
                <a:gridCol w="962279">
                  <a:extLst>
                    <a:ext uri="{9D8B030D-6E8A-4147-A177-3AD203B41FA5}">
                      <a16:colId xmlns:a16="http://schemas.microsoft.com/office/drawing/2014/main" val="728195283"/>
                    </a:ext>
                  </a:extLst>
                </a:gridCol>
                <a:gridCol w="909264">
                  <a:extLst>
                    <a:ext uri="{9D8B030D-6E8A-4147-A177-3AD203B41FA5}">
                      <a16:colId xmlns:a16="http://schemas.microsoft.com/office/drawing/2014/main" val="20003"/>
                    </a:ext>
                  </a:extLst>
                </a:gridCol>
                <a:gridCol w="827945">
                  <a:extLst>
                    <a:ext uri="{9D8B030D-6E8A-4147-A177-3AD203B41FA5}">
                      <a16:colId xmlns:a16="http://schemas.microsoft.com/office/drawing/2014/main" val="4075017284"/>
                    </a:ext>
                  </a:extLst>
                </a:gridCol>
                <a:gridCol w="765544">
                  <a:extLst>
                    <a:ext uri="{9D8B030D-6E8A-4147-A177-3AD203B41FA5}">
                      <a16:colId xmlns:a16="http://schemas.microsoft.com/office/drawing/2014/main" val="426778329"/>
                    </a:ext>
                  </a:extLst>
                </a:gridCol>
                <a:gridCol w="712381">
                  <a:extLst>
                    <a:ext uri="{9D8B030D-6E8A-4147-A177-3AD203B41FA5}">
                      <a16:colId xmlns:a16="http://schemas.microsoft.com/office/drawing/2014/main" val="561414208"/>
                    </a:ext>
                  </a:extLst>
                </a:gridCol>
                <a:gridCol w="786809">
                  <a:extLst>
                    <a:ext uri="{9D8B030D-6E8A-4147-A177-3AD203B41FA5}">
                      <a16:colId xmlns:a16="http://schemas.microsoft.com/office/drawing/2014/main" val="3850176285"/>
                    </a:ext>
                  </a:extLst>
                </a:gridCol>
                <a:gridCol w="797442">
                  <a:extLst>
                    <a:ext uri="{9D8B030D-6E8A-4147-A177-3AD203B41FA5}">
                      <a16:colId xmlns:a16="http://schemas.microsoft.com/office/drawing/2014/main" val="655803503"/>
                    </a:ext>
                  </a:extLst>
                </a:gridCol>
              </a:tblGrid>
              <a:tr h="856708">
                <a:tc>
                  <a:txBody>
                    <a:bodyPr/>
                    <a:lstStyle/>
                    <a:p>
                      <a:pPr marL="0" marR="0" lvl="0" indent="0" algn="ctr" rtl="0">
                        <a:lnSpc>
                          <a:spcPct val="100000"/>
                        </a:lnSpc>
                        <a:spcBef>
                          <a:spcPts val="0"/>
                        </a:spcBef>
                        <a:spcAft>
                          <a:spcPts val="0"/>
                        </a:spcAft>
                        <a:buClr>
                          <a:schemeClr val="dk1"/>
                        </a:buClr>
                        <a:buSzPts val="2000"/>
                        <a:buFont typeface="Calibri"/>
                        <a:buNone/>
                      </a:pP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000"/>
                        <a:buFont typeface="Calibri"/>
                        <a:buNone/>
                        <a:tabLst/>
                        <a:defRPr/>
                      </a:pPr>
                      <a:r>
                        <a:rPr lang="en-GB" sz="1800" b="1" i="0" u="none" strike="noStrike" kern="1200" cap="none" dirty="0">
                          <a:solidFill>
                            <a:schemeClr val="tx1"/>
                          </a:solidFill>
                          <a:latin typeface="Abel" panose="020B0604020202020204" charset="0"/>
                          <a:ea typeface="Calibri"/>
                          <a:cs typeface="Calibri"/>
                          <a:sym typeface="Calibri"/>
                        </a:rPr>
                        <a:t>2019</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2020</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2021</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2022</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2023</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2024</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b="1" i="0" u="none" strike="noStrike" cap="none" dirty="0">
                          <a:solidFill>
                            <a:schemeClr val="tx1"/>
                          </a:solidFill>
                          <a:latin typeface="Abel" panose="020B0604020202020204" charset="0"/>
                          <a:ea typeface="Calibri"/>
                          <a:cs typeface="Calibri"/>
                          <a:sym typeface="Calibri"/>
                        </a:rPr>
                        <a:t>2025</a:t>
                      </a:r>
                      <a:endParaRPr sz="1800" b="1"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0091">
                <a:tc>
                  <a:txBody>
                    <a:bodyPr/>
                    <a:lstStyle/>
                    <a:p>
                      <a:pPr marL="0" marR="0" lvl="0" indent="0" algn="ctr" rtl="0">
                        <a:lnSpc>
                          <a:spcPct val="100000"/>
                        </a:lnSpc>
                        <a:spcBef>
                          <a:spcPts val="0"/>
                        </a:spcBef>
                        <a:spcAft>
                          <a:spcPts val="0"/>
                        </a:spcAft>
                        <a:buClr>
                          <a:schemeClr val="dk1"/>
                        </a:buClr>
                        <a:buSzPts val="1600"/>
                        <a:buFont typeface="Calibri"/>
                        <a:buNone/>
                      </a:pPr>
                      <a:r>
                        <a:rPr lang="en-GB" sz="1600" b="1" i="0" u="none" strike="noStrike" cap="none" dirty="0">
                          <a:solidFill>
                            <a:schemeClr val="tx1"/>
                          </a:solidFill>
                          <a:latin typeface="Abel" panose="020B0604020202020204" charset="0"/>
                          <a:ea typeface="Calibri"/>
                          <a:cs typeface="Calibri"/>
                          <a:sym typeface="Calibri"/>
                        </a:rPr>
                        <a:t>Number of Participants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6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44</a:t>
                      </a:r>
                    </a:p>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 (</a:t>
                      </a:r>
                      <a:r>
                        <a:rPr lang="en-GB" sz="1800" dirty="0">
                          <a:solidFill>
                            <a:srgbClr val="FFFF00"/>
                          </a:solidFill>
                          <a:latin typeface="Abel" panose="020B0604020202020204" charset="0"/>
                          <a:ea typeface="Calibri"/>
                          <a:cs typeface="Calibri"/>
                          <a:sym typeface="Calibri"/>
                        </a:rPr>
                        <a:t>22</a:t>
                      </a:r>
                      <a:r>
                        <a:rPr lang="en-GB" sz="1800" dirty="0">
                          <a:solidFill>
                            <a:schemeClr val="tx1"/>
                          </a:solidFill>
                          <a:latin typeface="Abel" panose="020B0604020202020204" charset="0"/>
                          <a:ea typeface="Calibri"/>
                          <a:cs typeface="Calibri"/>
                          <a:sym typeface="Calibri"/>
                        </a:rPr>
                        <a:t>)</a:t>
                      </a:r>
                      <a:endParaRPr sz="1800" b="0"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44 </a:t>
                      </a:r>
                    </a:p>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a:t>
                      </a:r>
                      <a:r>
                        <a:rPr lang="en-GB" sz="1800" kern="1200" dirty="0">
                          <a:solidFill>
                            <a:srgbClr val="FFFF00"/>
                          </a:solidFill>
                          <a:latin typeface="Abel" panose="020B0604020202020204" charset="0"/>
                          <a:ea typeface="Calibri"/>
                          <a:cs typeface="Calibri"/>
                        </a:rPr>
                        <a:t>22</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42 </a:t>
                      </a:r>
                    </a:p>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a:t>
                      </a:r>
                      <a:r>
                        <a:rPr lang="en-GB" sz="1800" kern="1200" dirty="0">
                          <a:solidFill>
                            <a:srgbClr val="FFFF00"/>
                          </a:solidFill>
                          <a:latin typeface="Abel" panose="020B0604020202020204" charset="0"/>
                          <a:ea typeface="Calibri"/>
                          <a:cs typeface="Calibri"/>
                        </a:rPr>
                        <a:t>21</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40 </a:t>
                      </a:r>
                    </a:p>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a:t>
                      </a:r>
                      <a:r>
                        <a:rPr lang="en-GB" sz="1800" kern="1200" dirty="0">
                          <a:solidFill>
                            <a:srgbClr val="FFFF00"/>
                          </a:solidFill>
                          <a:latin typeface="Abel" panose="020B0604020202020204" charset="0"/>
                          <a:ea typeface="Calibri"/>
                          <a:cs typeface="Calibri"/>
                        </a:rPr>
                        <a:t>21</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40 </a:t>
                      </a:r>
                    </a:p>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a:t>
                      </a:r>
                      <a:r>
                        <a:rPr lang="en-GB" sz="1800" kern="1200" dirty="0">
                          <a:solidFill>
                            <a:srgbClr val="FFFF00"/>
                          </a:solidFill>
                          <a:latin typeface="Abel" panose="020B0604020202020204" charset="0"/>
                          <a:ea typeface="Calibri"/>
                          <a:cs typeface="Calibri"/>
                        </a:rPr>
                        <a:t>21</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41</a:t>
                      </a:r>
                    </a:p>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 (</a:t>
                      </a:r>
                      <a:r>
                        <a:rPr lang="en-GB" sz="1800" kern="1200" dirty="0">
                          <a:solidFill>
                            <a:srgbClr val="FFFF00"/>
                          </a:solidFill>
                          <a:latin typeface="Abel" panose="020B0604020202020204" charset="0"/>
                          <a:ea typeface="Calibri"/>
                          <a:cs typeface="Calibri"/>
                        </a:rPr>
                        <a:t>20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42 (</a:t>
                      </a:r>
                      <a:r>
                        <a:rPr lang="en-GB" sz="1800" kern="1200" dirty="0">
                          <a:solidFill>
                            <a:srgbClr val="FFFF00"/>
                          </a:solidFill>
                          <a:latin typeface="Abel" panose="020B0604020202020204" charset="0"/>
                          <a:ea typeface="Calibri"/>
                          <a:cs typeface="Calibri"/>
                        </a:rPr>
                        <a:t>20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640091">
                <a:tc>
                  <a:txBody>
                    <a:bodyPr/>
                    <a:lstStyle/>
                    <a:p>
                      <a:pPr marL="0" marR="0" lvl="0" indent="0" algn="ctr" rtl="0">
                        <a:lnSpc>
                          <a:spcPct val="100000"/>
                        </a:lnSpc>
                        <a:spcBef>
                          <a:spcPts val="0"/>
                        </a:spcBef>
                        <a:spcAft>
                          <a:spcPts val="0"/>
                        </a:spcAft>
                        <a:buClr>
                          <a:schemeClr val="dk1"/>
                        </a:buClr>
                        <a:buSzPts val="1600"/>
                        <a:buFont typeface="Calibri"/>
                        <a:buNone/>
                      </a:pPr>
                      <a:r>
                        <a:rPr lang="en-GB" sz="1600" b="1" i="0" u="none" strike="noStrike" cap="none" dirty="0">
                          <a:solidFill>
                            <a:schemeClr val="tx1"/>
                          </a:solidFill>
                          <a:latin typeface="Abel" panose="020B0604020202020204" charset="0"/>
                          <a:ea typeface="Calibri"/>
                          <a:cs typeface="Calibri"/>
                          <a:sym typeface="Calibri"/>
                        </a:rPr>
                        <a:t>Number with Unsatisfactory Performance (&lt; 90%)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6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8 (</a:t>
                      </a:r>
                      <a:r>
                        <a:rPr lang="en-GB" sz="1800" dirty="0">
                          <a:solidFill>
                            <a:srgbClr val="FFFF00"/>
                          </a:solidFill>
                          <a:latin typeface="Abel" panose="020B0604020202020204" charset="0"/>
                          <a:ea typeface="Calibri"/>
                          <a:cs typeface="Calibri"/>
                          <a:sym typeface="Calibri"/>
                        </a:rPr>
                        <a:t>1</a:t>
                      </a:r>
                      <a:r>
                        <a:rPr lang="en-GB" sz="1800" dirty="0">
                          <a:solidFill>
                            <a:schemeClr val="tx1"/>
                          </a:solidFill>
                          <a:latin typeface="Abel" panose="020B0604020202020204" charset="0"/>
                          <a:ea typeface="Calibri"/>
                          <a:cs typeface="Calibri"/>
                          <a:sym typeface="Calibri"/>
                        </a:rPr>
                        <a:t>)</a:t>
                      </a:r>
                      <a:endParaRPr sz="1800" b="0"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6 (</a:t>
                      </a:r>
                      <a:r>
                        <a:rPr lang="en-GB" sz="1800" kern="1200" dirty="0">
                          <a:solidFill>
                            <a:srgbClr val="FFFF00"/>
                          </a:solidFill>
                          <a:latin typeface="Abel" panose="020B0604020202020204" charset="0"/>
                          <a:ea typeface="Calibri"/>
                          <a:cs typeface="Calibri"/>
                        </a:rPr>
                        <a:t>2</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5 (</a:t>
                      </a:r>
                      <a:r>
                        <a:rPr lang="en-GB" sz="1800" kern="1200" dirty="0">
                          <a:solidFill>
                            <a:srgbClr val="FFFF00"/>
                          </a:solidFill>
                          <a:latin typeface="Abel" panose="020B0604020202020204" charset="0"/>
                          <a:ea typeface="Calibri"/>
                          <a:cs typeface="Calibri"/>
                        </a:rPr>
                        <a:t>1</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2 (</a:t>
                      </a:r>
                      <a:r>
                        <a:rPr lang="en-GB" sz="1800" kern="1200" dirty="0">
                          <a:solidFill>
                            <a:srgbClr val="FFFF00"/>
                          </a:solidFill>
                          <a:latin typeface="Abel" panose="020B0604020202020204" charset="0"/>
                          <a:ea typeface="Calibri"/>
                          <a:cs typeface="Calibri"/>
                        </a:rPr>
                        <a:t>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1 (</a:t>
                      </a:r>
                      <a:r>
                        <a:rPr lang="en-GB" sz="1800" kern="1200" dirty="0">
                          <a:solidFill>
                            <a:srgbClr val="FFFF00"/>
                          </a:solidFill>
                          <a:latin typeface="Abel" panose="020B0604020202020204" charset="0"/>
                          <a:ea typeface="Calibri"/>
                          <a:cs typeface="Calibri"/>
                        </a:rPr>
                        <a:t>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5 (</a:t>
                      </a:r>
                      <a:r>
                        <a:rPr lang="en-GB" sz="1800" kern="1200" dirty="0">
                          <a:solidFill>
                            <a:srgbClr val="FFFF00"/>
                          </a:solidFill>
                          <a:latin typeface="Abel" panose="020B0604020202020204" charset="0"/>
                          <a:ea typeface="Calibri"/>
                          <a:cs typeface="Calibri"/>
                        </a:rPr>
                        <a:t>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1 (</a:t>
                      </a:r>
                      <a:r>
                        <a:rPr lang="en-GB" sz="1800" kern="1200" dirty="0">
                          <a:solidFill>
                            <a:srgbClr val="FFFF00"/>
                          </a:solidFill>
                          <a:latin typeface="Abel" panose="020B0604020202020204" charset="0"/>
                          <a:ea typeface="Calibri"/>
                          <a:cs typeface="Calibri"/>
                        </a:rPr>
                        <a:t>0</a:t>
                      </a:r>
                      <a:r>
                        <a:rPr lang="en-GB" sz="1800" kern="1200" dirty="0">
                          <a:solidFill>
                            <a:schemeClr val="tx1"/>
                          </a:solidFill>
                          <a:latin typeface="Abel" panose="020B0604020202020204" charset="0"/>
                          <a:ea typeface="Calibri"/>
                          <a:cs typeface="Calibri"/>
                        </a:rPr>
                        <a:t>)</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6654">
                <a:tc>
                  <a:txBody>
                    <a:bodyPr/>
                    <a:lstStyle/>
                    <a:p>
                      <a:pPr marL="0" marR="0" lvl="0" indent="0" algn="ctr" rtl="0">
                        <a:lnSpc>
                          <a:spcPct val="100000"/>
                        </a:lnSpc>
                        <a:spcBef>
                          <a:spcPts val="0"/>
                        </a:spcBef>
                        <a:spcAft>
                          <a:spcPts val="0"/>
                        </a:spcAft>
                        <a:buClr>
                          <a:schemeClr val="dk1"/>
                        </a:buClr>
                        <a:buSzPts val="1600"/>
                        <a:buFont typeface="Calibri"/>
                        <a:buNone/>
                      </a:pPr>
                      <a:r>
                        <a:rPr lang="en-GB" sz="1600" b="1" i="0" u="none" strike="noStrike" cap="none" dirty="0">
                          <a:solidFill>
                            <a:schemeClr val="tx1"/>
                          </a:solidFill>
                          <a:latin typeface="Abel" panose="020B0604020202020204" charset="0"/>
                          <a:ea typeface="Calibri"/>
                          <a:cs typeface="Calibri"/>
                          <a:sym typeface="Calibri"/>
                        </a:rPr>
                        <a:t>% Unsatisfactory Performance</a:t>
                      </a:r>
                      <a:endParaRPr sz="1600" b="1" dirty="0">
                        <a:solidFill>
                          <a:schemeClr val="tx1"/>
                        </a:solidFill>
                        <a:latin typeface="Abel" panose="020B0604020202020204" charset="0"/>
                      </a:endParaRPr>
                    </a:p>
                  </a:txBody>
                  <a:tcPr marL="91450" marR="914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800" dirty="0">
                          <a:solidFill>
                            <a:schemeClr val="tx1"/>
                          </a:solidFill>
                          <a:latin typeface="Abel" panose="020B0604020202020204" charset="0"/>
                          <a:ea typeface="Calibri"/>
                          <a:cs typeface="Calibri"/>
                          <a:sym typeface="Calibri"/>
                        </a:rPr>
                        <a:t>18.1%</a:t>
                      </a:r>
                      <a:endParaRPr sz="1800" b="0" i="0" u="none" strike="noStrike" cap="none" dirty="0">
                        <a:solidFill>
                          <a:schemeClr val="tx1"/>
                        </a:solidFill>
                        <a:latin typeface="Abel" panose="020B0604020202020204" charset="0"/>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13.6%</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11.9%</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5.0%</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2.5%</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12.2%</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800" kern="1200" dirty="0">
                          <a:solidFill>
                            <a:schemeClr val="tx1"/>
                          </a:solidFill>
                          <a:latin typeface="Abel" panose="020B0604020202020204" charset="0"/>
                          <a:ea typeface="Calibri"/>
                          <a:cs typeface="Calibri"/>
                        </a:rPr>
                        <a:t>2.4%</a:t>
                      </a:r>
                    </a:p>
                  </a:txBody>
                  <a:tcPr marL="91450" marR="914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2" name="Rectangle: Rounded Corners 1">
            <a:extLst>
              <a:ext uri="{FF2B5EF4-FFF2-40B4-BE49-F238E27FC236}">
                <a16:creationId xmlns:a16="http://schemas.microsoft.com/office/drawing/2014/main" id="{367DEA8A-C076-EF10-16D7-D318AEF9B3D6}"/>
              </a:ext>
            </a:extLst>
          </p:cNvPr>
          <p:cNvSpPr/>
          <p:nvPr/>
        </p:nvSpPr>
        <p:spPr>
          <a:xfrm>
            <a:off x="7617184" y="1749254"/>
            <a:ext cx="818147" cy="3058967"/>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881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392218" cy="1000800"/>
          </a:xfrm>
          <a:prstGeom prst="rect">
            <a:avLst/>
          </a:prstGeom>
        </p:spPr>
        <p:txBody>
          <a:bodyPr spcFirstLastPara="1" wrap="square" lIns="91425" tIns="91425" rIns="91425" bIns="91425" anchor="b" anchorCtr="0">
            <a:noAutofit/>
          </a:bodyPr>
          <a:lstStyle/>
          <a:p>
            <a:r>
              <a:rPr lang="en" sz="2800" dirty="0">
                <a:solidFill>
                  <a:schemeClr val="tx1"/>
                </a:solidFill>
                <a:effectLst>
                  <a:outerShdw blurRad="38100" dist="38100" dir="2700000" algn="tl">
                    <a:srgbClr val="000000">
                      <a:alpha val="43137"/>
                    </a:srgbClr>
                  </a:outerShdw>
                </a:effectLst>
              </a:rPr>
              <a:t>Scheme 4</a:t>
            </a:r>
            <a:r>
              <a:rPr lang="en-GB" sz="2800" dirty="0">
                <a:solidFill>
                  <a:schemeClr val="tx1"/>
                </a:solidFill>
                <a:effectLst>
                  <a:outerShdw blurRad="38100" dist="38100" dir="2700000" algn="tl">
                    <a:srgbClr val="000000">
                      <a:alpha val="43137"/>
                    </a:srgbClr>
                  </a:outerShdw>
                </a:effectLst>
              </a:rPr>
              <a:t>A1i: 2025-26 Incorrect Assignments</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13" name="Rectangle 5">
            <a:extLst>
              <a:ext uri="{FF2B5EF4-FFF2-40B4-BE49-F238E27FC236}">
                <a16:creationId xmlns:a16="http://schemas.microsoft.com/office/drawing/2014/main" id="{20B3C6E9-0D53-4664-AAE4-F41D991623DB}"/>
              </a:ext>
            </a:extLst>
          </p:cNvPr>
          <p:cNvSpPr txBox="1">
            <a:spLocks noChangeArrowheads="1"/>
          </p:cNvSpPr>
          <p:nvPr/>
        </p:nvSpPr>
        <p:spPr>
          <a:xfrm>
            <a:off x="100456" y="1145514"/>
            <a:ext cx="8089304" cy="514317"/>
          </a:xfr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indent="-342892" defTabSz="914378">
              <a:lnSpc>
                <a:spcPct val="90000"/>
              </a:lnSpc>
              <a:spcBef>
                <a:spcPts val="0"/>
              </a:spcBef>
              <a:spcAft>
                <a:spcPts val="0"/>
              </a:spcAft>
              <a:buClr>
                <a:srgbClr val="FFFFFF"/>
              </a:buClr>
              <a:buSzPts val="2220"/>
            </a:pPr>
            <a:r>
              <a:rPr lang="en-GB" sz="2000" dirty="0">
                <a:solidFill>
                  <a:srgbClr val="FFFFFF"/>
                </a:solidFill>
                <a:latin typeface="Abel" panose="020B0604020202020204" charset="0"/>
              </a:rPr>
              <a:t>14/5874 (0.24%) incorrect results reported by 8 different labs (2 UK&amp;I) – last year 0.22%</a:t>
            </a:r>
          </a:p>
          <a:p>
            <a:pPr marL="0" indent="0" defTabSz="914378">
              <a:lnSpc>
                <a:spcPct val="90000"/>
              </a:lnSpc>
              <a:spcBef>
                <a:spcPts val="0"/>
              </a:spcBef>
              <a:spcAft>
                <a:spcPts val="0"/>
              </a:spcAft>
              <a:buClr>
                <a:srgbClr val="FFFFFF"/>
              </a:buClr>
              <a:buSzPts val="2220"/>
              <a:buNone/>
            </a:pPr>
            <a:endParaRPr lang="en-GB" sz="2000" dirty="0">
              <a:solidFill>
                <a:srgbClr val="FFFFFF"/>
              </a:solidFill>
              <a:latin typeface="Abel" panose="020B0604020202020204" charset="0"/>
            </a:endParaRPr>
          </a:p>
          <a:p>
            <a:pPr marL="342892" indent="-342892" defTabSz="914378">
              <a:lnSpc>
                <a:spcPct val="90000"/>
              </a:lnSpc>
              <a:spcBef>
                <a:spcPts val="0"/>
              </a:spcBef>
              <a:spcAft>
                <a:spcPts val="0"/>
              </a:spcAft>
              <a:buClr>
                <a:srgbClr val="FFFFFF"/>
              </a:buClr>
              <a:buSzPts val="2220"/>
            </a:pPr>
            <a:r>
              <a:rPr lang="en-GB" sz="1600" dirty="0">
                <a:solidFill>
                  <a:srgbClr val="FFFFFF"/>
                </a:solidFill>
                <a:latin typeface="Abel" panose="020B0604020202020204" charset="0"/>
              </a:rPr>
              <a:t>11 phenotypes contained an error:</a:t>
            </a:r>
            <a:endParaRPr lang="en-GB" sz="2400" dirty="0">
              <a:solidFill>
                <a:srgbClr val="FFFFFF"/>
              </a:solidFill>
              <a:latin typeface="Abel" panose="020B0604020202020204" charset="0"/>
            </a:endParaRP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2 samples with missing assignment (reported homozygous when heterozygous)</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3 samples with errors at presence/absence of DR51/52/53 (2 UK)</a:t>
            </a:r>
            <a:endParaRPr lang="en-GB" sz="1800" dirty="0">
              <a:latin typeface="Abel" panose="020B0604020202020204" charset="0"/>
            </a:endParaRP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3 reporting at broad not split specificity level </a:t>
            </a:r>
          </a:p>
          <a:p>
            <a:pPr marL="742931" lvl="1" indent="-285743" defTabSz="914378">
              <a:lnSpc>
                <a:spcPct val="90000"/>
              </a:lnSpc>
              <a:spcBef>
                <a:spcPts val="800"/>
              </a:spcBef>
              <a:spcAft>
                <a:spcPts val="0"/>
              </a:spcAft>
              <a:buClr>
                <a:srgbClr val="FFFFFF"/>
              </a:buClr>
              <a:buSzPts val="1850"/>
            </a:pPr>
            <a:r>
              <a:rPr lang="en-GB" sz="1400" dirty="0">
                <a:latin typeface="Abel" panose="020B0604020202020204" charset="0"/>
              </a:rPr>
              <a:t>3 samples with incorrect assignments </a:t>
            </a:r>
          </a:p>
        </p:txBody>
      </p:sp>
      <p:sp>
        <p:nvSpPr>
          <p:cNvPr id="5" name="Rounded Rectangle 4"/>
          <p:cNvSpPr/>
          <p:nvPr/>
        </p:nvSpPr>
        <p:spPr>
          <a:xfrm>
            <a:off x="1885240" y="4103972"/>
            <a:ext cx="2585319" cy="5486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9 (81%) HLA types with single errors</a:t>
            </a:r>
          </a:p>
          <a:p>
            <a:pPr algn="ctr"/>
            <a:r>
              <a:rPr lang="en-GB" sz="1050" dirty="0">
                <a:solidFill>
                  <a:schemeClr val="accent1"/>
                </a:solidFill>
                <a:latin typeface="Abel" panose="020B0604020202020204"/>
              </a:rPr>
              <a:t>2 (18%) HLA types with multiple errors</a:t>
            </a:r>
          </a:p>
        </p:txBody>
      </p:sp>
      <p:sp>
        <p:nvSpPr>
          <p:cNvPr id="6" name="Rounded Rectangle 4">
            <a:extLst>
              <a:ext uri="{FF2B5EF4-FFF2-40B4-BE49-F238E27FC236}">
                <a16:creationId xmlns:a16="http://schemas.microsoft.com/office/drawing/2014/main" id="{5D128C67-8C44-9AFC-65AB-7F8AB2499922}"/>
              </a:ext>
            </a:extLst>
          </p:cNvPr>
          <p:cNvSpPr/>
          <p:nvPr/>
        </p:nvSpPr>
        <p:spPr>
          <a:xfrm>
            <a:off x="6041068" y="1741921"/>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7 (88%) labs made 1 error</a:t>
            </a:r>
          </a:p>
          <a:p>
            <a:pPr algn="ctr"/>
            <a:r>
              <a:rPr lang="en-GB" sz="1050" dirty="0">
                <a:solidFill>
                  <a:schemeClr val="accent1"/>
                </a:solidFill>
                <a:latin typeface="Abel" panose="020B0604020202020204"/>
              </a:rPr>
              <a:t>1 (12%)  lab made 4 errors </a:t>
            </a:r>
          </a:p>
        </p:txBody>
      </p:sp>
      <p:pic>
        <p:nvPicPr>
          <p:cNvPr id="2" name="Picture 1">
            <a:extLst>
              <a:ext uri="{FF2B5EF4-FFF2-40B4-BE49-F238E27FC236}">
                <a16:creationId xmlns:a16="http://schemas.microsoft.com/office/drawing/2014/main" id="{D127A420-790C-6B90-80AA-1B80D0123A6F}"/>
              </a:ext>
            </a:extLst>
          </p:cNvPr>
          <p:cNvPicPr>
            <a:picLocks noChangeAspect="1"/>
          </p:cNvPicPr>
          <p:nvPr/>
        </p:nvPicPr>
        <p:blipFill>
          <a:blip r:embed="rId5"/>
          <a:stretch>
            <a:fillRect/>
          </a:stretch>
        </p:blipFill>
        <p:spPr>
          <a:xfrm>
            <a:off x="5278052" y="2836167"/>
            <a:ext cx="3809468" cy="2289734"/>
          </a:xfrm>
          <a:prstGeom prst="rect">
            <a:avLst/>
          </a:prstGeom>
        </p:spPr>
      </p:pic>
    </p:spTree>
    <p:extLst>
      <p:ext uri="{BB962C8B-B14F-4D97-AF65-F5344CB8AC3E}">
        <p14:creationId xmlns:p14="http://schemas.microsoft.com/office/powerpoint/2010/main" val="4077790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4A1i: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2374392715"/>
              </p:ext>
            </p:extLst>
          </p:nvPr>
        </p:nvGraphicFramePr>
        <p:xfrm>
          <a:off x="453608" y="1541720"/>
          <a:ext cx="8267701" cy="1153499"/>
        </p:xfrm>
        <a:graphic>
          <a:graphicData uri="http://schemas.openxmlformats.org/drawingml/2006/table">
            <a:tbl>
              <a:tblPr firstRow="1" bandRow="1">
                <a:tableStyleId>{5C22544A-7EE6-4342-B048-85BDC9FD1C3A}</a:tableStyleId>
              </a:tblPr>
              <a:tblGrid>
                <a:gridCol w="1044360">
                  <a:extLst>
                    <a:ext uri="{9D8B030D-6E8A-4147-A177-3AD203B41FA5}">
                      <a16:colId xmlns:a16="http://schemas.microsoft.com/office/drawing/2014/main" val="1306598289"/>
                    </a:ext>
                  </a:extLst>
                </a:gridCol>
                <a:gridCol w="1533056">
                  <a:extLst>
                    <a:ext uri="{9D8B030D-6E8A-4147-A177-3AD203B41FA5}">
                      <a16:colId xmlns:a16="http://schemas.microsoft.com/office/drawing/2014/main" val="4177020592"/>
                    </a:ext>
                  </a:extLst>
                </a:gridCol>
                <a:gridCol w="3506627">
                  <a:extLst>
                    <a:ext uri="{9D8B030D-6E8A-4147-A177-3AD203B41FA5}">
                      <a16:colId xmlns:a16="http://schemas.microsoft.com/office/drawing/2014/main" val="1913237468"/>
                    </a:ext>
                  </a:extLst>
                </a:gridCol>
                <a:gridCol w="2183658">
                  <a:extLst>
                    <a:ext uri="{9D8B030D-6E8A-4147-A177-3AD203B41FA5}">
                      <a16:colId xmlns:a16="http://schemas.microsoft.com/office/drawing/2014/main" val="1053393756"/>
                    </a:ext>
                  </a:extLst>
                </a:gridCol>
              </a:tblGrid>
              <a:tr h="563260">
                <a:tc>
                  <a:txBody>
                    <a:bodyPr/>
                    <a:lstStyle/>
                    <a:p>
                      <a:pPr algn="ctr"/>
                      <a:r>
                        <a:rPr lang="en-GB" sz="20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Sample</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Error</a:t>
                      </a:r>
                    </a:p>
                  </a:txBody>
                  <a:tcPr marL="84406" marR="84406" marT="42203" marB="42203"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CAPA Response</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590239">
                <a:tc>
                  <a:txBody>
                    <a:bodyPr/>
                    <a:lstStyle/>
                    <a:p>
                      <a:pPr algn="ctr" fontAlgn="ctr"/>
                      <a:r>
                        <a:rPr lang="en-GB" sz="1400" b="0" i="0" u="none" strike="noStrike" dirty="0">
                          <a:solidFill>
                            <a:schemeClr val="tx1"/>
                          </a:solidFill>
                          <a:effectLst/>
                          <a:latin typeface="Abel" panose="020B0604020202020204" charset="0"/>
                        </a:rPr>
                        <a:t>1418</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0" i="0" u="none" strike="noStrike" dirty="0">
                          <a:solidFill>
                            <a:schemeClr val="tx1"/>
                          </a:solidFill>
                          <a:effectLst/>
                          <a:latin typeface="Abel" panose="020B0604020202020204" charset="0"/>
                        </a:rPr>
                        <a:t>03,04,05+10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400" b="0" i="0" u="none" strike="noStrike" dirty="0">
                          <a:solidFill>
                            <a:schemeClr val="tx1"/>
                          </a:solidFill>
                          <a:effectLst/>
                          <a:latin typeface="Abel" panose="020B0604020202020204" charset="0"/>
                        </a:rPr>
                        <a:t>Broads instead of splits/multiple</a:t>
                      </a:r>
                      <a:r>
                        <a:rPr lang="en-GB" sz="1400" b="0" i="0" u="none" strike="noStrike" baseline="0" dirty="0">
                          <a:solidFill>
                            <a:schemeClr val="tx1"/>
                          </a:solidFill>
                          <a:effectLst/>
                          <a:latin typeface="Abel" panose="020B0604020202020204" charset="0"/>
                        </a:rPr>
                        <a:t> reporting errors</a:t>
                      </a:r>
                      <a:endParaRPr lang="en-GB" sz="14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0" i="1" u="none" strike="noStrike" baseline="0" dirty="0">
                          <a:solidFill>
                            <a:schemeClr val="tx1"/>
                          </a:solidFill>
                          <a:effectLst/>
                          <a:latin typeface="Abel" panose="020B0604020202020204" charset="0"/>
                        </a:rPr>
                        <a:t>No response</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876506"/>
                  </a:ext>
                </a:extLst>
              </a:tr>
            </a:tbl>
          </a:graphicData>
        </a:graphic>
      </p:graphicFrame>
    </p:spTree>
    <p:custDataLst>
      <p:tags r:id="rId1"/>
    </p:custDataLst>
    <p:extLst>
      <p:ext uri="{BB962C8B-B14F-4D97-AF65-F5344CB8AC3E}">
        <p14:creationId xmlns:p14="http://schemas.microsoft.com/office/powerpoint/2010/main" val="4285976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4A1: Types of Errors 2020-2025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pic>
        <p:nvPicPr>
          <p:cNvPr id="5" name="Picture 4">
            <a:extLst>
              <a:ext uri="{FF2B5EF4-FFF2-40B4-BE49-F238E27FC236}">
                <a16:creationId xmlns:a16="http://schemas.microsoft.com/office/drawing/2014/main" id="{C3FC6E45-E309-8A17-6192-6F73AC3BD48B}"/>
              </a:ext>
            </a:extLst>
          </p:cNvPr>
          <p:cNvPicPr>
            <a:picLocks noChangeAspect="1"/>
          </p:cNvPicPr>
          <p:nvPr/>
        </p:nvPicPr>
        <p:blipFill>
          <a:blip r:embed="rId5"/>
          <a:stretch>
            <a:fillRect/>
          </a:stretch>
        </p:blipFill>
        <p:spPr>
          <a:xfrm>
            <a:off x="4270891" y="1564481"/>
            <a:ext cx="4554107" cy="2847079"/>
          </a:xfrm>
          <a:prstGeom prst="rect">
            <a:avLst/>
          </a:prstGeom>
        </p:spPr>
      </p:pic>
      <p:pic>
        <p:nvPicPr>
          <p:cNvPr id="6" name="Picture 5">
            <a:extLst>
              <a:ext uri="{FF2B5EF4-FFF2-40B4-BE49-F238E27FC236}">
                <a16:creationId xmlns:a16="http://schemas.microsoft.com/office/drawing/2014/main" id="{E014A98D-B845-A9CF-0251-C388E3911062}"/>
              </a:ext>
            </a:extLst>
          </p:cNvPr>
          <p:cNvPicPr>
            <a:picLocks noChangeAspect="1"/>
          </p:cNvPicPr>
          <p:nvPr/>
        </p:nvPicPr>
        <p:blipFill>
          <a:blip r:embed="rId6"/>
          <a:stretch>
            <a:fillRect/>
          </a:stretch>
        </p:blipFill>
        <p:spPr>
          <a:xfrm>
            <a:off x="70865" y="1807779"/>
            <a:ext cx="4051888" cy="2484290"/>
          </a:xfrm>
          <a:prstGeom prst="rect">
            <a:avLst/>
          </a:prstGeom>
        </p:spPr>
      </p:pic>
    </p:spTree>
    <p:custDataLst>
      <p:tags r:id="rId1"/>
    </p:custDataLst>
    <p:extLst>
      <p:ext uri="{BB962C8B-B14F-4D97-AF65-F5344CB8AC3E}">
        <p14:creationId xmlns:p14="http://schemas.microsoft.com/office/powerpoint/2010/main" val="4147426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72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rgbClr val="FFFFFF"/>
                </a:solidFill>
                <a:effectLst>
                  <a:outerShdw blurRad="38100" dist="38100" dir="2700000" algn="tl">
                    <a:srgbClr val="000000">
                      <a:alpha val="43137"/>
                    </a:srgbClr>
                  </a:outerShdw>
                </a:effectLst>
              </a:rPr>
              <a:t>Scheme 4A1i: Serological Equivalents</a:t>
            </a:r>
            <a:endParaRPr sz="2400" dirty="0">
              <a:solidFill>
                <a:srgbClr val="FFFFFF"/>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pic>
        <p:nvPicPr>
          <p:cNvPr id="5" name="Picture 4">
            <a:extLst>
              <a:ext uri="{FF2B5EF4-FFF2-40B4-BE49-F238E27FC236}">
                <a16:creationId xmlns:a16="http://schemas.microsoft.com/office/drawing/2014/main" id="{E7492BFD-A5B3-C870-7619-68B590C13F50}"/>
              </a:ext>
            </a:extLst>
          </p:cNvPr>
          <p:cNvPicPr>
            <a:picLocks noChangeAspect="1"/>
          </p:cNvPicPr>
          <p:nvPr/>
        </p:nvPicPr>
        <p:blipFill>
          <a:blip r:embed="rId5"/>
          <a:stretch>
            <a:fillRect/>
          </a:stretch>
        </p:blipFill>
        <p:spPr>
          <a:xfrm>
            <a:off x="5672281" y="1277075"/>
            <a:ext cx="3329661" cy="2235629"/>
          </a:xfrm>
          <a:prstGeom prst="rect">
            <a:avLst/>
          </a:prstGeom>
        </p:spPr>
      </p:pic>
      <p:sp>
        <p:nvSpPr>
          <p:cNvPr id="9" name="TextBox 8">
            <a:extLst>
              <a:ext uri="{FF2B5EF4-FFF2-40B4-BE49-F238E27FC236}">
                <a16:creationId xmlns:a16="http://schemas.microsoft.com/office/drawing/2014/main" id="{A8AC391D-7A8F-CC80-684B-59239A353FEC}"/>
              </a:ext>
            </a:extLst>
          </p:cNvPr>
          <p:cNvSpPr txBox="1"/>
          <p:nvPr/>
        </p:nvSpPr>
        <p:spPr>
          <a:xfrm>
            <a:off x="349168" y="848084"/>
            <a:ext cx="5323114" cy="446314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4A1i Interpretative HLA Genotyping, which allows participants to translate genotypes to phenotypes </a:t>
            </a:r>
          </a:p>
          <a:p>
            <a:pPr marL="285750" indent="-285750" algn="just">
              <a:lnSpc>
                <a:spcPct val="107000"/>
              </a:lnSpc>
              <a:spcAft>
                <a:spcPts val="800"/>
              </a:spcAft>
              <a:buFont typeface="Arial" panose="020B0604020202020204" pitchFamily="34" charset="0"/>
              <a:buChar char="•"/>
            </a:pP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Participants are expected to report to the ‘split’ specificity level using serological nomenclature, e.g. HLA-DQB1*03:01 should be reported as DQ7 (DQ3)</a:t>
            </a:r>
          </a:p>
          <a:p>
            <a:pPr marL="285750" indent="-285750" algn="just">
              <a:lnSpc>
                <a:spcPct val="107000"/>
              </a:lnSpc>
              <a:spcAft>
                <a:spcPts val="800"/>
              </a:spcAft>
              <a:buFont typeface="Arial" panose="020B0604020202020204" pitchFamily="34" charset="0"/>
              <a:buChar char="•"/>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Knowledge and exposure of phenotyping and converting between genotypes and phenotypes may no longer be so commonplace  </a:t>
            </a:r>
          </a:p>
          <a:p>
            <a:pPr lvl="1" algn="just">
              <a:lnSpc>
                <a:spcPct val="107000"/>
              </a:lnSpc>
              <a:spcAft>
                <a:spcPts val="800"/>
              </a:spcAft>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Reliance on LIMS/analysis software</a:t>
            </a:r>
          </a:p>
          <a:p>
            <a:pPr lvl="1" algn="just">
              <a:lnSpc>
                <a:spcPct val="107000"/>
              </a:lnSpc>
              <a:spcAft>
                <a:spcPts val="800"/>
              </a:spcAft>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No longer perform phenotyping</a:t>
            </a:r>
          </a:p>
          <a:p>
            <a:pPr marL="285750" lvl="1" indent="-285750" algn="just">
              <a:lnSpc>
                <a:spcPct val="107000"/>
              </a:lnSpc>
              <a:spcAft>
                <a:spcPts val="800"/>
              </a:spcAft>
              <a:buFont typeface="Arial" panose="020B0604020202020204" pitchFamily="34" charset="0"/>
              <a:buChar char="•"/>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Errors common due to reporting issues (broad rather split or using incorrect nomenclature)</a:t>
            </a:r>
          </a:p>
          <a:p>
            <a:pPr marL="285750" lvl="1" indent="-285750" algn="just">
              <a:lnSpc>
                <a:spcPct val="107000"/>
              </a:lnSpc>
              <a:spcAft>
                <a:spcPts val="800"/>
              </a:spcAft>
              <a:buFont typeface="Arial" panose="020B0604020202020204" pitchFamily="34" charset="0"/>
              <a:buChar char="•"/>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CAPA repeatedly cite issues due to staff training and knowledge</a:t>
            </a:r>
          </a:p>
          <a:p>
            <a:pPr marL="285750" lvl="1" indent="-285750" algn="just">
              <a:lnSpc>
                <a:spcPct val="107000"/>
              </a:lnSpc>
              <a:spcAft>
                <a:spcPts val="800"/>
              </a:spcAft>
              <a:buFont typeface="Arial" panose="020B0604020202020204" pitchFamily="34" charset="0"/>
              <a:buChar char="•"/>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Encourage utilisation of 4A1i for competency assessment</a:t>
            </a:r>
          </a:p>
          <a:p>
            <a:pPr lvl="1" algn="just">
              <a:lnSpc>
                <a:spcPct val="107000"/>
              </a:lnSpc>
              <a:spcAft>
                <a:spcPts val="800"/>
              </a:spcAft>
            </a:pPr>
            <a:r>
              <a:rPr lang="en-GB"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UK NEQAS have developed a template:</a:t>
            </a:r>
          </a:p>
          <a:p>
            <a:pPr marL="285750" indent="-285750" algn="just">
              <a:lnSpc>
                <a:spcPct val="107000"/>
              </a:lnSpc>
              <a:spcAft>
                <a:spcPts val="800"/>
              </a:spcAft>
              <a:buFont typeface="Arial" panose="020B0604020202020204" pitchFamily="34" charset="0"/>
              <a:buChar char="•"/>
            </a:pP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4A19621-DDCF-04A8-785D-E60ED9D323CF}"/>
              </a:ext>
            </a:extLst>
          </p:cNvPr>
          <p:cNvSpPr txBox="1"/>
          <p:nvPr/>
        </p:nvSpPr>
        <p:spPr>
          <a:xfrm>
            <a:off x="1543213" y="4809940"/>
            <a:ext cx="7709646" cy="314510"/>
          </a:xfrm>
          <a:prstGeom prst="rect">
            <a:avLst/>
          </a:prstGeom>
          <a:noFill/>
        </p:spPr>
        <p:txBody>
          <a:bodyPr wrap="square">
            <a:spAutoFit/>
          </a:bodyPr>
          <a:lstStyle/>
          <a:p>
            <a:pPr lvl="1" algn="just">
              <a:lnSpc>
                <a:spcPct val="107000"/>
              </a:lnSpc>
              <a:spcAft>
                <a:spcPts val="800"/>
              </a:spcAft>
            </a:pPr>
            <a:r>
              <a:rPr lang="en-GB" sz="1400" u="sng" dirty="0">
                <a:solidFill>
                  <a:srgbClr val="FFFF00"/>
                </a:solidFill>
                <a:effectLst/>
                <a:latin typeface="Aptos" panose="020B0004020202020204" pitchFamily="34"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https://ukneqashandi.org.uk/app/uploads/2025/03/Scheme-4A1i-Template.docx</a:t>
            </a:r>
            <a:endParaRPr lang="en-GB" sz="11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D9519BF-8136-B5A1-5078-5963339F9851}"/>
              </a:ext>
            </a:extLst>
          </p:cNvPr>
          <p:cNvPicPr>
            <a:picLocks noChangeAspect="1"/>
          </p:cNvPicPr>
          <p:nvPr/>
        </p:nvPicPr>
        <p:blipFill>
          <a:blip r:embed="rId7"/>
          <a:stretch>
            <a:fillRect/>
          </a:stretch>
        </p:blipFill>
        <p:spPr>
          <a:xfrm>
            <a:off x="7807476" y="3669517"/>
            <a:ext cx="1194466" cy="1162250"/>
          </a:xfrm>
          <a:prstGeom prst="rect">
            <a:avLst/>
          </a:prstGeom>
        </p:spPr>
      </p:pic>
    </p:spTree>
    <p:custDataLst>
      <p:tags r:id="rId1"/>
    </p:custDataLst>
    <p:extLst>
      <p:ext uri="{BB962C8B-B14F-4D97-AF65-F5344CB8AC3E}">
        <p14:creationId xmlns:p14="http://schemas.microsoft.com/office/powerpoint/2010/main" val="3432177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272374" y="3144343"/>
            <a:ext cx="8851134" cy="575100"/>
          </a:xfrm>
          <a:prstGeom prst="rect">
            <a:avLst/>
          </a:prstGeom>
        </p:spPr>
        <p:txBody>
          <a:bodyPr spcFirstLastPara="1" wrap="square" lIns="91425" tIns="91425" rIns="91425" bIns="91425" anchor="ctr" anchorCtr="0">
            <a:noAutofit/>
          </a:bodyPr>
          <a:lstStyle/>
          <a:p>
            <a:r>
              <a:rPr lang="en" sz="2800" dirty="0">
                <a:effectLst>
                  <a:outerShdw blurRad="38100" dist="38100" dir="2700000" algn="tl">
                    <a:srgbClr val="000000">
                      <a:alpha val="43137"/>
                    </a:srgbClr>
                  </a:outerShdw>
                </a:effectLst>
              </a:rPr>
              <a:t>DNA Typing to 2</a:t>
            </a:r>
            <a:r>
              <a:rPr lang="en" sz="2800" baseline="30000" dirty="0">
                <a:effectLst>
                  <a:outerShdw blurRad="38100" dist="38100" dir="2700000" algn="tl">
                    <a:srgbClr val="000000">
                      <a:alpha val="43137"/>
                    </a:srgbClr>
                  </a:outerShdw>
                </a:effectLst>
              </a:rPr>
              <a:t>nd</a:t>
            </a:r>
            <a:r>
              <a:rPr lang="en" sz="2800" dirty="0">
                <a:effectLst>
                  <a:outerShdw blurRad="38100" dist="38100" dir="2700000" algn="tl">
                    <a:srgbClr val="000000">
                      <a:alpha val="43137"/>
                    </a:srgbClr>
                  </a:outerShdw>
                </a:effectLst>
              </a:rPr>
              <a:t> or 3</a:t>
            </a:r>
            <a:r>
              <a:rPr lang="en" sz="2800" baseline="30000" dirty="0">
                <a:effectLst>
                  <a:outerShdw blurRad="38100" dist="38100" dir="2700000" algn="tl">
                    <a:srgbClr val="000000">
                      <a:alpha val="43137"/>
                    </a:srgbClr>
                  </a:outerShdw>
                </a:effectLst>
              </a:rPr>
              <a:t>rd</a:t>
            </a:r>
            <a:r>
              <a:rPr lang="en" sz="2800" dirty="0">
                <a:effectLst>
                  <a:outerShdw blurRad="38100" dist="38100" dir="2700000" algn="tl">
                    <a:srgbClr val="000000">
                      <a:alpha val="43137"/>
                    </a:srgbClr>
                  </a:outerShdw>
                </a:effectLst>
              </a:rPr>
              <a:t> Field Resolution</a:t>
            </a:r>
            <a:endParaRPr sz="28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4800" dirty="0">
                <a:effectLst>
                  <a:outerShdw blurRad="38100" dist="38100" dir="2700000" algn="tl">
                    <a:srgbClr val="000000">
                      <a:alpha val="43137"/>
                    </a:srgbClr>
                  </a:outerShdw>
                </a:effectLst>
              </a:rPr>
              <a:t>4A2</a:t>
            </a:r>
            <a:endParaRPr sz="48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60422" y="2121347"/>
            <a:ext cx="221978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86214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136429" y="467582"/>
            <a:ext cx="8511509" cy="526738"/>
          </a:xfrm>
          <a:prstGeom prst="rect">
            <a:avLst/>
          </a:prstGeom>
        </p:spPr>
        <p:txBody>
          <a:bodyPr spcFirstLastPara="1" wrap="square" lIns="91425" tIns="91425" rIns="91425" bIns="91425" anchor="ctr" anchorCtr="0">
            <a:noAutofit/>
          </a:bodyPr>
          <a:lstStyle/>
          <a:p>
            <a:pPr lvl="0"/>
            <a:r>
              <a:rPr lang="en" sz="2400" dirty="0">
                <a:effectLst>
                  <a:outerShdw blurRad="38100" dist="38100" dir="2700000" algn="tl">
                    <a:srgbClr val="000000">
                      <a:alpha val="43137"/>
                    </a:srgbClr>
                  </a:outerShdw>
                </a:effectLst>
              </a:rPr>
              <a:t>Scheme 4</a:t>
            </a:r>
            <a:r>
              <a:rPr lang="en-GB" sz="2400" dirty="0">
                <a:effectLst>
                  <a:outerShdw blurRad="38100" dist="38100" dir="2700000" algn="tl">
                    <a:srgbClr val="000000">
                      <a:alpha val="43137"/>
                    </a:srgbClr>
                  </a:outerShdw>
                </a:effectLst>
              </a:rPr>
              <a:t>A2: </a:t>
            </a:r>
            <a:r>
              <a:rPr lang="en" sz="2400" dirty="0">
                <a:effectLst>
                  <a:outerShdw blurRad="38100" dist="38100" dir="2700000" algn="tl">
                    <a:srgbClr val="000000">
                      <a:alpha val="43137"/>
                    </a:srgbClr>
                  </a:outerShdw>
                </a:effectLst>
              </a:rPr>
              <a:t>DNA Typing to 2</a:t>
            </a:r>
            <a:r>
              <a:rPr lang="en" sz="2400" baseline="30000" dirty="0">
                <a:effectLst>
                  <a:outerShdw blurRad="38100" dist="38100" dir="2700000" algn="tl">
                    <a:srgbClr val="000000">
                      <a:alpha val="43137"/>
                    </a:srgbClr>
                  </a:outerShdw>
                </a:effectLst>
              </a:rPr>
              <a:t>nd</a:t>
            </a:r>
            <a:r>
              <a:rPr lang="en" sz="2400" dirty="0">
                <a:effectLst>
                  <a:outerShdw blurRad="38100" dist="38100" dir="2700000" algn="tl">
                    <a:srgbClr val="000000">
                      <a:alpha val="43137"/>
                    </a:srgbClr>
                  </a:outerShdw>
                </a:effectLst>
              </a:rPr>
              <a:t> or 3</a:t>
            </a:r>
            <a:r>
              <a:rPr lang="en" sz="2400" baseline="30000" dirty="0">
                <a:effectLst>
                  <a:outerShdw blurRad="38100" dist="38100" dir="2700000" algn="tl">
                    <a:srgbClr val="000000">
                      <a:alpha val="43137"/>
                    </a:srgbClr>
                  </a:outerShdw>
                </a:effectLst>
              </a:rPr>
              <a:t>rd</a:t>
            </a:r>
            <a:r>
              <a:rPr lang="en" sz="2400" dirty="0">
                <a:effectLst>
                  <a:outerShdw blurRad="38100" dist="38100" dir="2700000" algn="tl">
                    <a:srgbClr val="000000">
                      <a:alpha val="43137"/>
                    </a:srgbClr>
                  </a:outerShdw>
                </a:effectLst>
              </a:rPr>
              <a:t> Field Resolution</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55681" y="2500011"/>
            <a:ext cx="3102576" cy="1050646"/>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each allele. If consensus is not met, a reference result is used.</a:t>
            </a:r>
            <a:endParaRPr sz="1600" dirty="0">
              <a:solidFill>
                <a:srgbClr val="FFFF00"/>
              </a:solidFill>
              <a:latin typeface="Abel"/>
              <a:ea typeface="Abel"/>
              <a:cs typeface="Abel"/>
              <a:sym typeface="Abel"/>
            </a:endParaRPr>
          </a:p>
        </p:txBody>
      </p:sp>
      <p:sp>
        <p:nvSpPr>
          <p:cNvPr id="973" name="Google Shape;973;p46"/>
          <p:cNvSpPr txBox="1"/>
          <p:nvPr/>
        </p:nvSpPr>
        <p:spPr>
          <a:xfrm>
            <a:off x="5955681" y="2335559"/>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6" y="1547144"/>
            <a:ext cx="3102576" cy="1003797"/>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HLA type to 2</a:t>
            </a:r>
            <a:r>
              <a:rPr lang="en" sz="1600" baseline="30000" dirty="0">
                <a:solidFill>
                  <a:srgbClr val="FFFF00"/>
                </a:solidFill>
                <a:latin typeface="Abel"/>
                <a:ea typeface="Abel"/>
                <a:cs typeface="Abel"/>
                <a:sym typeface="Abel"/>
              </a:rPr>
              <a:t>nd</a:t>
            </a:r>
            <a:r>
              <a:rPr lang="en" sz="1600" dirty="0">
                <a:solidFill>
                  <a:srgbClr val="FFFF00"/>
                </a:solidFill>
                <a:latin typeface="Abel"/>
                <a:ea typeface="Abel"/>
                <a:cs typeface="Abel"/>
                <a:sym typeface="Abel"/>
              </a:rPr>
              <a:t> or 3</a:t>
            </a:r>
            <a:r>
              <a:rPr lang="en" sz="1600" baseline="30000" dirty="0">
                <a:solidFill>
                  <a:srgbClr val="FFFF00"/>
                </a:solidFill>
                <a:latin typeface="Abel"/>
                <a:ea typeface="Abel"/>
                <a:cs typeface="Abel"/>
                <a:sym typeface="Abel"/>
              </a:rPr>
              <a:t>rd</a:t>
            </a:r>
            <a:r>
              <a:rPr lang="en" sz="1600" dirty="0">
                <a:solidFill>
                  <a:srgbClr val="FFFF00"/>
                </a:solidFill>
                <a:latin typeface="Abel"/>
                <a:ea typeface="Abel"/>
                <a:cs typeface="Abel"/>
                <a:sym typeface="Abel"/>
              </a:rPr>
              <a:t> field.</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188089" y="3548270"/>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full HLA types in agreement with consensus/reference genotype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36429" y="3196017"/>
            <a:ext cx="3466871" cy="276467"/>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168161" y="4599866"/>
            <a:ext cx="3976591"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a:t>
            </a:r>
            <a:r>
              <a:rPr lang="en-GB" sz="2000" i="1" dirty="0">
                <a:solidFill>
                  <a:srgbClr val="FFFF00"/>
                </a:solidFill>
                <a:latin typeface="Abel"/>
                <a:ea typeface="Abel"/>
                <a:cs typeface="Abel"/>
                <a:sym typeface="Abel"/>
              </a:rPr>
              <a:t>3</a:t>
            </a:r>
            <a:r>
              <a:rPr lang="en-GB" sz="2000" i="1" dirty="0">
                <a:solidFill>
                  <a:srgbClr val="FFFFFF"/>
                </a:solidFill>
                <a:latin typeface="Abel"/>
                <a:ea typeface="Abel"/>
                <a:cs typeface="Abel"/>
                <a:sym typeface="Abel"/>
              </a:rPr>
              <a:t>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1149811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4A2: </a:t>
            </a:r>
            <a:r>
              <a:rPr lang="en" sz="2800" dirty="0">
                <a:solidFill>
                  <a:schemeClr val="tx1"/>
                </a:solidFill>
                <a:effectLst>
                  <a:outerShdw blurRad="38100" dist="38100" dir="2700000" algn="tl">
                    <a:srgbClr val="000000">
                      <a:alpha val="43137"/>
                    </a:srgbClr>
                  </a:outerShdw>
                </a:effectLst>
              </a:rPr>
              <a:t>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graphicFrame>
        <p:nvGraphicFramePr>
          <p:cNvPr id="9" name="Google Shape;840;p137">
            <a:extLst>
              <a:ext uri="{FF2B5EF4-FFF2-40B4-BE49-F238E27FC236}">
                <a16:creationId xmlns:a16="http://schemas.microsoft.com/office/drawing/2014/main" id="{F1C23831-55EC-4E6F-9F51-716F7411B5E8}"/>
              </a:ext>
            </a:extLst>
          </p:cNvPr>
          <p:cNvGraphicFramePr/>
          <p:nvPr>
            <p:extLst>
              <p:ext uri="{D42A27DB-BD31-4B8C-83A1-F6EECF244321}">
                <p14:modId xmlns:p14="http://schemas.microsoft.com/office/powerpoint/2010/main" val="3490382951"/>
              </p:ext>
            </p:extLst>
          </p:nvPr>
        </p:nvGraphicFramePr>
        <p:xfrm>
          <a:off x="1412642" y="2418462"/>
          <a:ext cx="6777118" cy="2490455"/>
        </p:xfrm>
        <a:graphic>
          <a:graphicData uri="http://schemas.openxmlformats.org/drawingml/2006/table">
            <a:tbl>
              <a:tblPr>
                <a:noFill/>
              </a:tblPr>
              <a:tblGrid>
                <a:gridCol w="1956957">
                  <a:extLst>
                    <a:ext uri="{9D8B030D-6E8A-4147-A177-3AD203B41FA5}">
                      <a16:colId xmlns:a16="http://schemas.microsoft.com/office/drawing/2014/main" val="20000"/>
                    </a:ext>
                  </a:extLst>
                </a:gridCol>
                <a:gridCol w="649742">
                  <a:extLst>
                    <a:ext uri="{9D8B030D-6E8A-4147-A177-3AD203B41FA5}">
                      <a16:colId xmlns:a16="http://schemas.microsoft.com/office/drawing/2014/main" val="20004"/>
                    </a:ext>
                  </a:extLst>
                </a:gridCol>
                <a:gridCol w="663191">
                  <a:extLst>
                    <a:ext uri="{9D8B030D-6E8A-4147-A177-3AD203B41FA5}">
                      <a16:colId xmlns:a16="http://schemas.microsoft.com/office/drawing/2014/main" val="20005"/>
                    </a:ext>
                  </a:extLst>
                </a:gridCol>
                <a:gridCol w="673239">
                  <a:extLst>
                    <a:ext uri="{9D8B030D-6E8A-4147-A177-3AD203B41FA5}">
                      <a16:colId xmlns:a16="http://schemas.microsoft.com/office/drawing/2014/main" val="20006"/>
                    </a:ext>
                  </a:extLst>
                </a:gridCol>
                <a:gridCol w="764326">
                  <a:extLst>
                    <a:ext uri="{9D8B030D-6E8A-4147-A177-3AD203B41FA5}">
                      <a16:colId xmlns:a16="http://schemas.microsoft.com/office/drawing/2014/main" val="1745331763"/>
                    </a:ext>
                  </a:extLst>
                </a:gridCol>
                <a:gridCol w="655571">
                  <a:extLst>
                    <a:ext uri="{9D8B030D-6E8A-4147-A177-3AD203B41FA5}">
                      <a16:colId xmlns:a16="http://schemas.microsoft.com/office/drawing/2014/main" val="1696499510"/>
                    </a:ext>
                  </a:extLst>
                </a:gridCol>
                <a:gridCol w="707046">
                  <a:extLst>
                    <a:ext uri="{9D8B030D-6E8A-4147-A177-3AD203B41FA5}">
                      <a16:colId xmlns:a16="http://schemas.microsoft.com/office/drawing/2014/main" val="163478598"/>
                    </a:ext>
                  </a:extLst>
                </a:gridCol>
                <a:gridCol w="707046">
                  <a:extLst>
                    <a:ext uri="{9D8B030D-6E8A-4147-A177-3AD203B41FA5}">
                      <a16:colId xmlns:a16="http://schemas.microsoft.com/office/drawing/2014/main" val="4125617910"/>
                    </a:ext>
                  </a:extLst>
                </a:gridCol>
              </a:tblGrid>
              <a:tr h="509375">
                <a:tc>
                  <a:txBody>
                    <a:bodyPr/>
                    <a:lstStyle/>
                    <a:p>
                      <a:pPr marL="0" marR="0" lvl="0" indent="0" algn="ctr" rtl="0">
                        <a:lnSpc>
                          <a:spcPct val="100000"/>
                        </a:lnSpc>
                        <a:spcBef>
                          <a:spcPts val="0"/>
                        </a:spcBef>
                        <a:spcAft>
                          <a:spcPts val="0"/>
                        </a:spcAft>
                        <a:buClr>
                          <a:schemeClr val="dk1"/>
                        </a:buClr>
                        <a:buSzPts val="1600"/>
                        <a:buFont typeface="Calibri"/>
                        <a:buNone/>
                      </a:pPr>
                      <a:endParaRPr sz="1400" b="1" i="0" u="none" strike="noStrike" cap="none" dirty="0">
                        <a:solidFill>
                          <a:schemeClr val="tx1"/>
                        </a:solidFill>
                        <a:latin typeface="Abel" panose="020B0604020202020204" charset="0"/>
                        <a:ea typeface="Calibri"/>
                        <a:cs typeface="Calibri"/>
                        <a:sym typeface="Calibri"/>
                      </a:endParaRPr>
                    </a:p>
                  </a:txBody>
                  <a:tcPr marL="91450" marR="91450" marT="45700" marB="4570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b="1" dirty="0">
                          <a:solidFill>
                            <a:schemeClr val="tx1"/>
                          </a:solidFill>
                          <a:latin typeface="Abel" panose="020B0604020202020204" charset="0"/>
                          <a:ea typeface="Calibri"/>
                          <a:cs typeface="Calibri"/>
                          <a:sym typeface="Calibri"/>
                        </a:rPr>
                        <a:t>2019</a:t>
                      </a:r>
                      <a:endParaRPr sz="1400" b="1" i="0" u="none" strike="noStrike" cap="none" dirty="0">
                        <a:solidFill>
                          <a:schemeClr val="tx1"/>
                        </a:solidFill>
                        <a:latin typeface="Abel" panose="020B0604020202020204" charset="0"/>
                        <a:ea typeface="Calibri"/>
                        <a:cs typeface="Calibri"/>
                        <a:sym typeface="Calibri"/>
                      </a:endParaRP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2020</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2021</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2022</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2023</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2024</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b="1" kern="1200" dirty="0">
                          <a:solidFill>
                            <a:schemeClr val="tx1"/>
                          </a:solidFill>
                          <a:latin typeface="Abel" panose="020B0604020202020204" charset="0"/>
                          <a:ea typeface="Calibri"/>
                          <a:cs typeface="Calibri"/>
                        </a:rPr>
                        <a:t>2025</a:t>
                      </a:r>
                    </a:p>
                  </a:txBody>
                  <a:tcPr marL="91450" marR="91450" marT="45700" marB="4570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120">
                <a:tc>
                  <a:txBody>
                    <a:bodyPr/>
                    <a:lstStyle/>
                    <a:p>
                      <a:pPr marL="0" marR="0" lvl="0" indent="0" algn="ctr" rtl="0">
                        <a:lnSpc>
                          <a:spcPct val="100000"/>
                        </a:lnSpc>
                        <a:spcBef>
                          <a:spcPts val="0"/>
                        </a:spcBef>
                        <a:spcAft>
                          <a:spcPts val="0"/>
                        </a:spcAft>
                        <a:buClr>
                          <a:schemeClr val="dk1"/>
                        </a:buClr>
                        <a:buSzPts val="1600"/>
                        <a:buFont typeface="Calibri"/>
                        <a:buNone/>
                      </a:pPr>
                      <a:r>
                        <a:rPr lang="en-GB" sz="1400" b="1" i="0" u="none" strike="noStrike" cap="none" dirty="0">
                          <a:solidFill>
                            <a:schemeClr val="tx1"/>
                          </a:solidFill>
                          <a:latin typeface="Abel" panose="020B0604020202020204" charset="0"/>
                          <a:ea typeface="Calibri"/>
                          <a:cs typeface="Calibri"/>
                          <a:sym typeface="Calibri"/>
                        </a:rPr>
                        <a:t>Number of Participants (</a:t>
                      </a:r>
                      <a:r>
                        <a:rPr lang="en-GB" sz="1400" b="1" i="0" u="none" strike="noStrike" cap="none" dirty="0">
                          <a:solidFill>
                            <a:srgbClr val="FFFF00"/>
                          </a:solidFill>
                          <a:latin typeface="Abel" panose="020B0604020202020204" charset="0"/>
                          <a:ea typeface="Calibri"/>
                          <a:cs typeface="Calibri"/>
                          <a:sym typeface="Calibri"/>
                        </a:rPr>
                        <a:t>UK&amp;I</a:t>
                      </a:r>
                      <a:r>
                        <a:rPr lang="en-GB" sz="1400" b="1" i="0" u="none" strike="noStrike" cap="none" dirty="0">
                          <a:solidFill>
                            <a:schemeClr val="tx1"/>
                          </a:solidFill>
                          <a:latin typeface="Abel" panose="020B0604020202020204" charset="0"/>
                          <a:ea typeface="Calibri"/>
                          <a:cs typeface="Calibri"/>
                          <a:sym typeface="Calibri"/>
                        </a:rPr>
                        <a:t>)</a:t>
                      </a:r>
                      <a:endParaRPr sz="1200" b="1" dirty="0">
                        <a:solidFill>
                          <a:schemeClr val="tx1"/>
                        </a:solidFill>
                        <a:latin typeface="Abel" panose="020B0604020202020204" charset="0"/>
                      </a:endParaRPr>
                    </a:p>
                  </a:txBody>
                  <a:tcPr marL="91450" marR="91450" marT="45700" marB="4570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62 </a:t>
                      </a:r>
                    </a:p>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a:t>
                      </a:r>
                      <a:r>
                        <a:rPr lang="en-GB" sz="1400" dirty="0">
                          <a:solidFill>
                            <a:srgbClr val="FFFF00"/>
                          </a:solidFill>
                          <a:latin typeface="Abel" panose="020B0604020202020204" charset="0"/>
                          <a:ea typeface="Calibri"/>
                          <a:cs typeface="Calibri"/>
                          <a:sym typeface="Calibri"/>
                        </a:rPr>
                        <a:t>20</a:t>
                      </a:r>
                      <a:r>
                        <a:rPr lang="en-GB" sz="1400" dirty="0">
                          <a:solidFill>
                            <a:schemeClr val="tx1"/>
                          </a:solidFill>
                          <a:latin typeface="Abel" panose="020B0604020202020204" charset="0"/>
                          <a:ea typeface="Calibri"/>
                          <a:cs typeface="Calibri"/>
                          <a:sym typeface="Calibri"/>
                        </a:rPr>
                        <a:t>)</a:t>
                      </a:r>
                      <a:endParaRPr sz="1400" b="0" i="0" u="none" strike="noStrike" cap="none" dirty="0">
                        <a:solidFill>
                          <a:schemeClr val="tx1"/>
                        </a:solidFill>
                        <a:latin typeface="Abel" panose="020B0604020202020204" charset="0"/>
                        <a:ea typeface="Calibri"/>
                        <a:cs typeface="Calibri"/>
                        <a:sym typeface="Calibri"/>
                      </a:endParaRP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64 </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a:t>
                      </a:r>
                      <a:r>
                        <a:rPr lang="en-GB" sz="1400" kern="1200" dirty="0">
                          <a:solidFill>
                            <a:srgbClr val="FFFF00"/>
                          </a:solidFill>
                          <a:latin typeface="Abel" panose="020B0604020202020204" charset="0"/>
                          <a:ea typeface="Calibri"/>
                          <a:cs typeface="Calibri"/>
                        </a:rPr>
                        <a:t>20</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63 </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a:t>
                      </a:r>
                      <a:r>
                        <a:rPr lang="en-GB" sz="1400" kern="1200" dirty="0">
                          <a:solidFill>
                            <a:srgbClr val="FFFF00"/>
                          </a:solidFill>
                          <a:latin typeface="Abel" panose="020B0604020202020204" charset="0"/>
                          <a:ea typeface="Calibri"/>
                          <a:cs typeface="Calibri"/>
                        </a:rPr>
                        <a:t>22</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61 </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a:t>
                      </a:r>
                      <a:r>
                        <a:rPr lang="en-GB" sz="1400" kern="1200" dirty="0">
                          <a:solidFill>
                            <a:srgbClr val="FFFF00"/>
                          </a:solidFill>
                          <a:latin typeface="Abel" panose="020B0604020202020204" charset="0"/>
                          <a:ea typeface="Calibri"/>
                          <a:cs typeface="Calibri"/>
                        </a:rPr>
                        <a:t>23</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65 </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a:t>
                      </a:r>
                      <a:r>
                        <a:rPr lang="en-GB" sz="1400" kern="1200" dirty="0">
                          <a:solidFill>
                            <a:srgbClr val="FFFF00"/>
                          </a:solidFill>
                          <a:latin typeface="Abel" panose="020B0604020202020204" charset="0"/>
                          <a:ea typeface="Calibri"/>
                          <a:cs typeface="Calibri"/>
                        </a:rPr>
                        <a:t>23</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67</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 (</a:t>
                      </a:r>
                      <a:r>
                        <a:rPr lang="en-GB" sz="1400" kern="1200" dirty="0">
                          <a:solidFill>
                            <a:srgbClr val="FFFF00"/>
                          </a:solidFill>
                          <a:latin typeface="Abel" panose="020B0604020202020204" charset="0"/>
                          <a:ea typeface="Calibri"/>
                          <a:cs typeface="Calibri"/>
                        </a:rPr>
                        <a:t>23</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63</a:t>
                      </a:r>
                    </a:p>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 (</a:t>
                      </a:r>
                      <a:r>
                        <a:rPr lang="en-GB" sz="1400" kern="1200" dirty="0">
                          <a:solidFill>
                            <a:srgbClr val="FFFF00"/>
                          </a:solidFill>
                          <a:latin typeface="Abel" panose="020B0604020202020204" charset="0"/>
                          <a:ea typeface="Calibri"/>
                          <a:cs typeface="Calibri"/>
                        </a:rPr>
                        <a:t>23</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7757">
                <a:tc>
                  <a:txBody>
                    <a:bodyPr/>
                    <a:lstStyle/>
                    <a:p>
                      <a:pPr marL="0" marR="0" lvl="0" indent="0" algn="ctr" rtl="0">
                        <a:lnSpc>
                          <a:spcPct val="100000"/>
                        </a:lnSpc>
                        <a:spcBef>
                          <a:spcPts val="0"/>
                        </a:spcBef>
                        <a:spcAft>
                          <a:spcPts val="0"/>
                        </a:spcAft>
                        <a:buClr>
                          <a:schemeClr val="dk1"/>
                        </a:buClr>
                        <a:buSzPts val="1600"/>
                        <a:buFont typeface="Calibri"/>
                        <a:buNone/>
                      </a:pPr>
                      <a:r>
                        <a:rPr lang="en-GB" sz="1400" b="1" i="0" u="none" strike="noStrike" cap="none" dirty="0">
                          <a:solidFill>
                            <a:schemeClr val="tx1"/>
                          </a:solidFill>
                          <a:latin typeface="Abel" panose="020B0604020202020204" charset="0"/>
                          <a:ea typeface="Calibri"/>
                          <a:cs typeface="Calibri"/>
                          <a:sym typeface="Calibri"/>
                        </a:rPr>
                        <a:t>Number with Unsatisfactory Performance (&lt; 90%) (</a:t>
                      </a:r>
                      <a:r>
                        <a:rPr lang="en-GB" sz="1400" b="1" i="0" u="none" strike="noStrike" cap="none" dirty="0">
                          <a:solidFill>
                            <a:srgbClr val="FFFF00"/>
                          </a:solidFill>
                          <a:latin typeface="Abel" panose="020B0604020202020204" charset="0"/>
                          <a:ea typeface="Calibri"/>
                          <a:cs typeface="Calibri"/>
                          <a:sym typeface="Calibri"/>
                        </a:rPr>
                        <a:t>UK&amp;I</a:t>
                      </a:r>
                      <a:r>
                        <a:rPr lang="en-GB" sz="1400" b="1" i="0" u="none" strike="noStrike" cap="none" dirty="0">
                          <a:solidFill>
                            <a:schemeClr val="tx1"/>
                          </a:solidFill>
                          <a:latin typeface="Abel" panose="020B0604020202020204" charset="0"/>
                          <a:ea typeface="Calibri"/>
                          <a:cs typeface="Calibri"/>
                          <a:sym typeface="Calibri"/>
                        </a:rPr>
                        <a:t>)</a:t>
                      </a:r>
                      <a:endParaRPr sz="1200" b="1" dirty="0">
                        <a:solidFill>
                          <a:schemeClr val="tx1"/>
                        </a:solidFill>
                        <a:latin typeface="Abel" panose="020B0604020202020204" charset="0"/>
                      </a:endParaRPr>
                    </a:p>
                  </a:txBody>
                  <a:tcPr marL="91450" marR="91450" marT="45700" marB="4570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9 (</a:t>
                      </a:r>
                      <a:r>
                        <a:rPr lang="en-GB" sz="1400" dirty="0">
                          <a:solidFill>
                            <a:srgbClr val="FFFF00"/>
                          </a:solidFill>
                          <a:latin typeface="Abel" panose="020B0604020202020204" charset="0"/>
                          <a:ea typeface="Calibri"/>
                          <a:cs typeface="Calibri"/>
                          <a:sym typeface="Calibri"/>
                        </a:rPr>
                        <a:t>1</a:t>
                      </a:r>
                      <a:r>
                        <a:rPr lang="en-GB" sz="1400" dirty="0">
                          <a:solidFill>
                            <a:schemeClr val="tx1"/>
                          </a:solidFill>
                          <a:latin typeface="Abel" panose="020B0604020202020204" charset="0"/>
                          <a:ea typeface="Calibri"/>
                          <a:cs typeface="Calibri"/>
                          <a:sym typeface="Calibri"/>
                        </a:rPr>
                        <a:t>)</a:t>
                      </a:r>
                      <a:endParaRPr sz="1400" b="0" i="0" u="none" strike="noStrike" cap="none" dirty="0">
                        <a:solidFill>
                          <a:schemeClr val="tx1"/>
                        </a:solidFill>
                        <a:latin typeface="Abel" panose="020B0604020202020204" charset="0"/>
                        <a:ea typeface="Calibri"/>
                        <a:cs typeface="Calibri"/>
                        <a:sym typeface="Calibri"/>
                      </a:endParaRP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7 (</a:t>
                      </a:r>
                      <a:r>
                        <a:rPr lang="en-GB" sz="1400" kern="1200" dirty="0">
                          <a:solidFill>
                            <a:srgbClr val="FFFF00"/>
                          </a:solidFill>
                          <a:latin typeface="Abel" panose="020B0604020202020204" charset="0"/>
                          <a:ea typeface="Calibri"/>
                          <a:cs typeface="Calibri"/>
                        </a:rPr>
                        <a:t>0</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 (</a:t>
                      </a:r>
                      <a:r>
                        <a:rPr lang="en-GB" sz="1400" kern="1200" dirty="0">
                          <a:solidFill>
                            <a:srgbClr val="FFFF00"/>
                          </a:solidFill>
                          <a:latin typeface="Abel" panose="020B0604020202020204" charset="0"/>
                          <a:ea typeface="Calibri"/>
                          <a:cs typeface="Calibri"/>
                        </a:rPr>
                        <a:t>0</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4 (</a:t>
                      </a:r>
                      <a:r>
                        <a:rPr lang="en-GB" sz="1400" kern="1200" dirty="0">
                          <a:solidFill>
                            <a:srgbClr val="FFFF00"/>
                          </a:solidFill>
                          <a:latin typeface="Abel" panose="020B0604020202020204" charset="0"/>
                          <a:ea typeface="Calibri"/>
                          <a:cs typeface="Calibri"/>
                        </a:rPr>
                        <a:t>0</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9 (</a:t>
                      </a:r>
                      <a:r>
                        <a:rPr lang="en-GB" sz="1400" kern="1200" dirty="0">
                          <a:solidFill>
                            <a:srgbClr val="FFFF00"/>
                          </a:solidFill>
                          <a:latin typeface="Abel" panose="020B0604020202020204" charset="0"/>
                          <a:ea typeface="Calibri"/>
                          <a:cs typeface="Calibri"/>
                        </a:rPr>
                        <a:t>2</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8 (</a:t>
                      </a:r>
                      <a:r>
                        <a:rPr lang="en-GB" sz="1400" kern="1200" dirty="0">
                          <a:solidFill>
                            <a:srgbClr val="FFFF00"/>
                          </a:solidFill>
                          <a:latin typeface="Abel" panose="020B0604020202020204" charset="0"/>
                          <a:ea typeface="Calibri"/>
                          <a:cs typeface="Calibri"/>
                        </a:rPr>
                        <a:t>1</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5 (</a:t>
                      </a:r>
                      <a:r>
                        <a:rPr lang="en-GB" sz="1400" kern="1200" dirty="0">
                          <a:solidFill>
                            <a:srgbClr val="FFFF00"/>
                          </a:solidFill>
                          <a:latin typeface="Abel" panose="020B0604020202020204" charset="0"/>
                          <a:ea typeface="Calibri"/>
                          <a:cs typeface="Calibri"/>
                        </a:rPr>
                        <a:t>0</a:t>
                      </a:r>
                      <a:r>
                        <a:rPr lang="en-GB" sz="1400" kern="1200" dirty="0">
                          <a:solidFill>
                            <a:schemeClr val="tx1"/>
                          </a:solidFill>
                          <a:latin typeface="Abel" panose="020B0604020202020204" charset="0"/>
                          <a:ea typeface="Calibri"/>
                          <a:cs typeface="Calibri"/>
                        </a:rPr>
                        <a:t>)</a:t>
                      </a:r>
                    </a:p>
                  </a:txBody>
                  <a:tcPr marL="91450" marR="91450" marT="45700" marB="4570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425">
                <a:tc>
                  <a:txBody>
                    <a:bodyPr/>
                    <a:lstStyle/>
                    <a:p>
                      <a:pPr marL="0" marR="0" lvl="0" indent="0" algn="ctr" rtl="0">
                        <a:lnSpc>
                          <a:spcPct val="100000"/>
                        </a:lnSpc>
                        <a:spcBef>
                          <a:spcPts val="0"/>
                        </a:spcBef>
                        <a:spcAft>
                          <a:spcPts val="0"/>
                        </a:spcAft>
                        <a:buClr>
                          <a:schemeClr val="dk1"/>
                        </a:buClr>
                        <a:buSzPts val="1600"/>
                        <a:buFont typeface="Calibri"/>
                        <a:buNone/>
                      </a:pPr>
                      <a:r>
                        <a:rPr lang="en-GB" sz="1400" b="1" i="0" u="none" strike="noStrike" cap="none" dirty="0">
                          <a:solidFill>
                            <a:schemeClr val="tx1"/>
                          </a:solidFill>
                          <a:latin typeface="Abel" panose="020B0604020202020204" charset="0"/>
                          <a:ea typeface="Calibri"/>
                          <a:cs typeface="Calibri"/>
                          <a:sym typeface="Calibri"/>
                        </a:rPr>
                        <a:t>% Unsatisfactory Performance</a:t>
                      </a:r>
                      <a:endParaRPr sz="1200" b="1" dirty="0">
                        <a:solidFill>
                          <a:schemeClr val="tx1"/>
                        </a:solidFill>
                        <a:latin typeface="Abel" panose="020B0604020202020204" charset="0"/>
                      </a:endParaRPr>
                    </a:p>
                  </a:txBody>
                  <a:tcPr marL="91450" marR="91450" marT="45700" marB="4570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14.5%</a:t>
                      </a:r>
                      <a:endParaRPr sz="1400" b="0" i="0" u="none" strike="noStrike" cap="none" dirty="0">
                        <a:solidFill>
                          <a:schemeClr val="tx1"/>
                        </a:solidFill>
                        <a:latin typeface="Abel" panose="020B0604020202020204" charset="0"/>
                        <a:ea typeface="Calibri"/>
                        <a:cs typeface="Calibri"/>
                        <a:sym typeface="Calibri"/>
                      </a:endParaRP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11.0%</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11.1%</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6.5%</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13.8%</a:t>
                      </a:r>
                    </a:p>
                    <a:p>
                      <a:pPr marL="0" marR="0" lvl="0" indent="0" algn="ctr" defTabSz="914400" rtl="0" eaLnBrk="1" latinLnBrk="0" hangingPunct="1">
                        <a:lnSpc>
                          <a:spcPct val="100000"/>
                        </a:lnSpc>
                        <a:spcBef>
                          <a:spcPts val="0"/>
                        </a:spcBef>
                        <a:spcAft>
                          <a:spcPts val="0"/>
                        </a:spcAft>
                        <a:buNone/>
                      </a:pPr>
                      <a:r>
                        <a:rPr lang="en-GB" sz="1400" kern="1200" dirty="0">
                          <a:solidFill>
                            <a:srgbClr val="FFFF00"/>
                          </a:solidFill>
                          <a:latin typeface="Abel" panose="020B0604020202020204" charset="0"/>
                          <a:ea typeface="Calibri"/>
                          <a:cs typeface="Calibri"/>
                        </a:rPr>
                        <a:t>(8.7%)</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11.9%</a:t>
                      </a:r>
                      <a:r>
                        <a:rPr lang="en-GB" sz="1400" kern="1200" dirty="0">
                          <a:solidFill>
                            <a:srgbClr val="FFFF00"/>
                          </a:solidFill>
                          <a:latin typeface="Abel" panose="020B0604020202020204" charset="0"/>
                          <a:ea typeface="Calibri"/>
                          <a:cs typeface="Calibri"/>
                        </a:rPr>
                        <a:t> (4.3%)</a:t>
                      </a:r>
                    </a:p>
                  </a:txBody>
                  <a:tcPr marL="91450" marR="91450"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400" kern="1200" dirty="0">
                          <a:solidFill>
                            <a:schemeClr val="tx1"/>
                          </a:solidFill>
                          <a:latin typeface="Abel" panose="020B0604020202020204" charset="0"/>
                          <a:ea typeface="Calibri"/>
                          <a:cs typeface="Calibri"/>
                        </a:rPr>
                        <a:t>7.9%</a:t>
                      </a:r>
                      <a:r>
                        <a:rPr lang="en-GB" sz="1400" kern="1200" dirty="0">
                          <a:solidFill>
                            <a:srgbClr val="FFFF00"/>
                          </a:solidFill>
                          <a:latin typeface="Abel" panose="020B0604020202020204" charset="0"/>
                          <a:ea typeface="Calibri"/>
                          <a:cs typeface="Calibri"/>
                        </a:rPr>
                        <a:t> </a:t>
                      </a:r>
                    </a:p>
                  </a:txBody>
                  <a:tcPr marL="91450" marR="91450" marT="45700" marB="4570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A658C00F-9886-4737-8262-7EFC7EEB46B1}"/>
              </a:ext>
            </a:extLst>
          </p:cNvPr>
          <p:cNvSpPr/>
          <p:nvPr/>
        </p:nvSpPr>
        <p:spPr>
          <a:xfrm>
            <a:off x="384310" y="1949636"/>
            <a:ext cx="4729180" cy="369332"/>
          </a:xfrm>
          <a:prstGeom prst="rect">
            <a:avLst/>
          </a:prstGeom>
        </p:spPr>
        <p:txBody>
          <a:bodyPr wrap="none">
            <a:spAutoFit/>
          </a:bodyPr>
          <a:lstStyle/>
          <a:p>
            <a:pPr marL="285743" indent="-285743" defTabSz="914378">
              <a:buClr>
                <a:srgbClr val="FFFFFF"/>
              </a:buClr>
              <a:buSzPct val="86000"/>
              <a:buFont typeface="Arial" panose="020B0604020202020204" pitchFamily="34" charset="0"/>
              <a:buChar char="•"/>
            </a:pPr>
            <a:r>
              <a:rPr lang="en-GB" sz="1800" dirty="0">
                <a:solidFill>
                  <a:srgbClr val="FFFFFF"/>
                </a:solidFill>
                <a:latin typeface="Abel" panose="020B0604020202020204" charset="0"/>
              </a:rPr>
              <a:t>5 labs with unsatisfactory performance (</a:t>
            </a:r>
            <a:r>
              <a:rPr lang="en-GB" sz="1800" dirty="0">
                <a:solidFill>
                  <a:srgbClr val="FFFF00"/>
                </a:solidFill>
                <a:latin typeface="Abel" panose="020B0604020202020204" charset="0"/>
              </a:rPr>
              <a:t>0 UK&amp;I</a:t>
            </a:r>
            <a:r>
              <a:rPr lang="en-GB" sz="1800" dirty="0">
                <a:solidFill>
                  <a:srgbClr val="FFFFFF"/>
                </a:solidFill>
                <a:latin typeface="Abel" panose="020B0604020202020204" charset="0"/>
              </a:rPr>
              <a:t>)</a:t>
            </a:r>
          </a:p>
        </p:txBody>
      </p:sp>
      <p:sp>
        <p:nvSpPr>
          <p:cNvPr id="10" name="Rectangle 9">
            <a:extLst>
              <a:ext uri="{FF2B5EF4-FFF2-40B4-BE49-F238E27FC236}">
                <a16:creationId xmlns:a16="http://schemas.microsoft.com/office/drawing/2014/main" id="{3C1F64C7-3F49-49EC-A4C5-4A678BAFFECE}"/>
              </a:ext>
            </a:extLst>
          </p:cNvPr>
          <p:cNvSpPr/>
          <p:nvPr/>
        </p:nvSpPr>
        <p:spPr>
          <a:xfrm>
            <a:off x="384310" y="1147674"/>
            <a:ext cx="4086375" cy="646331"/>
          </a:xfrm>
          <a:prstGeom prst="rect">
            <a:avLst/>
          </a:prstGeom>
        </p:spPr>
        <p:txBody>
          <a:bodyPr wrap="none">
            <a:spAutoFit/>
          </a:bodyPr>
          <a:lstStyle/>
          <a:p>
            <a:pPr marL="285743" indent="-285743" defTabSz="914378">
              <a:buClr>
                <a:srgbClr val="FFFFFF"/>
              </a:buClr>
              <a:buSzPct val="86000"/>
              <a:buFont typeface="Arial" panose="020B0604020202020204" pitchFamily="34" charset="0"/>
              <a:buChar char="•"/>
            </a:pPr>
            <a:r>
              <a:rPr lang="en-GB" sz="1800" dirty="0">
                <a:solidFill>
                  <a:srgbClr val="FFFFFF"/>
                </a:solidFill>
                <a:latin typeface="Abel" panose="020B0604020202020204" charset="0"/>
              </a:rPr>
              <a:t>41/63 participants registered for 2</a:t>
            </a:r>
            <a:r>
              <a:rPr lang="en-GB" sz="1800" baseline="30000" dirty="0">
                <a:solidFill>
                  <a:srgbClr val="FFFFFF"/>
                </a:solidFill>
                <a:latin typeface="Abel" panose="020B0604020202020204" charset="0"/>
              </a:rPr>
              <a:t>nd</a:t>
            </a:r>
            <a:r>
              <a:rPr lang="en-GB" sz="1800" dirty="0">
                <a:solidFill>
                  <a:srgbClr val="FFFFFF"/>
                </a:solidFill>
                <a:latin typeface="Abel" panose="020B0604020202020204" charset="0"/>
              </a:rPr>
              <a:t> field</a:t>
            </a:r>
          </a:p>
          <a:p>
            <a:pPr marL="285743" indent="-285743" defTabSz="914378">
              <a:buClr>
                <a:srgbClr val="FFFFFF"/>
              </a:buClr>
              <a:buSzPct val="86000"/>
              <a:buFont typeface="Arial" panose="020B0604020202020204" pitchFamily="34" charset="0"/>
              <a:buChar char="•"/>
            </a:pPr>
            <a:r>
              <a:rPr lang="en-GB" sz="1800" dirty="0">
                <a:solidFill>
                  <a:srgbClr val="FFFFFF"/>
                </a:solidFill>
                <a:latin typeface="Abel" panose="020B0604020202020204" charset="0"/>
              </a:rPr>
              <a:t>21/63 participants registered for 3</a:t>
            </a:r>
            <a:r>
              <a:rPr lang="en-GB" sz="1800" baseline="30000" dirty="0">
                <a:solidFill>
                  <a:srgbClr val="FFFFFF"/>
                </a:solidFill>
                <a:latin typeface="Abel" panose="020B0604020202020204" charset="0"/>
              </a:rPr>
              <a:t>rd</a:t>
            </a:r>
            <a:r>
              <a:rPr lang="en-GB" sz="1800" dirty="0">
                <a:solidFill>
                  <a:srgbClr val="FFFFFF"/>
                </a:solidFill>
                <a:latin typeface="Abel" panose="020B0604020202020204" charset="0"/>
              </a:rPr>
              <a:t> field</a:t>
            </a:r>
          </a:p>
        </p:txBody>
      </p:sp>
      <p:sp>
        <p:nvSpPr>
          <p:cNvPr id="3" name="Rectangle: Rounded Corners 2">
            <a:extLst>
              <a:ext uri="{FF2B5EF4-FFF2-40B4-BE49-F238E27FC236}">
                <a16:creationId xmlns:a16="http://schemas.microsoft.com/office/drawing/2014/main" id="{08FC4E8E-732D-3834-2560-03D114CEEEE8}"/>
              </a:ext>
            </a:extLst>
          </p:cNvPr>
          <p:cNvSpPr/>
          <p:nvPr/>
        </p:nvSpPr>
        <p:spPr>
          <a:xfrm>
            <a:off x="7422975" y="2356008"/>
            <a:ext cx="818147" cy="2615361"/>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176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10" name="Rectangle 9"/>
          <p:cNvSpPr/>
          <p:nvPr/>
        </p:nvSpPr>
        <p:spPr>
          <a:xfrm>
            <a:off x="0" y="3715966"/>
            <a:ext cx="1770434" cy="1427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Google Shape;501;p30"/>
          <p:cNvSpPr txBox="1">
            <a:spLocks noGrp="1"/>
          </p:cNvSpPr>
          <p:nvPr>
            <p:ph type="title"/>
          </p:nvPr>
        </p:nvSpPr>
        <p:spPr>
          <a:xfrm>
            <a:off x="1" y="19050"/>
            <a:ext cx="7821038" cy="734069"/>
          </a:xfrm>
          <a:prstGeom prst="rect">
            <a:avLst/>
          </a:prstGeom>
        </p:spPr>
        <p:txBody>
          <a:bodyPr spcFirstLastPara="1" wrap="square" lIns="91425" tIns="91425" rIns="91425" bIns="91425" anchor="b" anchorCtr="0">
            <a:noAutofit/>
          </a:bodyPr>
          <a:lstStyle/>
          <a:p>
            <a:pPr lvl="0"/>
            <a:r>
              <a:rPr lang="en" sz="2400" dirty="0">
                <a:solidFill>
                  <a:schemeClr val="tx1"/>
                </a:solidFill>
                <a:effectLst>
                  <a:outerShdw blurRad="38100" dist="38100" dir="2700000" algn="tl">
                    <a:srgbClr val="000000">
                      <a:alpha val="43137"/>
                    </a:srgbClr>
                  </a:outerShdw>
                </a:effectLst>
              </a:rPr>
              <a:t>Scheme </a:t>
            </a:r>
            <a:r>
              <a:rPr lang="en-GB" sz="2400" dirty="0">
                <a:solidFill>
                  <a:schemeClr val="tx1"/>
                </a:solidFill>
                <a:effectLst>
                  <a:outerShdw blurRad="38100" dist="38100" dir="2700000" algn="tl">
                    <a:srgbClr val="000000">
                      <a:alpha val="43137"/>
                    </a:srgbClr>
                  </a:outerShdw>
                </a:effectLst>
              </a:rPr>
              <a:t>4A2: </a:t>
            </a:r>
            <a:r>
              <a:rPr lang="en" sz="2400" dirty="0">
                <a:solidFill>
                  <a:schemeClr val="tx1"/>
                </a:solidFill>
                <a:effectLst>
                  <a:outerShdw blurRad="38100" dist="38100" dir="2700000" algn="tl">
                    <a:srgbClr val="000000">
                      <a:alpha val="43137"/>
                    </a:srgbClr>
                  </a:outerShdw>
                </a:effectLst>
              </a:rPr>
              <a:t>Incorrect Assignments: 2</a:t>
            </a:r>
            <a:r>
              <a:rPr lang="en" sz="2400" baseline="30000" dirty="0">
                <a:solidFill>
                  <a:schemeClr val="tx1"/>
                </a:solidFill>
                <a:effectLst>
                  <a:outerShdw blurRad="38100" dist="38100" dir="2700000" algn="tl">
                    <a:srgbClr val="000000">
                      <a:alpha val="43137"/>
                    </a:srgbClr>
                  </a:outerShdw>
                </a:effectLst>
              </a:rPr>
              <a:t>nd</a:t>
            </a:r>
            <a:r>
              <a:rPr lang="en" sz="2400" dirty="0">
                <a:solidFill>
                  <a:schemeClr val="tx1"/>
                </a:solidFill>
                <a:effectLst>
                  <a:outerShdw blurRad="38100" dist="38100" dir="2700000" algn="tl">
                    <a:srgbClr val="000000">
                      <a:alpha val="43137"/>
                    </a:srgbClr>
                  </a:outerShdw>
                </a:effectLst>
              </a:rPr>
              <a:t> Field</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120130" y="893939"/>
            <a:ext cx="7386262" cy="1713290"/>
          </a:xfrm>
          <a:prstGeom prst="rect">
            <a:avLst/>
          </a:prstGeom>
        </p:spPr>
        <p:txBody>
          <a:bodyPr wrap="square">
            <a:spAutoFit/>
          </a:bodyPr>
          <a:lstStyle/>
          <a:p>
            <a:pPr defTabSz="914378" fontAlgn="base">
              <a:spcBef>
                <a:spcPts val="200"/>
              </a:spcBef>
              <a:spcAft>
                <a:spcPts val="1000"/>
              </a:spcAft>
            </a:pPr>
            <a:r>
              <a:rPr lang="en-GB" altLang="en-US" sz="1600" b="1" dirty="0">
                <a:solidFill>
                  <a:schemeClr val="tx1"/>
                </a:solidFill>
                <a:latin typeface="Abel" panose="020B0604020202020204" charset="0"/>
              </a:rPr>
              <a:t>71/8530 (0.83%)  incorrect HLA alleles reported by 4 labs (0 UK&amp;I) – last year (0.79%)</a:t>
            </a:r>
          </a:p>
          <a:p>
            <a:pPr marL="285743" indent="-285743" defTabSz="914378" fontAlgn="base">
              <a:spcBef>
                <a:spcPct val="0"/>
              </a:spcBef>
              <a:spcAft>
                <a:spcPts val="1000"/>
              </a:spcAft>
              <a:buFont typeface="Arial" panose="020B0604020202020204" pitchFamily="34" charset="0"/>
              <a:buChar char="•"/>
            </a:pPr>
            <a:r>
              <a:rPr lang="en-GB" altLang="en-US" dirty="0">
                <a:solidFill>
                  <a:schemeClr val="tx1"/>
                </a:solidFill>
                <a:latin typeface="Abel" panose="020B0604020202020204" charset="0"/>
              </a:rPr>
              <a:t>1 incorrect assignment</a:t>
            </a:r>
          </a:p>
          <a:p>
            <a:pPr marL="285743" indent="-285743" defTabSz="914378" fontAlgn="base">
              <a:spcBef>
                <a:spcPct val="0"/>
              </a:spcBef>
              <a:spcAft>
                <a:spcPts val="1000"/>
              </a:spcAft>
              <a:buFont typeface="Arial" panose="020B0604020202020204" pitchFamily="34" charset="0"/>
              <a:buChar char="•"/>
            </a:pPr>
            <a:r>
              <a:rPr lang="en-GB" altLang="en-US" dirty="0">
                <a:solidFill>
                  <a:schemeClr val="tx1"/>
                </a:solidFill>
                <a:latin typeface="Abel" panose="020B0604020202020204" charset="0"/>
              </a:rPr>
              <a:t>3 reports of errors at the 2nd field </a:t>
            </a:r>
          </a:p>
          <a:p>
            <a:pPr defTabSz="914378" fontAlgn="base">
              <a:spcBef>
                <a:spcPct val="0"/>
              </a:spcBef>
              <a:spcAft>
                <a:spcPts val="1000"/>
              </a:spcAft>
            </a:pPr>
            <a:r>
              <a:rPr lang="en-GB" altLang="en-US" i="1" dirty="0">
                <a:solidFill>
                  <a:schemeClr val="tx1"/>
                </a:solidFill>
                <a:latin typeface="Abel" panose="020B0604020202020204" charset="0"/>
              </a:rPr>
              <a:t>e.g. DQA1*03:02 rather than DQA1*03:03 </a:t>
            </a:r>
          </a:p>
          <a:p>
            <a:pPr marL="285743" indent="-285743" defTabSz="914378" fontAlgn="base">
              <a:spcBef>
                <a:spcPct val="0"/>
              </a:spcBef>
              <a:spcAft>
                <a:spcPts val="1000"/>
              </a:spcAft>
              <a:buFont typeface="Arial" panose="020B0604020202020204" pitchFamily="34" charset="0"/>
              <a:buChar char="•"/>
            </a:pPr>
            <a:r>
              <a:rPr lang="en-GB" altLang="en-US" dirty="0">
                <a:solidFill>
                  <a:schemeClr val="tx1"/>
                </a:solidFill>
                <a:latin typeface="Abel" panose="020B0604020202020204" charset="0"/>
              </a:rPr>
              <a:t>7 reports of the wrong HLA type</a:t>
            </a:r>
          </a:p>
        </p:txBody>
      </p:sp>
      <p:sp>
        <p:nvSpPr>
          <p:cNvPr id="9" name="Rounded Rectangle 8"/>
          <p:cNvSpPr/>
          <p:nvPr/>
        </p:nvSpPr>
        <p:spPr>
          <a:xfrm>
            <a:off x="3382952" y="1516860"/>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2">
                    <a:lumMod val="75000"/>
                  </a:schemeClr>
                </a:solidFill>
              </a:rPr>
              <a:t> 3 (27%) HLA types with a single error</a:t>
            </a:r>
          </a:p>
          <a:p>
            <a:pPr algn="ctr"/>
            <a:r>
              <a:rPr lang="en-GB" sz="1050" dirty="0">
                <a:solidFill>
                  <a:schemeClr val="tx2">
                    <a:lumMod val="75000"/>
                  </a:schemeClr>
                </a:solidFill>
              </a:rPr>
              <a:t>8 (73%) HLA types with multiple errors</a:t>
            </a:r>
          </a:p>
        </p:txBody>
      </p:sp>
      <p:sp>
        <p:nvSpPr>
          <p:cNvPr id="5" name="Rounded Rectangle 4">
            <a:extLst>
              <a:ext uri="{FF2B5EF4-FFF2-40B4-BE49-F238E27FC236}">
                <a16:creationId xmlns:a16="http://schemas.microsoft.com/office/drawing/2014/main" id="{8EF06AB6-971A-899A-3929-8E4592849FF6}"/>
              </a:ext>
            </a:extLst>
          </p:cNvPr>
          <p:cNvSpPr/>
          <p:nvPr/>
        </p:nvSpPr>
        <p:spPr>
          <a:xfrm>
            <a:off x="6213732" y="1348027"/>
            <a:ext cx="2585319" cy="73406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2">
                  <a:lumMod val="75000"/>
                </a:schemeClr>
              </a:solidFill>
              <a:latin typeface="Abel" panose="020B0604020202020204"/>
            </a:endParaRPr>
          </a:p>
          <a:p>
            <a:pPr algn="ctr"/>
            <a:r>
              <a:rPr lang="en-GB" sz="1050" dirty="0">
                <a:solidFill>
                  <a:schemeClr val="tx2">
                    <a:lumMod val="75000"/>
                  </a:schemeClr>
                </a:solidFill>
                <a:latin typeface="Abel" panose="020B0604020202020204"/>
              </a:rPr>
              <a:t>2 (50%) labs made 1 error</a:t>
            </a:r>
          </a:p>
          <a:p>
            <a:pPr algn="ctr"/>
            <a:r>
              <a:rPr lang="en-GB" sz="1050" dirty="0">
                <a:solidFill>
                  <a:schemeClr val="tx2">
                    <a:lumMod val="75000"/>
                  </a:schemeClr>
                </a:solidFill>
                <a:latin typeface="Abel" panose="020B0604020202020204"/>
              </a:rPr>
              <a:t>1 (25%)  lab made 2 errors</a:t>
            </a:r>
          </a:p>
          <a:p>
            <a:pPr algn="ctr"/>
            <a:r>
              <a:rPr lang="en-GB" sz="1050" dirty="0">
                <a:solidFill>
                  <a:schemeClr val="tx2">
                    <a:lumMod val="75000"/>
                  </a:schemeClr>
                </a:solidFill>
                <a:latin typeface="Abel" panose="020B0604020202020204"/>
              </a:rPr>
              <a:t>1 (25%)  lab made 7 errors</a:t>
            </a:r>
          </a:p>
          <a:p>
            <a:pPr algn="ctr"/>
            <a:r>
              <a:rPr lang="en-GB" sz="1050" dirty="0">
                <a:solidFill>
                  <a:schemeClr val="tx2">
                    <a:lumMod val="75000"/>
                  </a:schemeClr>
                </a:solidFill>
                <a:latin typeface="Abel" panose="020B0604020202020204"/>
              </a:rPr>
              <a:t>  </a:t>
            </a:r>
          </a:p>
        </p:txBody>
      </p:sp>
      <p:pic>
        <p:nvPicPr>
          <p:cNvPr id="2" name="Picture 1">
            <a:extLst>
              <a:ext uri="{FF2B5EF4-FFF2-40B4-BE49-F238E27FC236}">
                <a16:creationId xmlns:a16="http://schemas.microsoft.com/office/drawing/2014/main" id="{EB299B0E-C7F9-808F-C956-A32A0E5DE6C7}"/>
              </a:ext>
            </a:extLst>
          </p:cNvPr>
          <p:cNvPicPr>
            <a:picLocks noChangeAspect="1"/>
          </p:cNvPicPr>
          <p:nvPr/>
        </p:nvPicPr>
        <p:blipFill>
          <a:blip r:embed="rId5"/>
          <a:stretch>
            <a:fillRect/>
          </a:stretch>
        </p:blipFill>
        <p:spPr>
          <a:xfrm>
            <a:off x="4444952" y="2373707"/>
            <a:ext cx="4354099" cy="2560912"/>
          </a:xfrm>
          <a:prstGeom prst="rect">
            <a:avLst/>
          </a:prstGeom>
        </p:spPr>
      </p:pic>
      <p:pic>
        <p:nvPicPr>
          <p:cNvPr id="3" name="Picture 2">
            <a:extLst>
              <a:ext uri="{FF2B5EF4-FFF2-40B4-BE49-F238E27FC236}">
                <a16:creationId xmlns:a16="http://schemas.microsoft.com/office/drawing/2014/main" id="{09A52B12-DC93-02F6-BA7D-4CEA067C2B88}"/>
              </a:ext>
            </a:extLst>
          </p:cNvPr>
          <p:cNvPicPr>
            <a:picLocks noChangeAspect="1"/>
          </p:cNvPicPr>
          <p:nvPr/>
        </p:nvPicPr>
        <p:blipFill>
          <a:blip r:embed="rId6"/>
          <a:stretch>
            <a:fillRect/>
          </a:stretch>
        </p:blipFill>
        <p:spPr>
          <a:xfrm>
            <a:off x="405420" y="2615873"/>
            <a:ext cx="3543582" cy="2352420"/>
          </a:xfrm>
          <a:prstGeom prst="rect">
            <a:avLst/>
          </a:prstGeom>
        </p:spPr>
      </p:pic>
    </p:spTree>
    <p:extLst>
      <p:ext uri="{BB962C8B-B14F-4D97-AF65-F5344CB8AC3E}">
        <p14:creationId xmlns:p14="http://schemas.microsoft.com/office/powerpoint/2010/main" val="2086688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661570"/>
          </a:xfrm>
          <a:prstGeom prst="rect">
            <a:avLst/>
          </a:prstGeom>
        </p:spPr>
        <p:txBody>
          <a:bodyPr spcFirstLastPara="1" wrap="square" lIns="91425" tIns="91425" rIns="91425" bIns="91425" anchor="b" anchorCtr="0">
            <a:noAutofit/>
          </a:bodyPr>
          <a:lstStyle/>
          <a:p>
            <a:pPr lvl="0"/>
            <a:r>
              <a:rPr lang="en" sz="2400" dirty="0">
                <a:solidFill>
                  <a:schemeClr val="tx1"/>
                </a:solidFill>
                <a:effectLst>
                  <a:outerShdw blurRad="38100" dist="38100" dir="2700000" algn="tl">
                    <a:srgbClr val="000000">
                      <a:alpha val="43137"/>
                    </a:srgbClr>
                  </a:outerShdw>
                </a:effectLst>
              </a:rPr>
              <a:t>Scheme </a:t>
            </a:r>
            <a:r>
              <a:rPr lang="en-GB" sz="2400" dirty="0">
                <a:solidFill>
                  <a:schemeClr val="tx1"/>
                </a:solidFill>
                <a:effectLst>
                  <a:outerShdw blurRad="38100" dist="38100" dir="2700000" algn="tl">
                    <a:srgbClr val="000000">
                      <a:alpha val="43137"/>
                    </a:srgbClr>
                  </a:outerShdw>
                </a:effectLst>
              </a:rPr>
              <a:t>4A2: </a:t>
            </a:r>
            <a:r>
              <a:rPr lang="en" sz="2400" dirty="0">
                <a:solidFill>
                  <a:schemeClr val="tx1"/>
                </a:solidFill>
                <a:effectLst>
                  <a:outerShdw blurRad="38100" dist="38100" dir="2700000" algn="tl">
                    <a:srgbClr val="000000">
                      <a:alpha val="43137"/>
                    </a:srgbClr>
                  </a:outerShdw>
                </a:effectLst>
              </a:rPr>
              <a:t>Incorrect Assignments: 3</a:t>
            </a:r>
            <a:r>
              <a:rPr lang="en" sz="2400" baseline="30000" dirty="0">
                <a:solidFill>
                  <a:schemeClr val="tx1"/>
                </a:solidFill>
                <a:effectLst>
                  <a:outerShdw blurRad="38100" dist="38100" dir="2700000" algn="tl">
                    <a:srgbClr val="000000">
                      <a:alpha val="43137"/>
                    </a:srgbClr>
                  </a:outerShdw>
                </a:effectLst>
              </a:rPr>
              <a:t>rd</a:t>
            </a:r>
            <a:r>
              <a:rPr lang="en" sz="2400" dirty="0">
                <a:solidFill>
                  <a:schemeClr val="tx1"/>
                </a:solidFill>
                <a:effectLst>
                  <a:outerShdw blurRad="38100" dist="38100" dir="2700000" algn="tl">
                    <a:srgbClr val="000000">
                      <a:alpha val="43137"/>
                    </a:srgbClr>
                  </a:outerShdw>
                </a:effectLst>
              </a:rPr>
              <a:t> Field</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37076" y="869912"/>
            <a:ext cx="8370916" cy="3170099"/>
          </a:xfrm>
          <a:prstGeom prst="rect">
            <a:avLst/>
          </a:prstGeom>
        </p:spPr>
        <p:txBody>
          <a:bodyPr wrap="square">
            <a:spAutoFit/>
          </a:bodyPr>
          <a:lstStyle/>
          <a:p>
            <a:pPr defTabSz="914378" fontAlgn="base">
              <a:spcBef>
                <a:spcPts val="200"/>
              </a:spcBef>
              <a:spcAft>
                <a:spcPts val="1000"/>
              </a:spcAft>
            </a:pPr>
            <a:r>
              <a:rPr lang="en-GB" altLang="en-US" sz="2000" b="1" dirty="0">
                <a:solidFill>
                  <a:schemeClr val="tx1"/>
                </a:solidFill>
                <a:latin typeface="Abel" panose="020B0604020202020204" charset="0"/>
              </a:rPr>
              <a:t>11/3420 (0.32%) incorrect HLA alleles reported by 5 labs (0 UK&amp;I) – last year (0.32%) </a:t>
            </a:r>
          </a:p>
          <a:p>
            <a:pPr marL="285743" indent="-285743" defTabSz="914378" fontAlgn="base">
              <a:spcBef>
                <a:spcPct val="0"/>
              </a:spcBef>
              <a:spcAft>
                <a:spcPts val="1000"/>
              </a:spcAft>
              <a:buFont typeface="Arial" panose="020B0604020202020204" pitchFamily="34" charset="0"/>
              <a:buChar char="•"/>
            </a:pPr>
            <a:r>
              <a:rPr lang="en-GB" altLang="en-US" sz="1800" dirty="0">
                <a:solidFill>
                  <a:schemeClr val="tx1"/>
                </a:solidFill>
                <a:latin typeface="Abel" panose="020B0604020202020204" charset="0"/>
              </a:rPr>
              <a:t>3 errors at 3rd field e.g. DPB1*03:01:03 rather than DPB1*03:01:01</a:t>
            </a:r>
          </a:p>
          <a:p>
            <a:pPr marL="285743" indent="-285743" defTabSz="914378" fontAlgn="base">
              <a:spcBef>
                <a:spcPct val="0"/>
              </a:spcBef>
              <a:spcAft>
                <a:spcPts val="1000"/>
              </a:spcAft>
              <a:buFont typeface="Arial" panose="020B0604020202020204" pitchFamily="34" charset="0"/>
              <a:buChar char="•"/>
            </a:pPr>
            <a:r>
              <a:rPr lang="en-GB" altLang="en-US" sz="1800" dirty="0">
                <a:solidFill>
                  <a:schemeClr val="tx1"/>
                </a:solidFill>
                <a:latin typeface="Abel" panose="020B0604020202020204" charset="0"/>
              </a:rPr>
              <a:t>2 reported homozygosity but actually heterozygous</a:t>
            </a:r>
          </a:p>
          <a:p>
            <a:pPr marL="285743" indent="-285743" defTabSz="914378" fontAlgn="base">
              <a:spcBef>
                <a:spcPct val="0"/>
              </a:spcBef>
              <a:spcAft>
                <a:spcPts val="1000"/>
              </a:spcAft>
              <a:buFont typeface="Arial" panose="020B0604020202020204" pitchFamily="34" charset="0"/>
              <a:buChar char="•"/>
            </a:pPr>
            <a:r>
              <a:rPr lang="en-GB" altLang="en-US" sz="1800" dirty="0">
                <a:solidFill>
                  <a:schemeClr val="tx1"/>
                </a:solidFill>
                <a:latin typeface="Abel" panose="020B0604020202020204" charset="0"/>
              </a:rPr>
              <a:t>1 error at 2</a:t>
            </a:r>
            <a:r>
              <a:rPr lang="en-GB" altLang="en-US" sz="1800" baseline="30000" dirty="0">
                <a:solidFill>
                  <a:schemeClr val="tx1"/>
                </a:solidFill>
                <a:latin typeface="Abel" panose="020B0604020202020204" charset="0"/>
              </a:rPr>
              <a:t>nd</a:t>
            </a:r>
            <a:r>
              <a:rPr lang="en-GB" altLang="en-US" sz="1800" dirty="0">
                <a:solidFill>
                  <a:schemeClr val="tx1"/>
                </a:solidFill>
                <a:latin typeface="Abel" panose="020B0604020202020204" charset="0"/>
              </a:rPr>
              <a:t> field </a:t>
            </a:r>
            <a:r>
              <a:rPr lang="en-GB" altLang="en-US" dirty="0">
                <a:solidFill>
                  <a:schemeClr val="tx1"/>
                </a:solidFill>
                <a:latin typeface="Abel" panose="020B0604020202020204" charset="0"/>
              </a:rPr>
              <a:t>e.g. C*03:03:01 rather than 03:321:XX</a:t>
            </a:r>
          </a:p>
          <a:p>
            <a:pPr marL="285743" indent="-285743" defTabSz="914378" fontAlgn="base">
              <a:spcBef>
                <a:spcPct val="0"/>
              </a:spcBef>
              <a:spcAft>
                <a:spcPts val="1000"/>
              </a:spcAft>
              <a:buFont typeface="Arial" panose="020B0604020202020204" pitchFamily="34" charset="0"/>
              <a:buChar char="•"/>
            </a:pPr>
            <a:r>
              <a:rPr lang="en-GB" altLang="en-US" sz="1800" dirty="0">
                <a:solidFill>
                  <a:schemeClr val="tx1"/>
                </a:solidFill>
                <a:latin typeface="Abel" panose="020B0604020202020204" charset="0"/>
              </a:rPr>
              <a:t>1 reported heterozygous but actually homozygous</a:t>
            </a:r>
            <a:endParaRPr lang="en-GB" altLang="en-US" dirty="0">
              <a:solidFill>
                <a:schemeClr val="tx1"/>
              </a:solidFill>
              <a:latin typeface="Abel" panose="020B0604020202020204" charset="0"/>
            </a:endParaRPr>
          </a:p>
          <a:p>
            <a:pPr marL="285743" indent="-285743" defTabSz="914378" fontAlgn="base">
              <a:spcBef>
                <a:spcPct val="0"/>
              </a:spcBef>
              <a:spcAft>
                <a:spcPts val="1000"/>
              </a:spcAft>
              <a:buFont typeface="Arial" panose="020B0604020202020204" pitchFamily="34" charset="0"/>
              <a:buChar char="•"/>
            </a:pPr>
            <a:r>
              <a:rPr lang="en-GB" altLang="en-US" sz="1800" dirty="0">
                <a:solidFill>
                  <a:schemeClr val="tx1"/>
                </a:solidFill>
                <a:latin typeface="Abel" panose="020B0604020202020204" charset="0"/>
              </a:rPr>
              <a:t>1 3</a:t>
            </a:r>
            <a:r>
              <a:rPr lang="en-GB" altLang="en-US" sz="1800" baseline="30000" dirty="0">
                <a:solidFill>
                  <a:schemeClr val="tx1"/>
                </a:solidFill>
                <a:latin typeface="Abel" panose="020B0604020202020204" charset="0"/>
              </a:rPr>
              <a:t>rd</a:t>
            </a:r>
            <a:r>
              <a:rPr lang="en-GB" altLang="en-US" sz="1800" dirty="0">
                <a:solidFill>
                  <a:schemeClr val="tx1"/>
                </a:solidFill>
                <a:latin typeface="Abel" panose="020B0604020202020204" charset="0"/>
              </a:rPr>
              <a:t> field not reported</a:t>
            </a:r>
          </a:p>
          <a:p>
            <a:pPr defTabSz="914378" fontAlgn="base">
              <a:spcBef>
                <a:spcPct val="0"/>
              </a:spcBef>
              <a:spcAft>
                <a:spcPts val="1000"/>
              </a:spcAft>
            </a:pPr>
            <a:endParaRPr lang="en-GB" altLang="en-US" dirty="0">
              <a:solidFill>
                <a:schemeClr val="tx1"/>
              </a:solidFill>
              <a:latin typeface="Abel" panose="020B0604020202020204" charset="0"/>
            </a:endParaRPr>
          </a:p>
        </p:txBody>
      </p:sp>
      <p:sp>
        <p:nvSpPr>
          <p:cNvPr id="9" name="Rounded Rectangle 8"/>
          <p:cNvSpPr/>
          <p:nvPr/>
        </p:nvSpPr>
        <p:spPr>
          <a:xfrm>
            <a:off x="6450228" y="1267548"/>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 1 (11%) HLA types with multiple errors</a:t>
            </a:r>
          </a:p>
          <a:p>
            <a:pPr algn="ctr"/>
            <a:r>
              <a:rPr lang="en-GB" sz="1050" dirty="0">
                <a:solidFill>
                  <a:schemeClr val="accent1"/>
                </a:solidFill>
                <a:latin typeface="Abel" panose="020B0604020202020204"/>
              </a:rPr>
              <a:t>8 (89%) HLA types with a single error   </a:t>
            </a:r>
          </a:p>
        </p:txBody>
      </p:sp>
      <p:sp>
        <p:nvSpPr>
          <p:cNvPr id="11" name="Rounded Rectangle 4">
            <a:extLst>
              <a:ext uri="{FF2B5EF4-FFF2-40B4-BE49-F238E27FC236}">
                <a16:creationId xmlns:a16="http://schemas.microsoft.com/office/drawing/2014/main" id="{F7350446-E138-EC5C-735B-2E1FDBFDE1B2}"/>
              </a:ext>
            </a:extLst>
          </p:cNvPr>
          <p:cNvSpPr/>
          <p:nvPr/>
        </p:nvSpPr>
        <p:spPr>
          <a:xfrm>
            <a:off x="6450229" y="1798551"/>
            <a:ext cx="2585319" cy="49999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solidFill>
                <a:latin typeface="Abel" panose="020B0604020202020204"/>
              </a:rPr>
              <a:t>3 (60%) labs made 1 error</a:t>
            </a:r>
          </a:p>
          <a:p>
            <a:pPr algn="ctr"/>
            <a:r>
              <a:rPr lang="en-GB" sz="1050" dirty="0">
                <a:solidFill>
                  <a:schemeClr val="accent1"/>
                </a:solidFill>
                <a:latin typeface="Abel" panose="020B0604020202020204"/>
              </a:rPr>
              <a:t>1 (20%)  lab made 2 errors </a:t>
            </a:r>
          </a:p>
          <a:p>
            <a:pPr algn="ctr"/>
            <a:r>
              <a:rPr lang="en-GB" sz="1050" dirty="0">
                <a:solidFill>
                  <a:schemeClr val="accent1"/>
                </a:solidFill>
                <a:latin typeface="Abel" panose="020B0604020202020204"/>
              </a:rPr>
              <a:t>1 (20%) lab made 3 errors </a:t>
            </a:r>
          </a:p>
        </p:txBody>
      </p:sp>
      <p:pic>
        <p:nvPicPr>
          <p:cNvPr id="2" name="Picture 1">
            <a:extLst>
              <a:ext uri="{FF2B5EF4-FFF2-40B4-BE49-F238E27FC236}">
                <a16:creationId xmlns:a16="http://schemas.microsoft.com/office/drawing/2014/main" id="{27892400-476B-021B-BBF4-DCA3961BCFDE}"/>
              </a:ext>
            </a:extLst>
          </p:cNvPr>
          <p:cNvPicPr>
            <a:picLocks noChangeAspect="1"/>
          </p:cNvPicPr>
          <p:nvPr/>
        </p:nvPicPr>
        <p:blipFill>
          <a:blip r:embed="rId5"/>
          <a:stretch>
            <a:fillRect/>
          </a:stretch>
        </p:blipFill>
        <p:spPr>
          <a:xfrm>
            <a:off x="2369326" y="3403423"/>
            <a:ext cx="2748059" cy="1651759"/>
          </a:xfrm>
          <a:prstGeom prst="rect">
            <a:avLst/>
          </a:prstGeom>
        </p:spPr>
      </p:pic>
      <p:pic>
        <p:nvPicPr>
          <p:cNvPr id="3" name="Picture 2">
            <a:extLst>
              <a:ext uri="{FF2B5EF4-FFF2-40B4-BE49-F238E27FC236}">
                <a16:creationId xmlns:a16="http://schemas.microsoft.com/office/drawing/2014/main" id="{DD2B23AC-0736-7918-EBB7-DE126665EA47}"/>
              </a:ext>
            </a:extLst>
          </p:cNvPr>
          <p:cNvPicPr>
            <a:picLocks noChangeAspect="1"/>
          </p:cNvPicPr>
          <p:nvPr/>
        </p:nvPicPr>
        <p:blipFill>
          <a:blip r:embed="rId6"/>
          <a:stretch>
            <a:fillRect/>
          </a:stretch>
        </p:blipFill>
        <p:spPr>
          <a:xfrm>
            <a:off x="5117385" y="2454961"/>
            <a:ext cx="3884559" cy="2586188"/>
          </a:xfrm>
          <a:prstGeom prst="rect">
            <a:avLst/>
          </a:prstGeom>
        </p:spPr>
      </p:pic>
    </p:spTree>
    <p:extLst>
      <p:ext uri="{BB962C8B-B14F-4D97-AF65-F5344CB8AC3E}">
        <p14:creationId xmlns:p14="http://schemas.microsoft.com/office/powerpoint/2010/main" val="143621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42057" y="0"/>
            <a:ext cx="733506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effectLst>
                  <a:outerShdw blurRad="38100" dist="38100" dir="2700000" algn="tl">
                    <a:srgbClr val="000000">
                      <a:alpha val="43137"/>
                    </a:srgbClr>
                  </a:outerShdw>
                </a:effectLst>
              </a:rPr>
              <a:t>Scheme Assessments</a:t>
            </a:r>
            <a:endParaRPr sz="2800" dirty="0">
              <a:effectLst>
                <a:outerShdw blurRad="38100" dist="38100" dir="2700000" algn="tl">
                  <a:srgbClr val="000000">
                    <a:alpha val="43137"/>
                  </a:srgbClr>
                </a:outerShdw>
              </a:effectLst>
            </a:endParaRPr>
          </a:p>
        </p:txBody>
      </p:sp>
      <p:sp>
        <p:nvSpPr>
          <p:cNvPr id="504" name="Google Shape;504;p30"/>
          <p:cNvSpPr/>
          <p:nvPr/>
        </p:nvSpPr>
        <p:spPr>
          <a:xfrm rot="374040">
            <a:off x="541554" y="2973580"/>
            <a:ext cx="178031" cy="17803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5" name="Google Shape;505;p30"/>
          <p:cNvSpPr/>
          <p:nvPr/>
        </p:nvSpPr>
        <p:spPr>
          <a:xfrm rot="-1230482">
            <a:off x="425339" y="3191209"/>
            <a:ext cx="433379" cy="48856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6" name="Rectangle 5">
            <a:extLst>
              <a:ext uri="{FF2B5EF4-FFF2-40B4-BE49-F238E27FC236}">
                <a16:creationId xmlns:a16="http://schemas.microsoft.com/office/drawing/2014/main" id="{1EEC245B-6F0A-4532-BD93-E3DE092AB9E6}"/>
              </a:ext>
            </a:extLst>
          </p:cNvPr>
          <p:cNvSpPr/>
          <p:nvPr/>
        </p:nvSpPr>
        <p:spPr>
          <a:xfrm>
            <a:off x="875456" y="1229198"/>
            <a:ext cx="8126487" cy="1351011"/>
          </a:xfrm>
          <a:prstGeom prst="rect">
            <a:avLst/>
          </a:prstGeom>
        </p:spPr>
        <p:txBody>
          <a:bodyPr wrap="square">
            <a:spAutoFit/>
          </a:bodyPr>
          <a:lstStyle/>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Most Schemes assessed on a consensus basis using a 75% consensus level i.e. 75% of reports must agree on a result for it to be assessed. </a:t>
            </a:r>
          </a:p>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Reference typing results are used for disease association and drug hypersensitivity schemes or in some schemes if consensus not reached</a:t>
            </a:r>
          </a:p>
        </p:txBody>
      </p:sp>
      <p:sp>
        <p:nvSpPr>
          <p:cNvPr id="25" name="Rectangle 24">
            <a:extLst>
              <a:ext uri="{FF2B5EF4-FFF2-40B4-BE49-F238E27FC236}">
                <a16:creationId xmlns:a16="http://schemas.microsoft.com/office/drawing/2014/main" id="{AC2840B5-7999-4ABF-9912-19E65FB2BF0B}"/>
              </a:ext>
            </a:extLst>
          </p:cNvPr>
          <p:cNvSpPr/>
          <p:nvPr/>
        </p:nvSpPr>
        <p:spPr>
          <a:xfrm>
            <a:off x="907512" y="3231038"/>
            <a:ext cx="7813797" cy="1351011"/>
          </a:xfrm>
          <a:prstGeom prst="rect">
            <a:avLst/>
          </a:prstGeom>
        </p:spPr>
        <p:txBody>
          <a:bodyPr wrap="square">
            <a:spAutoFit/>
          </a:bodyPr>
          <a:lstStyle/>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Equivocal result only accepted for Scheme 2B.</a:t>
            </a:r>
          </a:p>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All Not Tested (NT) results excluded from assessment.</a:t>
            </a:r>
          </a:p>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Labs that fail to return results or do not a provide valid reason for NT are assessed as unacceptable.</a:t>
            </a:r>
          </a:p>
        </p:txBody>
      </p:sp>
      <p:sp>
        <p:nvSpPr>
          <p:cNvPr id="9" name="Rectangle 8">
            <a:extLst>
              <a:ext uri="{FF2B5EF4-FFF2-40B4-BE49-F238E27FC236}">
                <a16:creationId xmlns:a16="http://schemas.microsoft.com/office/drawing/2014/main" id="{74C63DF8-8696-431B-994C-A66038363ECE}"/>
              </a:ext>
            </a:extLst>
          </p:cNvPr>
          <p:cNvSpPr/>
          <p:nvPr/>
        </p:nvSpPr>
        <p:spPr>
          <a:xfrm>
            <a:off x="907649" y="2647519"/>
            <a:ext cx="7399443" cy="328039"/>
          </a:xfrm>
          <a:prstGeom prst="rect">
            <a:avLst/>
          </a:prstGeom>
        </p:spPr>
        <p:txBody>
          <a:bodyPr wrap="square">
            <a:spAutoFit/>
          </a:bodyPr>
          <a:lstStyle/>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e.g. Scheme 8: HLA Genotyping for Coeliac and Other HLA Associated Diseases </a:t>
            </a:r>
          </a:p>
        </p:txBody>
      </p:sp>
    </p:spTree>
    <p:custDataLst>
      <p:tags r:id="rId1"/>
    </p:custDataLst>
    <p:extLst>
      <p:ext uri="{BB962C8B-B14F-4D97-AF65-F5344CB8AC3E}">
        <p14:creationId xmlns:p14="http://schemas.microsoft.com/office/powerpoint/2010/main" val="2096170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 calcmode="lin" valueType="num">
                                      <p:cBhvr additive="base">
                                        <p:cTn id="27"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 calcmode="lin" valueType="num">
                                      <p:cBhvr additive="base">
                                        <p:cTn id="32" dur="500" fill="hold"/>
                                        <p:tgtEl>
                                          <p:spTgt spid="25">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5537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solidFill>
                  <a:schemeClr val="tx1"/>
                </a:solidFill>
                <a:effectLst>
                  <a:outerShdw blurRad="38100" dist="38100" dir="2700000" algn="tl">
                    <a:srgbClr val="000000">
                      <a:alpha val="43137"/>
                    </a:srgbClr>
                  </a:outerShdw>
                </a:effectLst>
              </a:rPr>
              <a:t>Scheme 4A2: Unacceptable Performers 2025</a:t>
            </a:r>
            <a:endParaRPr sz="1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3339506419"/>
              </p:ext>
            </p:extLst>
          </p:nvPr>
        </p:nvGraphicFramePr>
        <p:xfrm>
          <a:off x="107325" y="869911"/>
          <a:ext cx="8894618" cy="3448829"/>
        </p:xfrm>
        <a:graphic>
          <a:graphicData uri="http://schemas.openxmlformats.org/drawingml/2006/table">
            <a:tbl>
              <a:tblPr firstRow="1" bandRow="1">
                <a:tableStyleId>{5C22544A-7EE6-4342-B048-85BDC9FD1C3A}</a:tableStyleId>
              </a:tblPr>
              <a:tblGrid>
                <a:gridCol w="465431">
                  <a:extLst>
                    <a:ext uri="{9D8B030D-6E8A-4147-A177-3AD203B41FA5}">
                      <a16:colId xmlns:a16="http://schemas.microsoft.com/office/drawing/2014/main" val="1306598289"/>
                    </a:ext>
                  </a:extLst>
                </a:gridCol>
                <a:gridCol w="673240">
                  <a:extLst>
                    <a:ext uri="{9D8B030D-6E8A-4147-A177-3AD203B41FA5}">
                      <a16:colId xmlns:a16="http://schemas.microsoft.com/office/drawing/2014/main" val="4177020592"/>
                    </a:ext>
                  </a:extLst>
                </a:gridCol>
                <a:gridCol w="5164852">
                  <a:extLst>
                    <a:ext uri="{9D8B030D-6E8A-4147-A177-3AD203B41FA5}">
                      <a16:colId xmlns:a16="http://schemas.microsoft.com/office/drawing/2014/main" val="3698368510"/>
                    </a:ext>
                  </a:extLst>
                </a:gridCol>
                <a:gridCol w="556482">
                  <a:extLst>
                    <a:ext uri="{9D8B030D-6E8A-4147-A177-3AD203B41FA5}">
                      <a16:colId xmlns:a16="http://schemas.microsoft.com/office/drawing/2014/main" val="1197814325"/>
                    </a:ext>
                  </a:extLst>
                </a:gridCol>
                <a:gridCol w="2034613">
                  <a:extLst>
                    <a:ext uri="{9D8B030D-6E8A-4147-A177-3AD203B41FA5}">
                      <a16:colId xmlns:a16="http://schemas.microsoft.com/office/drawing/2014/main" val="1913237468"/>
                    </a:ext>
                  </a:extLst>
                </a:gridCol>
              </a:tblGrid>
              <a:tr h="309468">
                <a:tc>
                  <a:txBody>
                    <a:bodyPr/>
                    <a:lstStyle/>
                    <a:p>
                      <a:pPr algn="ctr"/>
                      <a:r>
                        <a:rPr lang="en-GB" sz="10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bel" panose="020B0604020202020204" charset="0"/>
                        </a:rPr>
                        <a:t>Sample</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bel" panose="020B0604020202020204" charset="0"/>
                        </a:rPr>
                        <a:t>Error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bel" panose="020B0604020202020204" charset="0"/>
                        </a:rPr>
                        <a:t> Field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bel" panose="020B0604020202020204" charset="0"/>
                        </a:rPr>
                        <a:t>CAPA Response</a:t>
                      </a:r>
                    </a:p>
                  </a:txBody>
                  <a:tcPr marL="84406" marR="84406" marT="42203" marB="42203"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322716">
                <a:tc>
                  <a:txBody>
                    <a:bodyPr/>
                    <a:lstStyle/>
                    <a:p>
                      <a:pPr algn="ctr" fontAlgn="ctr"/>
                      <a:r>
                        <a:rPr lang="en-GB" sz="1050" kern="1200" dirty="0">
                          <a:solidFill>
                            <a:schemeClr val="tx1"/>
                          </a:solidFill>
                          <a:latin typeface="Abel" panose="020B0604020202020204" charset="0"/>
                          <a:ea typeface="+mn-ea"/>
                          <a:cs typeface="+mn-cs"/>
                        </a:rPr>
                        <a:t>112</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050" b="0" i="0" u="none" strike="noStrike" dirty="0">
                          <a:solidFill>
                            <a:schemeClr val="tx1"/>
                          </a:solidFill>
                          <a:effectLst/>
                          <a:latin typeface="Abel" panose="020B0604020202020204" charset="0"/>
                        </a:rPr>
                        <a:t>04-10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r>
                        <a:rPr lang="en-GB" sz="1000" b="0" i="0" u="none" strike="noStrike" dirty="0">
                          <a:effectLst/>
                          <a:latin typeface="Arial" panose="020B0604020202020204" pitchFamily="34" charset="0"/>
                        </a:rPr>
                        <a:t>Incorrect HLA types reported</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charset="0"/>
                        </a:rPr>
                        <a:t>2</a:t>
                      </a:r>
                      <a:r>
                        <a:rPr lang="en-GB" sz="1200" b="0" i="0" u="none" strike="noStrike" baseline="30000" dirty="0">
                          <a:solidFill>
                            <a:schemeClr val="tx1"/>
                          </a:solidFill>
                          <a:effectLst/>
                          <a:latin typeface="Abel" panose="020B0604020202020204" charset="0"/>
                        </a:rPr>
                        <a:t>nd</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buNone/>
                      </a:pPr>
                      <a:r>
                        <a:rPr lang="en-GB" sz="1000" b="0" i="0" u="none" strike="noStrike" dirty="0">
                          <a:effectLst/>
                          <a:latin typeface="Arial" panose="020B0604020202020204" pitchFamily="34" charset="0"/>
                        </a:rPr>
                        <a:t>Incorrect results reported, mix-up of results, no second check</a:t>
                      </a:r>
                    </a:p>
                  </a:txBody>
                  <a:tcPr marL="9525" marR="9525" marT="9525"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992216323"/>
                  </a:ext>
                </a:extLst>
              </a:tr>
              <a:tr h="678827">
                <a:tc>
                  <a:txBody>
                    <a:bodyPr/>
                    <a:lstStyle/>
                    <a:p>
                      <a:pPr algn="ctr" fontAlgn="ctr"/>
                      <a:r>
                        <a:rPr lang="en-GB" sz="1050" b="0" i="0" u="none" strike="noStrike" dirty="0">
                          <a:solidFill>
                            <a:schemeClr val="tx1"/>
                          </a:solidFill>
                          <a:effectLst/>
                          <a:latin typeface="Abel" panose="020B0604020202020204" charset="0"/>
                        </a:rPr>
                        <a:t>133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chemeClr val="tx1"/>
                          </a:solidFill>
                          <a:effectLst/>
                          <a:latin typeface="Abel" panose="020B0604020202020204" charset="0"/>
                        </a:rPr>
                        <a:t>04+06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l" fontAlgn="ctr">
                        <a:buNone/>
                      </a:pPr>
                      <a:r>
                        <a:rPr lang="en-GB" sz="1000" b="0" i="0" u="none" strike="noStrike" dirty="0">
                          <a:effectLst/>
                          <a:latin typeface="Arial" panose="020B0604020202020204" pitchFamily="34" charset="0"/>
                        </a:rPr>
                        <a:t>4A2 04/2025: Reported DPB1*04:01:01, </a:t>
                      </a:r>
                      <a:r>
                        <a:rPr lang="en-GB" sz="1000" b="0" i="0" u="none" strike="noStrike" dirty="0">
                          <a:solidFill>
                            <a:srgbClr val="FF0000"/>
                          </a:solidFill>
                          <a:effectLst/>
                          <a:latin typeface="Arial" panose="020B0604020202020204" pitchFamily="34" charset="0"/>
                        </a:rPr>
                        <a:t>1321:01</a:t>
                      </a:r>
                      <a:r>
                        <a:rPr lang="en-GB" sz="1000" b="0" i="0" u="none" strike="noStrike" dirty="0">
                          <a:effectLst/>
                          <a:latin typeface="Arial" panose="020B0604020202020204" pitchFamily="34" charset="0"/>
                        </a:rPr>
                        <a:t>, </a:t>
                      </a:r>
                    </a:p>
                    <a:p>
                      <a:pPr algn="l" fontAlgn="ctr">
                        <a:buNone/>
                      </a:pPr>
                      <a:r>
                        <a:rPr lang="en-GB" sz="1000" b="0" i="0" u="none" strike="noStrike" dirty="0">
                          <a:effectLst/>
                          <a:latin typeface="Arial" panose="020B0604020202020204" pitchFamily="34" charset="0"/>
                        </a:rPr>
                        <a:t>consensus DPB1*04:01:01, 04:01:01</a:t>
                      </a:r>
                      <a:br>
                        <a:rPr lang="en-GB" sz="1000" b="0" i="0" u="none" strike="noStrike" dirty="0">
                          <a:effectLst/>
                          <a:latin typeface="Arial" panose="020B0604020202020204" pitchFamily="34" charset="0"/>
                        </a:rPr>
                      </a:br>
                      <a:r>
                        <a:rPr lang="en-GB" sz="1000" b="0" i="0" u="none" strike="noStrike" dirty="0">
                          <a:effectLst/>
                          <a:latin typeface="Arial" panose="020B0604020202020204" pitchFamily="34" charset="0"/>
                        </a:rPr>
                        <a:t>4A2 06/2025: Reported DPB1*04:01:01, </a:t>
                      </a:r>
                      <a:r>
                        <a:rPr lang="en-GB" sz="1000" b="0" i="0" u="none" strike="noStrike" dirty="0">
                          <a:solidFill>
                            <a:srgbClr val="FF0000"/>
                          </a:solidFill>
                          <a:effectLst/>
                          <a:latin typeface="Arial" panose="020B0604020202020204" pitchFamily="34" charset="0"/>
                        </a:rPr>
                        <a:t>1321:01</a:t>
                      </a:r>
                      <a:r>
                        <a:rPr lang="en-GB" sz="1000" b="0" i="0" u="none" strike="noStrike" dirty="0">
                          <a:effectLst/>
                          <a:latin typeface="Arial" panose="020B0604020202020204" pitchFamily="34" charset="0"/>
                        </a:rPr>
                        <a:t>, </a:t>
                      </a:r>
                    </a:p>
                    <a:p>
                      <a:pPr algn="l" fontAlgn="ctr">
                        <a:buNone/>
                      </a:pPr>
                      <a:r>
                        <a:rPr lang="en-GB" sz="1000" b="0" i="0" u="none" strike="noStrike" dirty="0">
                          <a:effectLst/>
                          <a:latin typeface="Arial" panose="020B0604020202020204" pitchFamily="34" charset="0"/>
                        </a:rPr>
                        <a:t>consensus DPB1*04:01:01, 04:01:01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tx1"/>
                          </a:solidFill>
                          <a:effectLst/>
                          <a:latin typeface="Abel" panose="020B0604020202020204" charset="0"/>
                        </a:rPr>
                        <a:t>3</a:t>
                      </a:r>
                      <a:r>
                        <a:rPr lang="en-GB" sz="1200" b="0" i="0" u="none" strike="noStrike" baseline="30000" dirty="0">
                          <a:solidFill>
                            <a:schemeClr val="tx1"/>
                          </a:solidFill>
                          <a:effectLst/>
                          <a:latin typeface="Abel" panose="020B0604020202020204" charset="0"/>
                        </a:rPr>
                        <a:t>rd</a:t>
                      </a:r>
                      <a:r>
                        <a:rPr lang="en-GB" sz="1200" b="0" i="0" u="none" strike="noStrike" dirty="0">
                          <a:solidFill>
                            <a:schemeClr val="tx1"/>
                          </a:solidFill>
                          <a:effectLst/>
                          <a:latin typeface="Abel" panose="020B060402020202020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0" i="0" u="none" strike="noStrike" dirty="0">
                          <a:solidFill>
                            <a:schemeClr val="tx1"/>
                          </a:solidFill>
                          <a:effectLst/>
                          <a:latin typeface="+mn-lt"/>
                        </a:rPr>
                        <a:t>Reporting error</a:t>
                      </a:r>
                    </a:p>
                  </a:txBody>
                  <a:tcPr marL="9525" marR="9525" marT="9525"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63678"/>
                  </a:ext>
                </a:extLst>
              </a:tr>
              <a:tr h="648905">
                <a:tc>
                  <a:txBody>
                    <a:bodyPr/>
                    <a:lstStyle/>
                    <a:p>
                      <a:pPr algn="ctr" fontAlgn="ctr"/>
                      <a:r>
                        <a:rPr lang="en-GB" sz="1050" b="0" i="0" u="none" strike="noStrike" dirty="0">
                          <a:solidFill>
                            <a:schemeClr val="tx1"/>
                          </a:solidFill>
                          <a:effectLst/>
                          <a:latin typeface="Abel" panose="020B0604020202020204" charset="0"/>
                        </a:rPr>
                        <a:t>361</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050" b="0" i="0" u="none" strike="noStrike" dirty="0">
                          <a:solidFill>
                            <a:schemeClr val="tx1"/>
                          </a:solidFill>
                          <a:effectLst/>
                          <a:latin typeface="Abel" panose="020B0604020202020204" charset="0"/>
                        </a:rPr>
                        <a:t>03+07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buNone/>
                      </a:pPr>
                      <a:r>
                        <a:rPr lang="en-GB" sz="1000" b="0" i="0" u="none" strike="noStrike" dirty="0">
                          <a:effectLst/>
                          <a:latin typeface="Arial" panose="020B0604020202020204" pitchFamily="34" charset="0"/>
                        </a:rPr>
                        <a:t>4A2 03/2025: Reported A*</a:t>
                      </a:r>
                      <a:r>
                        <a:rPr lang="en-GB" sz="1000" b="0" i="0" u="none" strike="noStrike" dirty="0">
                          <a:solidFill>
                            <a:srgbClr val="FF0000"/>
                          </a:solidFill>
                          <a:effectLst/>
                          <a:latin typeface="Arial" panose="020B0604020202020204" pitchFamily="34" charset="0"/>
                        </a:rPr>
                        <a:t>01:03</a:t>
                      </a:r>
                      <a:r>
                        <a:rPr lang="en-GB" sz="1000" b="0" i="0" u="none" strike="noStrike" dirty="0">
                          <a:effectLst/>
                          <a:latin typeface="Arial" panose="020B0604020202020204" pitchFamily="34" charset="0"/>
                        </a:rPr>
                        <a:t>, 03:01, consensus A*01:01, 03:01</a:t>
                      </a:r>
                      <a:br>
                        <a:rPr lang="en-GB" sz="1000" b="0" i="0" u="none" strike="noStrike" dirty="0">
                          <a:effectLst/>
                          <a:latin typeface="Arial" panose="020B0604020202020204" pitchFamily="34" charset="0"/>
                        </a:rPr>
                      </a:br>
                      <a:r>
                        <a:rPr lang="en-GB" sz="1000" b="0" i="0" u="none" strike="noStrike" dirty="0">
                          <a:effectLst/>
                          <a:latin typeface="Arial" panose="020B0604020202020204" pitchFamily="34" charset="0"/>
                        </a:rPr>
                        <a:t>4A2 07/2025: Reported B*</a:t>
                      </a:r>
                      <a:r>
                        <a:rPr lang="en-GB" sz="1000" b="0" i="0" u="none" strike="noStrike" dirty="0">
                          <a:solidFill>
                            <a:srgbClr val="FF0000"/>
                          </a:solidFill>
                          <a:effectLst/>
                          <a:latin typeface="Arial" panose="020B0604020202020204" pitchFamily="34" charset="0"/>
                        </a:rPr>
                        <a:t>27:03</a:t>
                      </a:r>
                      <a:r>
                        <a:rPr lang="en-GB" sz="1000" b="0" i="0" u="none" strike="noStrike" dirty="0">
                          <a:effectLst/>
                          <a:latin typeface="Arial" panose="020B0604020202020204" pitchFamily="34" charset="0"/>
                        </a:rPr>
                        <a:t>, 44:02, consensus B*27:05, 44:02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charset="0"/>
                        </a:rPr>
                        <a:t>2</a:t>
                      </a:r>
                      <a:r>
                        <a:rPr lang="en-GB" sz="1200" b="0" i="0" u="none" strike="noStrike" baseline="30000" dirty="0">
                          <a:solidFill>
                            <a:schemeClr val="tx1"/>
                          </a:solidFill>
                          <a:effectLst/>
                          <a:latin typeface="Abel" panose="020B0604020202020204" charset="0"/>
                        </a:rPr>
                        <a:t>nd</a:t>
                      </a:r>
                      <a:r>
                        <a:rPr lang="en-GB" sz="1200" b="0" i="0" u="none" strike="noStrike" dirty="0">
                          <a:solidFill>
                            <a:schemeClr val="tx1"/>
                          </a:solidFill>
                          <a:effectLst/>
                          <a:latin typeface="Abel" panose="020B060402020202020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000" b="0" i="0" u="none" strike="noStrike" dirty="0">
                          <a:solidFill>
                            <a:schemeClr val="tx1"/>
                          </a:solidFill>
                          <a:effectLst/>
                          <a:latin typeface="+mn-lt"/>
                        </a:rPr>
                        <a:t>Kit resolution / interpretation issue</a:t>
                      </a:r>
                    </a:p>
                  </a:txBody>
                  <a:tcPr marL="9525" marR="9525" marT="9525"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943685191"/>
                  </a:ext>
                </a:extLst>
              </a:tr>
              <a:tr h="628432">
                <a:tc>
                  <a:txBody>
                    <a:bodyPr/>
                    <a:lstStyle/>
                    <a:p>
                      <a:pPr algn="ctr" fontAlgn="ctr"/>
                      <a:r>
                        <a:rPr lang="en-GB" sz="1050" b="0" i="0" u="none" strike="noStrike" dirty="0">
                          <a:solidFill>
                            <a:schemeClr val="tx1"/>
                          </a:solidFill>
                          <a:effectLst/>
                          <a:latin typeface="Abel" panose="020B0604020202020204" charset="0"/>
                        </a:rPr>
                        <a:t>268</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050" b="0" i="0" u="none" strike="noStrike" dirty="0">
                          <a:solidFill>
                            <a:schemeClr val="tx1"/>
                          </a:solidFill>
                          <a:effectLst/>
                          <a:latin typeface="Abel" panose="020B0604020202020204" charset="0"/>
                        </a:rPr>
                        <a:t>02+08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l" fontAlgn="ctr">
                        <a:buNone/>
                      </a:pPr>
                      <a:r>
                        <a:rPr lang="en-GB" sz="1000" b="0" i="0" u="none" strike="noStrike" dirty="0">
                          <a:effectLst/>
                          <a:latin typeface="Arial" panose="020B0604020202020204" pitchFamily="34" charset="0"/>
                        </a:rPr>
                        <a:t>4A2 02/2025: Reported DRB4*</a:t>
                      </a:r>
                      <a:r>
                        <a:rPr lang="en-GB" sz="1000" b="0" i="0" u="none" strike="noStrike" dirty="0">
                          <a:solidFill>
                            <a:srgbClr val="FF0000"/>
                          </a:solidFill>
                          <a:effectLst/>
                          <a:latin typeface="Arial" panose="020B0604020202020204" pitchFamily="34" charset="0"/>
                        </a:rPr>
                        <a:t>01:01</a:t>
                      </a:r>
                      <a:r>
                        <a:rPr lang="en-GB" sz="1000" b="0" i="0" u="none" strike="noStrike" dirty="0">
                          <a:effectLst/>
                          <a:latin typeface="Arial" panose="020B0604020202020204" pitchFamily="34" charset="0"/>
                        </a:rPr>
                        <a:t>, consensus DRB4*01:01:01</a:t>
                      </a:r>
                      <a:br>
                        <a:rPr lang="en-GB" sz="1000" b="0" i="0" u="none" strike="noStrike" dirty="0">
                          <a:effectLst/>
                          <a:latin typeface="Arial" panose="020B0604020202020204" pitchFamily="34" charset="0"/>
                        </a:rPr>
                      </a:br>
                      <a:r>
                        <a:rPr lang="en-GB" sz="1000" b="0" i="0" u="none" strike="noStrike" dirty="0">
                          <a:effectLst/>
                          <a:latin typeface="Arial" panose="020B0604020202020204" pitchFamily="34" charset="0"/>
                        </a:rPr>
                        <a:t>4A2 08/2025: Reported DRB3*</a:t>
                      </a:r>
                      <a:r>
                        <a:rPr lang="en-GB" sz="1000" b="0" i="0" u="none" strike="noStrike" dirty="0">
                          <a:solidFill>
                            <a:srgbClr val="FF0000"/>
                          </a:solidFill>
                          <a:effectLst/>
                          <a:latin typeface="Arial" panose="020B0604020202020204" pitchFamily="34" charset="0"/>
                        </a:rPr>
                        <a:t>01:01:01</a:t>
                      </a:r>
                      <a:r>
                        <a:rPr lang="en-GB" sz="1000" b="0" i="0" u="none" strike="noStrike" dirty="0">
                          <a:effectLst/>
                          <a:latin typeface="Arial" panose="020B0604020202020204" pitchFamily="34" charset="0"/>
                        </a:rPr>
                        <a:t>, consensus DRB3*01:01:02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200" b="0" i="0" u="none" strike="noStrike" dirty="0">
                          <a:solidFill>
                            <a:schemeClr val="tx1"/>
                          </a:solidFill>
                          <a:effectLst/>
                          <a:latin typeface="Abel" panose="020B0604020202020204" charset="0"/>
                        </a:rPr>
                        <a:t>3</a:t>
                      </a:r>
                      <a:r>
                        <a:rPr lang="en-GB" sz="1200" b="0" i="0" u="none" strike="noStrike" baseline="30000" dirty="0">
                          <a:solidFill>
                            <a:schemeClr val="tx1"/>
                          </a:solidFill>
                          <a:effectLst/>
                          <a:latin typeface="Abel" panose="020B0604020202020204" charset="0"/>
                        </a:rPr>
                        <a:t>rd</a:t>
                      </a:r>
                      <a:endParaRPr lang="en-GB" sz="1200" b="0" i="0" u="none" strike="noStrike" dirty="0">
                        <a:solidFill>
                          <a:schemeClr val="tx1"/>
                        </a:solidFill>
                        <a:effectLst/>
                        <a:latin typeface="Abel" panose="020B060402020202020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n-lt"/>
                        </a:rPr>
                        <a:t>Transcription / reporting errors</a:t>
                      </a:r>
                    </a:p>
                    <a:p>
                      <a:pPr algn="ctr" fontAlgn="ctr"/>
                      <a:endParaRPr lang="en-GB" sz="1000" b="0" i="0" u="none" strike="noStrike" dirty="0">
                        <a:solidFill>
                          <a:schemeClr val="tx1"/>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extLst>
                  <a:ext uri="{0D108BD9-81ED-4DB2-BD59-A6C34878D82A}">
                    <a16:rowId xmlns:a16="http://schemas.microsoft.com/office/drawing/2014/main" val="3142305124"/>
                  </a:ext>
                </a:extLst>
              </a:tr>
              <a:tr h="860481">
                <a:tc>
                  <a:txBody>
                    <a:bodyPr/>
                    <a:lstStyle/>
                    <a:p>
                      <a:pPr algn="ctr" fontAlgn="ctr"/>
                      <a:r>
                        <a:rPr lang="en-GB" sz="1050" b="0" i="0" u="none" strike="noStrike" dirty="0">
                          <a:solidFill>
                            <a:schemeClr val="tx1"/>
                          </a:solidFill>
                          <a:effectLst/>
                          <a:latin typeface="Abel" panose="020B0604020202020204" charset="0"/>
                        </a:rPr>
                        <a:t>1411</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050" b="0" i="0" u="none" strike="noStrike" dirty="0">
                          <a:solidFill>
                            <a:schemeClr val="tx1"/>
                          </a:solidFill>
                          <a:effectLst/>
                          <a:latin typeface="Abel" panose="020B0604020202020204" charset="0"/>
                        </a:rPr>
                        <a:t>01, 08+09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buNone/>
                      </a:pPr>
                      <a:r>
                        <a:rPr lang="en-GB" sz="1000" b="0" i="0" u="none" strike="noStrike" dirty="0">
                          <a:effectLst/>
                          <a:latin typeface="Arial" panose="020B0604020202020204" pitchFamily="34" charset="0"/>
                        </a:rPr>
                        <a:t>4A2 01/2025: Reported DPB1*04:01:01, </a:t>
                      </a:r>
                      <a:r>
                        <a:rPr lang="en-GB" sz="1000" b="0" i="0" u="none" strike="noStrike" dirty="0">
                          <a:solidFill>
                            <a:srgbClr val="FF0000"/>
                          </a:solidFill>
                          <a:effectLst/>
                          <a:latin typeface="Arial" panose="020B0604020202020204" pitchFamily="34" charset="0"/>
                        </a:rPr>
                        <a:t>105:01:01</a:t>
                      </a:r>
                      <a:r>
                        <a:rPr lang="en-GB" sz="1000" b="0" i="0" u="none" strike="noStrike" dirty="0">
                          <a:effectLst/>
                          <a:latin typeface="Arial" panose="020B0604020202020204" pitchFamily="34" charset="0"/>
                        </a:rPr>
                        <a:t>, consensus DPB1*04:01:01, 04:01:01</a:t>
                      </a:r>
                      <a:br>
                        <a:rPr lang="en-GB" sz="1000" b="0" i="0" u="none" strike="noStrike" dirty="0">
                          <a:effectLst/>
                          <a:latin typeface="Arial" panose="020B0604020202020204" pitchFamily="34" charset="0"/>
                        </a:rPr>
                      </a:br>
                      <a:r>
                        <a:rPr lang="en-GB" sz="1000" b="0" i="0" u="none" strike="noStrike" dirty="0">
                          <a:effectLst/>
                          <a:latin typeface="Arial" panose="020B0604020202020204" pitchFamily="34" charset="0"/>
                        </a:rPr>
                        <a:t>4A2 08/2025: Reported C*07:01:01, </a:t>
                      </a:r>
                      <a:r>
                        <a:rPr lang="en-GB" sz="1000" b="0" i="0" u="none" strike="noStrike" dirty="0">
                          <a:solidFill>
                            <a:srgbClr val="FF0000"/>
                          </a:solidFill>
                          <a:effectLst/>
                          <a:latin typeface="Arial" panose="020B0604020202020204" pitchFamily="34" charset="0"/>
                        </a:rPr>
                        <a:t>07:01:01</a:t>
                      </a:r>
                      <a:r>
                        <a:rPr lang="en-GB" sz="1000" b="0" i="0" u="none" strike="noStrike" dirty="0">
                          <a:effectLst/>
                          <a:latin typeface="Arial" panose="020B0604020202020204" pitchFamily="34" charset="0"/>
                        </a:rPr>
                        <a:t>, consensus C*07:01:01, 07:01:02                                                                                                         4A2 09/2025: Reported DQB1*02:01:01, </a:t>
                      </a:r>
                      <a:r>
                        <a:rPr lang="en-GB" sz="1000" b="0" i="0" u="none" strike="noStrike" dirty="0">
                          <a:solidFill>
                            <a:srgbClr val="FF0000"/>
                          </a:solidFill>
                          <a:effectLst/>
                          <a:latin typeface="Arial" panose="020B0604020202020204" pitchFamily="34" charset="0"/>
                        </a:rPr>
                        <a:t>03:02:02</a:t>
                      </a:r>
                      <a:r>
                        <a:rPr lang="en-GB" sz="1000" b="0" i="0" u="none" strike="noStrike" dirty="0">
                          <a:effectLst/>
                          <a:latin typeface="Arial" panose="020B0604020202020204" pitchFamily="34" charset="0"/>
                        </a:rPr>
                        <a:t>, consensus DQB1*02:01:01, 03:02:01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GB" sz="1200" b="0" i="0" u="none" strike="noStrike" dirty="0">
                          <a:solidFill>
                            <a:schemeClr val="tx1"/>
                          </a:solidFill>
                          <a:effectLst/>
                          <a:latin typeface="Abel" panose="020B0604020202020204" charset="0"/>
                        </a:rPr>
                        <a:t>3rd</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buNone/>
                      </a:pPr>
                      <a:r>
                        <a:rPr lang="en-GB" sz="1000" b="0" i="0" u="none" strike="noStrike" dirty="0">
                          <a:solidFill>
                            <a:schemeClr val="tx1"/>
                          </a:solidFill>
                          <a:effectLst/>
                          <a:latin typeface="+mn-lt"/>
                        </a:rPr>
                        <a:t>Transcription / </a:t>
                      </a:r>
                      <a:r>
                        <a:rPr lang="en-GB" sz="1000" b="0" i="0" u="none" strike="noStrike" dirty="0">
                          <a:effectLst/>
                          <a:latin typeface="Arial" panose="020B0604020202020204" pitchFamily="34" charset="0"/>
                        </a:rPr>
                        <a:t>interpretation errors</a:t>
                      </a:r>
                    </a:p>
                  </a:txBody>
                  <a:tcPr marL="6350" marR="6350" marT="635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877987632"/>
                  </a:ext>
                </a:extLst>
              </a:tr>
            </a:tbl>
          </a:graphicData>
        </a:graphic>
      </p:graphicFrame>
    </p:spTree>
    <p:custDataLst>
      <p:tags r:id="rId1"/>
    </p:custDataLst>
    <p:extLst>
      <p:ext uri="{BB962C8B-B14F-4D97-AF65-F5344CB8AC3E}">
        <p14:creationId xmlns:p14="http://schemas.microsoft.com/office/powerpoint/2010/main" val="392024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793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4A2: Summary of Errors 2020-2025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pic>
        <p:nvPicPr>
          <p:cNvPr id="4" name="Picture 3">
            <a:extLst>
              <a:ext uri="{FF2B5EF4-FFF2-40B4-BE49-F238E27FC236}">
                <a16:creationId xmlns:a16="http://schemas.microsoft.com/office/drawing/2014/main" id="{573B181C-385B-563B-E433-BDFC3448391A}"/>
              </a:ext>
            </a:extLst>
          </p:cNvPr>
          <p:cNvPicPr>
            <a:picLocks noChangeAspect="1"/>
          </p:cNvPicPr>
          <p:nvPr/>
        </p:nvPicPr>
        <p:blipFill>
          <a:blip r:embed="rId5"/>
          <a:stretch>
            <a:fillRect/>
          </a:stretch>
        </p:blipFill>
        <p:spPr>
          <a:xfrm>
            <a:off x="4327547" y="2126653"/>
            <a:ext cx="4584589" cy="2755631"/>
          </a:xfrm>
          <a:prstGeom prst="rect">
            <a:avLst/>
          </a:prstGeom>
        </p:spPr>
      </p:pic>
      <p:pic>
        <p:nvPicPr>
          <p:cNvPr id="10" name="Picture 9">
            <a:extLst>
              <a:ext uri="{FF2B5EF4-FFF2-40B4-BE49-F238E27FC236}">
                <a16:creationId xmlns:a16="http://schemas.microsoft.com/office/drawing/2014/main" id="{3BA1BFCB-449E-2950-C267-B68B383E97CD}"/>
              </a:ext>
            </a:extLst>
          </p:cNvPr>
          <p:cNvPicPr>
            <a:picLocks noChangeAspect="1"/>
          </p:cNvPicPr>
          <p:nvPr/>
        </p:nvPicPr>
        <p:blipFill>
          <a:blip r:embed="rId6"/>
          <a:stretch>
            <a:fillRect/>
          </a:stretch>
        </p:blipFill>
        <p:spPr>
          <a:xfrm>
            <a:off x="84907" y="1019851"/>
            <a:ext cx="4008122" cy="2731504"/>
          </a:xfrm>
          <a:prstGeom prst="rect">
            <a:avLst/>
          </a:prstGeom>
        </p:spPr>
      </p:pic>
    </p:spTree>
    <p:custDataLst>
      <p:tags r:id="rId1"/>
    </p:custDataLst>
    <p:extLst>
      <p:ext uri="{BB962C8B-B14F-4D97-AF65-F5344CB8AC3E}">
        <p14:creationId xmlns:p14="http://schemas.microsoft.com/office/powerpoint/2010/main" val="1208062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1770325" y="3144343"/>
            <a:ext cx="7353183" cy="575100"/>
          </a:xfrm>
          <a:prstGeom prst="rect">
            <a:avLst/>
          </a:prstGeom>
        </p:spPr>
        <p:txBody>
          <a:bodyPr spcFirstLastPara="1" wrap="square" lIns="91425" tIns="91425" rIns="91425" bIns="91425" anchor="ctr" anchorCtr="0">
            <a:noAutofit/>
          </a:bodyPr>
          <a:lstStyle/>
          <a:p>
            <a:r>
              <a:rPr lang="en" sz="4000" dirty="0">
                <a:effectLst>
                  <a:outerShdw blurRad="38100" dist="38100" dir="2700000" algn="tl">
                    <a:srgbClr val="000000">
                      <a:alpha val="43137"/>
                    </a:srgbClr>
                  </a:outerShdw>
                </a:effectLst>
              </a:rPr>
              <a:t>KIR Genotyping</a:t>
            </a:r>
            <a:endParaRPr sz="40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7200" dirty="0">
                <a:effectLst>
                  <a:outerShdw blurRad="38100" dist="38100" dir="2700000" algn="tl">
                    <a:srgbClr val="000000">
                      <a:alpha val="43137"/>
                    </a:srgbClr>
                  </a:outerShdw>
                </a:effectLst>
              </a:rPr>
              <a:t>9</a:t>
            </a:r>
            <a:endParaRPr sz="72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68042" y="2121347"/>
            <a:ext cx="221216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756434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136429" y="467582"/>
            <a:ext cx="5745229" cy="526738"/>
          </a:xfrm>
          <a:prstGeom prst="rect">
            <a:avLst/>
          </a:prstGeom>
        </p:spPr>
        <p:txBody>
          <a:bodyPr spcFirstLastPara="1" wrap="square" lIns="91425" tIns="91425" rIns="91425" bIns="91425" anchor="ctr" anchorCtr="0">
            <a:noAutofit/>
          </a:bodyPr>
          <a:lstStyle/>
          <a:p>
            <a:pPr lvl="0"/>
            <a:r>
              <a:rPr lang="en" sz="3200" dirty="0">
                <a:effectLst>
                  <a:outerShdw blurRad="38100" dist="38100" dir="2700000" algn="tl">
                    <a:srgbClr val="000000">
                      <a:alpha val="43137"/>
                    </a:srgbClr>
                  </a:outerShdw>
                </a:effectLst>
              </a:rPr>
              <a:t>Scheme </a:t>
            </a:r>
            <a:r>
              <a:rPr lang="en-GB" sz="3200" dirty="0">
                <a:effectLst>
                  <a:outerShdw blurRad="38100" dist="38100" dir="2700000" algn="tl">
                    <a:srgbClr val="000000">
                      <a:alpha val="43137"/>
                    </a:srgbClr>
                  </a:outerShdw>
                </a:effectLst>
              </a:rPr>
              <a:t>9: KIR Genotyping</a:t>
            </a:r>
            <a:endParaRPr sz="3600" dirty="0">
              <a:effectLst>
                <a:outerShdw blurRad="38100" dist="38100" dir="2700000" algn="tl">
                  <a:srgbClr val="000000">
                    <a:alpha val="43137"/>
                  </a:srgbClr>
                </a:outerShdw>
              </a:effectLst>
            </a:endParaRPr>
          </a:p>
        </p:txBody>
      </p:sp>
      <p:sp>
        <p:nvSpPr>
          <p:cNvPr id="972" name="Google Shape;972;p46"/>
          <p:cNvSpPr txBox="1"/>
          <p:nvPr/>
        </p:nvSpPr>
        <p:spPr>
          <a:xfrm>
            <a:off x="5955681" y="2468112"/>
            <a:ext cx="3102576" cy="1227576"/>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the presence/abesence of each gene. Reference type used where consensus is not met</a:t>
            </a:r>
            <a:endParaRPr sz="1600" dirty="0">
              <a:solidFill>
                <a:srgbClr val="FFFF00"/>
              </a:solidFill>
              <a:latin typeface="Abel"/>
              <a:ea typeface="Abel"/>
              <a:cs typeface="Abel"/>
              <a:sym typeface="Abel"/>
            </a:endParaRPr>
          </a:p>
        </p:txBody>
      </p:sp>
      <p:sp>
        <p:nvSpPr>
          <p:cNvPr id="973" name="Google Shape;973;p46"/>
          <p:cNvSpPr txBox="1"/>
          <p:nvPr/>
        </p:nvSpPr>
        <p:spPr>
          <a:xfrm>
            <a:off x="5955681" y="2199996"/>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5" y="1525484"/>
            <a:ext cx="3102576" cy="1003797"/>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the presence or absence of specific KIR genes.</a:t>
            </a:r>
            <a:endParaRPr sz="1600" dirty="0">
              <a:solidFill>
                <a:srgbClr val="FFFF00"/>
              </a:solidFill>
              <a:latin typeface="Abel"/>
              <a:ea typeface="Abel"/>
              <a:cs typeface="Abel"/>
              <a:sym typeface="Abel"/>
            </a:endParaRPr>
          </a:p>
        </p:txBody>
      </p:sp>
      <p:sp>
        <p:nvSpPr>
          <p:cNvPr id="975" name="Google Shape;975;p46"/>
          <p:cNvSpPr txBox="1"/>
          <p:nvPr/>
        </p:nvSpPr>
        <p:spPr>
          <a:xfrm>
            <a:off x="1567506" y="1275398"/>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85725" y="3417304"/>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full KIR genotypes in agreement with consensus/reference genotype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36428" y="3060446"/>
            <a:ext cx="3474047" cy="2291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168161" y="4583351"/>
            <a:ext cx="3976591"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2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741560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fltVal val="0.5"/>
                                          </p:val>
                                        </p:tav>
                                        <p:tav tm="100000">
                                          <p:val>
                                            <p:strVal val="#ppt_x"/>
                                          </p:val>
                                        </p:tav>
                                      </p:tavLst>
                                    </p:anim>
                                    <p:anim calcmode="lin" valueType="num">
                                      <p:cBhvr>
                                        <p:cTn id="83" dur="1000" fill="hold"/>
                                        <p:tgtEl>
                                          <p:spTgt spid="52"/>
                                        </p:tgtEl>
                                        <p:attrNameLst>
                                          <p:attrName>ppt_y</p:attrName>
                                        </p:attrNameLst>
                                      </p:cBhvr>
                                      <p:tavLst>
                                        <p:tav tm="0">
                                          <p:val>
                                            <p:fltVal val="0.5"/>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4"/>
                                        </p:tgtEl>
                                        <p:attrNameLst>
                                          <p:attrName>style.visibility</p:attrName>
                                        </p:attrNameLst>
                                      </p:cBhvr>
                                      <p:to>
                                        <p:strVal val="visible"/>
                                      </p:to>
                                    </p:set>
                                    <p:anim calcmode="lin" valueType="num">
                                      <p:cBhvr additive="base">
                                        <p:cTn id="86" dur="500" fill="hold"/>
                                        <p:tgtEl>
                                          <p:spTgt spid="974"/>
                                        </p:tgtEl>
                                        <p:attrNameLst>
                                          <p:attrName>ppt_x</p:attrName>
                                        </p:attrNameLst>
                                      </p:cBhvr>
                                      <p:tavLst>
                                        <p:tav tm="0">
                                          <p:val>
                                            <p:strVal val="0-#ppt_w/2"/>
                                          </p:val>
                                        </p:tav>
                                        <p:tav tm="100000">
                                          <p:val>
                                            <p:strVal val="#ppt_x"/>
                                          </p:val>
                                        </p:tav>
                                      </p:tavLst>
                                    </p:anim>
                                    <p:anim calcmode="lin" valueType="num">
                                      <p:cBhvr additive="base">
                                        <p:cTn id="87" dur="500" fill="hold"/>
                                        <p:tgtEl>
                                          <p:spTgt spid="974"/>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5"/>
                                        </p:tgtEl>
                                        <p:attrNameLst>
                                          <p:attrName>style.visibility</p:attrName>
                                        </p:attrNameLst>
                                      </p:cBhvr>
                                      <p:to>
                                        <p:strVal val="visible"/>
                                      </p:to>
                                    </p:set>
                                    <p:anim calcmode="lin" valueType="num">
                                      <p:cBhvr additive="base">
                                        <p:cTn id="90" dur="500" fill="hold"/>
                                        <p:tgtEl>
                                          <p:spTgt spid="975"/>
                                        </p:tgtEl>
                                        <p:attrNameLst>
                                          <p:attrName>ppt_x</p:attrName>
                                        </p:attrNameLst>
                                      </p:cBhvr>
                                      <p:tavLst>
                                        <p:tav tm="0">
                                          <p:val>
                                            <p:strVal val="0-#ppt_w/2"/>
                                          </p:val>
                                        </p:tav>
                                        <p:tav tm="100000">
                                          <p:val>
                                            <p:strVal val="#ppt_x"/>
                                          </p:val>
                                        </p:tav>
                                      </p:tavLst>
                                    </p:anim>
                                    <p:anim calcmode="lin" valueType="num">
                                      <p:cBhvr additive="base">
                                        <p:cTn id="91" dur="500" fill="hold"/>
                                        <p:tgtEl>
                                          <p:spTgt spid="975"/>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9: KIR Genotyping</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548223" y="1277077"/>
            <a:ext cx="7929697" cy="3488134"/>
          </a:xfrm>
          <a:prstGeom prst="rect">
            <a:avLst/>
          </a:prstGeom>
        </p:spPr>
        <p:txBody>
          <a:bodyPr wrap="square">
            <a:spAutoFit/>
          </a:bodyPr>
          <a:lstStyle/>
          <a:p>
            <a:pPr marL="457189" indent="-457189" defTabSz="914378">
              <a:spcBef>
                <a:spcPts val="1000"/>
              </a:spcBef>
              <a:buClr>
                <a:srgbClr val="FFFFFF"/>
              </a:buClr>
              <a:buSzPct val="86000"/>
              <a:buFont typeface="Arial" panose="020B0604020202020204" pitchFamily="34" charset="0"/>
              <a:buChar char="•"/>
            </a:pPr>
            <a:r>
              <a:rPr lang="en-GB" altLang="en-US" sz="2400" dirty="0">
                <a:solidFill>
                  <a:srgbClr val="FFFFFF"/>
                </a:solidFill>
                <a:latin typeface="Abel" panose="020B0604020202020204" charset="0"/>
              </a:rPr>
              <a:t>Participants able to report any of the following: </a:t>
            </a:r>
            <a:r>
              <a:rPr lang="en-GB" altLang="en-US" sz="2000" i="1" dirty="0">
                <a:solidFill>
                  <a:srgbClr val="FFFF00"/>
                </a:solidFill>
                <a:latin typeface="Abel" panose="020B0604020202020204" charset="0"/>
              </a:rPr>
              <a:t>KIR2DL1, KIR2DL2, KIR2DL3, KIR2DL4, KIR2DL5, KIR3DL1, KIR3DL2, KIR3DL3, KIR3DS1, KIR2DS1, KIR2DS2, KIR2DS3, KIR2DS4, KIR2DS5, KIR2DP1, KIR3DP1.</a:t>
            </a:r>
            <a:endParaRPr lang="en-GB" altLang="en-US" sz="2400" i="1" dirty="0">
              <a:solidFill>
                <a:srgbClr val="FFFF00"/>
              </a:solidFill>
              <a:latin typeface="Abel" panose="020B0604020202020204" charset="0"/>
            </a:endParaRPr>
          </a:p>
          <a:p>
            <a:pPr marL="457189" indent="-457189" defTabSz="914378">
              <a:spcBef>
                <a:spcPts val="1000"/>
              </a:spcBef>
              <a:buClr>
                <a:srgbClr val="FFFFFF"/>
              </a:buClr>
              <a:buSzPct val="86000"/>
              <a:buFont typeface="Arial" panose="020B0604020202020204" pitchFamily="34" charset="0"/>
              <a:buChar char="•"/>
            </a:pPr>
            <a:r>
              <a:rPr lang="en-GB" altLang="en-US" sz="2400" dirty="0">
                <a:solidFill>
                  <a:srgbClr val="FFFFFF"/>
                </a:solidFill>
                <a:latin typeface="Abel" panose="020B0604020202020204" charset="0"/>
              </a:rPr>
              <a:t>Also able to report any other KIR polymorphisms they detected for information</a:t>
            </a:r>
          </a:p>
          <a:p>
            <a:pPr marL="457189" indent="-457189" defTabSz="914378">
              <a:spcBef>
                <a:spcPts val="1000"/>
              </a:spcBef>
              <a:buClr>
                <a:srgbClr val="FFFFFF"/>
              </a:buClr>
              <a:buSzPct val="86000"/>
              <a:buFont typeface="Arial" panose="020B0604020202020204" pitchFamily="34" charset="0"/>
              <a:buChar char="•"/>
            </a:pPr>
            <a:r>
              <a:rPr lang="en-GB" altLang="en-US" sz="2400" dirty="0">
                <a:solidFill>
                  <a:srgbClr val="FFFFFF"/>
                </a:solidFill>
                <a:latin typeface="Abel" panose="020B0604020202020204" charset="0"/>
              </a:rPr>
              <a:t>Participants can also report an ‘A’ or ‘B’ haplotype for each sample based on the gene content of the sample</a:t>
            </a:r>
          </a:p>
        </p:txBody>
      </p:sp>
    </p:spTree>
    <p:extLst>
      <p:ext uri="{BB962C8B-B14F-4D97-AF65-F5344CB8AC3E}">
        <p14:creationId xmlns:p14="http://schemas.microsoft.com/office/powerpoint/2010/main" val="414289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9: Performance</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234714" y="1250811"/>
            <a:ext cx="5474348" cy="400110"/>
          </a:xfrm>
          <a:prstGeom prst="rect">
            <a:avLst/>
          </a:prstGeom>
        </p:spPr>
        <p:txBody>
          <a:bodyPr wrap="square">
            <a:spAutoFit/>
          </a:bodyPr>
          <a:lstStyle/>
          <a:p>
            <a:pPr marL="342892" indent="-342892" defTabSz="914378" eaLnBrk="0" fontAlgn="base" hangingPunct="0">
              <a:spcBef>
                <a:spcPts val="560"/>
              </a:spcBef>
              <a:buClr>
                <a:prstClr val="white"/>
              </a:buClr>
              <a:buSzPct val="86000"/>
              <a:buFont typeface="Arial" charset="0"/>
              <a:buChar char="•"/>
            </a:pPr>
            <a:r>
              <a:rPr lang="en-GB" sz="2000" dirty="0">
                <a:solidFill>
                  <a:srgbClr val="FFFFFF"/>
                </a:solidFill>
                <a:latin typeface="Abel" panose="020B0604020202020204" charset="0"/>
              </a:rPr>
              <a:t>0 lab with unsatisfactory performance  </a:t>
            </a:r>
            <a:endParaRPr lang="en-GB" sz="2400" dirty="0">
              <a:solidFill>
                <a:srgbClr val="FFFFFF"/>
              </a:solidFill>
              <a:latin typeface="Abel" panose="020B0604020202020204" charset="0"/>
            </a:endParaRPr>
          </a:p>
        </p:txBody>
      </p:sp>
      <p:graphicFrame>
        <p:nvGraphicFramePr>
          <p:cNvPr id="6" name="Google Shape;923;p150">
            <a:extLst>
              <a:ext uri="{FF2B5EF4-FFF2-40B4-BE49-F238E27FC236}">
                <a16:creationId xmlns:a16="http://schemas.microsoft.com/office/drawing/2014/main" id="{7BD05EB4-5E48-44F8-A991-B34349EF3E57}"/>
              </a:ext>
            </a:extLst>
          </p:cNvPr>
          <p:cNvGraphicFramePr/>
          <p:nvPr/>
        </p:nvGraphicFramePr>
        <p:xfrm>
          <a:off x="407773" y="1881882"/>
          <a:ext cx="6965179" cy="2833436"/>
        </p:xfrm>
        <a:graphic>
          <a:graphicData uri="http://schemas.openxmlformats.org/drawingml/2006/table">
            <a:tbl>
              <a:tblPr>
                <a:noFill/>
              </a:tblPr>
              <a:tblGrid>
                <a:gridCol w="2201885">
                  <a:extLst>
                    <a:ext uri="{9D8B030D-6E8A-4147-A177-3AD203B41FA5}">
                      <a16:colId xmlns:a16="http://schemas.microsoft.com/office/drawing/2014/main" val="20000"/>
                    </a:ext>
                  </a:extLst>
                </a:gridCol>
                <a:gridCol w="730308">
                  <a:extLst>
                    <a:ext uri="{9D8B030D-6E8A-4147-A177-3AD203B41FA5}">
                      <a16:colId xmlns:a16="http://schemas.microsoft.com/office/drawing/2014/main" val="20004"/>
                    </a:ext>
                  </a:extLst>
                </a:gridCol>
                <a:gridCol w="654518">
                  <a:extLst>
                    <a:ext uri="{9D8B030D-6E8A-4147-A177-3AD203B41FA5}">
                      <a16:colId xmlns:a16="http://schemas.microsoft.com/office/drawing/2014/main" val="1675742438"/>
                    </a:ext>
                  </a:extLst>
                </a:gridCol>
                <a:gridCol w="683394">
                  <a:extLst>
                    <a:ext uri="{9D8B030D-6E8A-4147-A177-3AD203B41FA5}">
                      <a16:colId xmlns:a16="http://schemas.microsoft.com/office/drawing/2014/main" val="20005"/>
                    </a:ext>
                  </a:extLst>
                </a:gridCol>
                <a:gridCol w="654518">
                  <a:extLst>
                    <a:ext uri="{9D8B030D-6E8A-4147-A177-3AD203B41FA5}">
                      <a16:colId xmlns:a16="http://schemas.microsoft.com/office/drawing/2014/main" val="4030173798"/>
                    </a:ext>
                  </a:extLst>
                </a:gridCol>
                <a:gridCol w="664143">
                  <a:extLst>
                    <a:ext uri="{9D8B030D-6E8A-4147-A177-3AD203B41FA5}">
                      <a16:colId xmlns:a16="http://schemas.microsoft.com/office/drawing/2014/main" val="3076405800"/>
                    </a:ext>
                  </a:extLst>
                </a:gridCol>
                <a:gridCol w="654518">
                  <a:extLst>
                    <a:ext uri="{9D8B030D-6E8A-4147-A177-3AD203B41FA5}">
                      <a16:colId xmlns:a16="http://schemas.microsoft.com/office/drawing/2014/main" val="3531299865"/>
                    </a:ext>
                  </a:extLst>
                </a:gridCol>
                <a:gridCol w="721895">
                  <a:extLst>
                    <a:ext uri="{9D8B030D-6E8A-4147-A177-3AD203B41FA5}">
                      <a16:colId xmlns:a16="http://schemas.microsoft.com/office/drawing/2014/main" val="323873002"/>
                    </a:ext>
                  </a:extLst>
                </a:gridCol>
              </a:tblGrid>
              <a:tr h="958736">
                <a:tc>
                  <a:txBody>
                    <a:bodyPr/>
                    <a:lstStyle/>
                    <a:p>
                      <a:pPr marL="0" marR="0" lvl="0" indent="0" algn="l" rtl="0">
                        <a:lnSpc>
                          <a:spcPct val="100000"/>
                        </a:lnSpc>
                        <a:spcBef>
                          <a:spcPts val="0"/>
                        </a:spcBef>
                        <a:spcAft>
                          <a:spcPts val="0"/>
                        </a:spcAft>
                        <a:buClr>
                          <a:schemeClr val="dk1"/>
                        </a:buClr>
                        <a:buSzPts val="2800"/>
                        <a:buFont typeface="Calibri"/>
                        <a:buNone/>
                      </a:pPr>
                      <a:endParaRPr sz="27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500" b="1" dirty="0">
                          <a:solidFill>
                            <a:schemeClr val="tx1"/>
                          </a:solidFill>
                          <a:latin typeface="Abel" panose="020B0604020202020204" charset="0"/>
                        </a:rPr>
                        <a:t>2019</a:t>
                      </a:r>
                      <a:endParaRPr sz="15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2020</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2021</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2022</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2023</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2024</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2025</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2973">
                <a:tc>
                  <a:txBody>
                    <a:bodyPr/>
                    <a:lstStyle/>
                    <a:p>
                      <a:pPr marL="0" marR="0" lvl="0" indent="0" algn="l" rtl="0">
                        <a:lnSpc>
                          <a:spcPct val="100000"/>
                        </a:lnSpc>
                        <a:spcBef>
                          <a:spcPts val="0"/>
                        </a:spcBef>
                        <a:spcAft>
                          <a:spcPts val="0"/>
                        </a:spcAft>
                        <a:buClr>
                          <a:schemeClr val="dk1"/>
                        </a:buClr>
                        <a:buSzPts val="1600"/>
                        <a:buFont typeface="Arial"/>
                        <a:buNone/>
                      </a:pPr>
                      <a:r>
                        <a:rPr lang="en-GB" sz="1500" b="1" i="0" u="none" strike="noStrike" cap="none" dirty="0">
                          <a:solidFill>
                            <a:schemeClr val="tx1"/>
                          </a:solidFill>
                          <a:latin typeface="Abel" panose="020B0604020202020204" charset="0"/>
                          <a:ea typeface="Arial"/>
                          <a:cs typeface="Arial"/>
                          <a:sym typeface="Arial"/>
                        </a:rPr>
                        <a:t>Number of Participants (</a:t>
                      </a:r>
                      <a:r>
                        <a:rPr lang="en-GB" sz="1500" b="1" i="0" u="none" strike="noStrike" cap="none" dirty="0">
                          <a:solidFill>
                            <a:srgbClr val="FFFF00"/>
                          </a:solidFill>
                          <a:latin typeface="Abel" panose="020B0604020202020204" charset="0"/>
                          <a:ea typeface="Arial"/>
                          <a:cs typeface="Arial"/>
                          <a:sym typeface="Arial"/>
                        </a:rPr>
                        <a:t>UK&amp;I</a:t>
                      </a:r>
                      <a:r>
                        <a:rPr lang="en-GB" sz="1500" b="1" i="0" u="none" strike="noStrike" cap="none" dirty="0">
                          <a:solidFill>
                            <a:schemeClr val="tx1"/>
                          </a:solidFill>
                          <a:latin typeface="Abel" panose="020B0604020202020204" charset="0"/>
                          <a:ea typeface="Arial"/>
                          <a:cs typeface="Arial"/>
                          <a:sym typeface="Arial"/>
                        </a:rPr>
                        <a:t>)</a:t>
                      </a:r>
                      <a:endParaRPr sz="1400" b="1"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12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endParaRPr sz="1400" b="0"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12</a:t>
                      </a:r>
                      <a:r>
                        <a:rPr lang="en-GB" sz="1400" baseline="0" dirty="0">
                          <a:solidFill>
                            <a:schemeClr val="tx1"/>
                          </a:solidFill>
                          <a:latin typeface="Abel" panose="020B0604020202020204" charset="0"/>
                        </a:rPr>
                        <a:t> </a:t>
                      </a:r>
                      <a:r>
                        <a:rPr lang="en-GB" sz="1400" dirty="0">
                          <a:solidFill>
                            <a:schemeClr val="tx1"/>
                          </a:solidFill>
                          <a:latin typeface="Abel" panose="020B0604020202020204" charset="0"/>
                        </a:rPr>
                        <a:t>(</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15</a:t>
                      </a:r>
                      <a:r>
                        <a:rPr lang="en-GB" sz="1400" baseline="0" dirty="0">
                          <a:solidFill>
                            <a:schemeClr val="tx1"/>
                          </a:solidFill>
                          <a:latin typeface="Abel" panose="020B0604020202020204" charset="0"/>
                        </a:rPr>
                        <a:t> </a:t>
                      </a:r>
                      <a:r>
                        <a:rPr lang="en-GB" sz="1400" dirty="0">
                          <a:solidFill>
                            <a:schemeClr val="tx1"/>
                          </a:solidFill>
                          <a:latin typeface="Abel" panose="020B0604020202020204" charset="0"/>
                        </a:rPr>
                        <a:t>(</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15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15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13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13 (</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740855">
                <a:tc>
                  <a:txBody>
                    <a:bodyPr/>
                    <a:lstStyle/>
                    <a:p>
                      <a:pPr marL="0" marR="0" lvl="0" indent="0" algn="l" rtl="0">
                        <a:lnSpc>
                          <a:spcPct val="100000"/>
                        </a:lnSpc>
                        <a:spcBef>
                          <a:spcPts val="0"/>
                        </a:spcBef>
                        <a:spcAft>
                          <a:spcPts val="0"/>
                        </a:spcAft>
                        <a:buClr>
                          <a:schemeClr val="dk1"/>
                        </a:buClr>
                        <a:buSzPts val="1600"/>
                        <a:buFont typeface="Arial"/>
                        <a:buNone/>
                      </a:pPr>
                      <a:r>
                        <a:rPr lang="en-GB" sz="1500" b="1" i="0" u="none" strike="noStrike" cap="none" dirty="0">
                          <a:solidFill>
                            <a:schemeClr val="tx1"/>
                          </a:solidFill>
                          <a:latin typeface="Abel" panose="020B0604020202020204" charset="0"/>
                          <a:ea typeface="Arial"/>
                          <a:cs typeface="Arial"/>
                          <a:sym typeface="Arial"/>
                        </a:rPr>
                        <a:t>Number with Unsatisfactory Performance (</a:t>
                      </a:r>
                      <a:r>
                        <a:rPr lang="en-GB" sz="1500" b="1" i="0" u="none" strike="noStrike" cap="none" dirty="0">
                          <a:solidFill>
                            <a:srgbClr val="FFFF00"/>
                          </a:solidFill>
                          <a:latin typeface="Abel" panose="020B0604020202020204" charset="0"/>
                          <a:ea typeface="Arial"/>
                          <a:cs typeface="Arial"/>
                          <a:sym typeface="Arial"/>
                        </a:rPr>
                        <a:t>UK&amp;I</a:t>
                      </a:r>
                      <a:r>
                        <a:rPr lang="en-GB" sz="1500" b="1" i="0" u="none" strike="noStrike" cap="none" dirty="0">
                          <a:solidFill>
                            <a:schemeClr val="tx1"/>
                          </a:solidFill>
                          <a:latin typeface="Abel" panose="020B0604020202020204" charset="0"/>
                          <a:ea typeface="Arial"/>
                          <a:cs typeface="Arial"/>
                          <a:sym typeface="Arial"/>
                        </a:rPr>
                        <a:t>)</a:t>
                      </a:r>
                      <a:endParaRPr sz="15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3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endParaRPr sz="1400" b="0"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0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0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0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2973">
                <a:tc>
                  <a:txBody>
                    <a:bodyPr/>
                    <a:lstStyle/>
                    <a:p>
                      <a:pPr marL="0" marR="0" lvl="0" indent="0" algn="l" rtl="0">
                        <a:lnSpc>
                          <a:spcPct val="100000"/>
                        </a:lnSpc>
                        <a:spcBef>
                          <a:spcPts val="0"/>
                        </a:spcBef>
                        <a:spcAft>
                          <a:spcPts val="0"/>
                        </a:spcAft>
                        <a:buClr>
                          <a:schemeClr val="dk1"/>
                        </a:buClr>
                        <a:buSzPts val="1600"/>
                        <a:buFont typeface="Arial"/>
                        <a:buNone/>
                      </a:pPr>
                      <a:r>
                        <a:rPr lang="en-GB" sz="1500" b="1" i="0" u="none" strike="noStrike" cap="none" dirty="0">
                          <a:solidFill>
                            <a:schemeClr val="tx1"/>
                          </a:solidFill>
                          <a:latin typeface="Abel" panose="020B0604020202020204" charset="0"/>
                          <a:ea typeface="Arial"/>
                          <a:cs typeface="Arial"/>
                          <a:sym typeface="Arial"/>
                        </a:rPr>
                        <a:t>% Unsatisfactory Performance</a:t>
                      </a:r>
                      <a:endParaRPr sz="1400" b="1"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rPr>
                        <a:t>25%</a:t>
                      </a:r>
                      <a:endParaRPr sz="1400" b="0"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0%</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6.7%</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0%</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6.7%</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7.7%</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0%</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2" name="Rectangle: Rounded Corners 1">
            <a:extLst>
              <a:ext uri="{FF2B5EF4-FFF2-40B4-BE49-F238E27FC236}">
                <a16:creationId xmlns:a16="http://schemas.microsoft.com/office/drawing/2014/main" id="{EA6E1F69-D307-F4A6-C3B9-E79AC5CE0C0A}"/>
              </a:ext>
            </a:extLst>
          </p:cNvPr>
          <p:cNvSpPr/>
          <p:nvPr/>
        </p:nvSpPr>
        <p:spPr>
          <a:xfrm>
            <a:off x="6656382" y="1769116"/>
            <a:ext cx="818147" cy="3058967"/>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2821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9: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nvGraphicFramePr>
        <p:xfrm>
          <a:off x="453608" y="1777986"/>
          <a:ext cx="8267701" cy="1280740"/>
        </p:xfrm>
        <a:graphic>
          <a:graphicData uri="http://schemas.openxmlformats.org/drawingml/2006/table">
            <a:tbl>
              <a:tblPr firstRow="1" bandRow="1">
                <a:tableStyleId>{5C22544A-7EE6-4342-B048-85BDC9FD1C3A}</a:tableStyleId>
              </a:tblPr>
              <a:tblGrid>
                <a:gridCol w="1044360">
                  <a:extLst>
                    <a:ext uri="{9D8B030D-6E8A-4147-A177-3AD203B41FA5}">
                      <a16:colId xmlns:a16="http://schemas.microsoft.com/office/drawing/2014/main" val="1306598289"/>
                    </a:ext>
                  </a:extLst>
                </a:gridCol>
                <a:gridCol w="1533056">
                  <a:extLst>
                    <a:ext uri="{9D8B030D-6E8A-4147-A177-3AD203B41FA5}">
                      <a16:colId xmlns:a16="http://schemas.microsoft.com/office/drawing/2014/main" val="4177020592"/>
                    </a:ext>
                  </a:extLst>
                </a:gridCol>
                <a:gridCol w="3320615">
                  <a:extLst>
                    <a:ext uri="{9D8B030D-6E8A-4147-A177-3AD203B41FA5}">
                      <a16:colId xmlns:a16="http://schemas.microsoft.com/office/drawing/2014/main" val="1913237468"/>
                    </a:ext>
                  </a:extLst>
                </a:gridCol>
                <a:gridCol w="2369670">
                  <a:extLst>
                    <a:ext uri="{9D8B030D-6E8A-4147-A177-3AD203B41FA5}">
                      <a16:colId xmlns:a16="http://schemas.microsoft.com/office/drawing/2014/main" val="1053393756"/>
                    </a:ext>
                  </a:extLst>
                </a:gridCol>
              </a:tblGrid>
              <a:tr h="798274">
                <a:tc>
                  <a:txBody>
                    <a:bodyPr/>
                    <a:lstStyle/>
                    <a:p>
                      <a:pPr algn="ctr"/>
                      <a:r>
                        <a:rPr lang="en-GB" sz="20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Polymorphism</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Error</a:t>
                      </a:r>
                    </a:p>
                  </a:txBody>
                  <a:tcPr marL="84406" marR="84406" marT="42203" marB="42203"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CAPA Response</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482466">
                <a:tc>
                  <a:txBody>
                    <a:bodyPr/>
                    <a:lstStyle/>
                    <a:p>
                      <a:pPr algn="ctr" fontAlgn="ctr"/>
                      <a:r>
                        <a:rPr lang="en-GB" sz="1800" b="0" i="0" u="none" strike="noStrike" dirty="0">
                          <a:solidFill>
                            <a:schemeClr val="tx1"/>
                          </a:solidFill>
                          <a:effectLst/>
                          <a:latin typeface="Abel" panose="020B0604020202020204" charset="0"/>
                        </a:rPr>
                        <a:t>N/A</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chemeClr val="tx1"/>
                          </a:solidFill>
                          <a:effectLst/>
                          <a:latin typeface="Abel" panose="020B0604020202020204" charset="0"/>
                        </a:rPr>
                        <a:t>N/A</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800" b="0" i="0" u="none" strike="noStrike" dirty="0">
                          <a:solidFill>
                            <a:schemeClr val="tx1"/>
                          </a:solidFill>
                          <a:effectLst/>
                          <a:latin typeface="Abel" panose="020B0604020202020204" charset="0"/>
                        </a:rPr>
                        <a:t>N/A</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chemeClr val="tx1"/>
                          </a:solidFill>
                          <a:effectLst/>
                          <a:latin typeface="Abel" panose="020B0604020202020204" charset="0"/>
                        </a:rPr>
                        <a:t>N/A</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876506"/>
                  </a:ext>
                </a:extLst>
              </a:tr>
            </a:tbl>
          </a:graphicData>
        </a:graphic>
      </p:graphicFrame>
    </p:spTree>
    <p:custDataLst>
      <p:tags r:id="rId1"/>
    </p:custDataLst>
    <p:extLst>
      <p:ext uri="{BB962C8B-B14F-4D97-AF65-F5344CB8AC3E}">
        <p14:creationId xmlns:p14="http://schemas.microsoft.com/office/powerpoint/2010/main" val="3167582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1770325" y="3144343"/>
            <a:ext cx="7353183" cy="575100"/>
          </a:xfrm>
          <a:prstGeom prst="rect">
            <a:avLst/>
          </a:prstGeom>
        </p:spPr>
        <p:txBody>
          <a:bodyPr spcFirstLastPara="1" wrap="square" lIns="91425" tIns="91425" rIns="91425" bIns="91425" anchor="ctr" anchorCtr="0">
            <a:noAutofit/>
          </a:bodyPr>
          <a:lstStyle/>
          <a:p>
            <a:r>
              <a:rPr lang="en" sz="4000" dirty="0">
                <a:effectLst>
                  <a:outerShdw blurRad="38100" dist="38100" dir="2700000" algn="tl">
                    <a:srgbClr val="000000">
                      <a:alpha val="43137"/>
                    </a:srgbClr>
                  </a:outerShdw>
                </a:effectLst>
              </a:rPr>
              <a:t>HPA Genotyping</a:t>
            </a:r>
            <a:endParaRPr sz="40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7200" dirty="0">
                <a:effectLst>
                  <a:outerShdw blurRad="38100" dist="38100" dir="2700000" algn="tl">
                    <a:srgbClr val="000000">
                      <a:alpha val="43137"/>
                    </a:srgbClr>
                  </a:outerShdw>
                </a:effectLst>
              </a:rPr>
              <a:t>10</a:t>
            </a:r>
            <a:endParaRPr sz="72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444242" y="2121347"/>
            <a:ext cx="213596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156997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136429" y="467582"/>
            <a:ext cx="6392186" cy="526738"/>
          </a:xfrm>
          <a:prstGeom prst="rect">
            <a:avLst/>
          </a:prstGeom>
        </p:spPr>
        <p:txBody>
          <a:bodyPr spcFirstLastPara="1" wrap="square" lIns="91425" tIns="91425" rIns="91425" bIns="91425" anchor="ctr" anchorCtr="0">
            <a:noAutofit/>
          </a:bodyPr>
          <a:lstStyle/>
          <a:p>
            <a:pPr lvl="0"/>
            <a:r>
              <a:rPr lang="en" sz="3200" dirty="0">
                <a:effectLst>
                  <a:outerShdw blurRad="38100" dist="38100" dir="2700000" algn="tl">
                    <a:srgbClr val="000000">
                      <a:alpha val="43137"/>
                    </a:srgbClr>
                  </a:outerShdw>
                </a:effectLst>
              </a:rPr>
              <a:t>Scheme </a:t>
            </a:r>
            <a:r>
              <a:rPr lang="en-GB" sz="3200" dirty="0">
                <a:effectLst>
                  <a:outerShdw blurRad="38100" dist="38100" dir="2700000" algn="tl">
                    <a:srgbClr val="000000">
                      <a:alpha val="43137"/>
                    </a:srgbClr>
                  </a:outerShdw>
                </a:effectLst>
              </a:rPr>
              <a:t>10: HPA Genotyping</a:t>
            </a:r>
            <a:endParaRPr sz="3600" dirty="0">
              <a:effectLst>
                <a:outerShdw blurRad="38100" dist="38100" dir="2700000" algn="tl">
                  <a:srgbClr val="000000">
                    <a:alpha val="43137"/>
                  </a:srgbClr>
                </a:outerShdw>
              </a:effectLst>
            </a:endParaRPr>
          </a:p>
        </p:txBody>
      </p:sp>
      <p:sp>
        <p:nvSpPr>
          <p:cNvPr id="972" name="Google Shape;972;p46"/>
          <p:cNvSpPr txBox="1"/>
          <p:nvPr/>
        </p:nvSpPr>
        <p:spPr>
          <a:xfrm>
            <a:off x="5955681" y="2468112"/>
            <a:ext cx="3102576" cy="1227576"/>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the presence/abesence of each allele. Reference type used where consensus is not met</a:t>
            </a:r>
            <a:endParaRPr sz="1600" dirty="0">
              <a:solidFill>
                <a:srgbClr val="FFFF00"/>
              </a:solidFill>
              <a:latin typeface="Abel"/>
              <a:ea typeface="Abel"/>
              <a:cs typeface="Abel"/>
              <a:sym typeface="Abel"/>
            </a:endParaRPr>
          </a:p>
        </p:txBody>
      </p:sp>
      <p:sp>
        <p:nvSpPr>
          <p:cNvPr id="973" name="Google Shape;973;p46"/>
          <p:cNvSpPr txBox="1"/>
          <p:nvPr/>
        </p:nvSpPr>
        <p:spPr>
          <a:xfrm>
            <a:off x="5909681" y="2278509"/>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6" y="1547144"/>
            <a:ext cx="3102576" cy="1003797"/>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HPA polymorphisms.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131937" y="3301270"/>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9 or more full HPA types in agreement with consensus/reference genotype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 y="2965990"/>
            <a:ext cx="3388415" cy="276467"/>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168161" y="4567405"/>
            <a:ext cx="3976591"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2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106463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fltVal val="0.5"/>
                                          </p:val>
                                        </p:tav>
                                        <p:tav tm="100000">
                                          <p:val>
                                            <p:strVal val="#ppt_x"/>
                                          </p:val>
                                        </p:tav>
                                      </p:tavLst>
                                    </p:anim>
                                    <p:anim calcmode="lin" valueType="num">
                                      <p:cBhvr>
                                        <p:cTn id="83" dur="1000" fill="hold"/>
                                        <p:tgtEl>
                                          <p:spTgt spid="52"/>
                                        </p:tgtEl>
                                        <p:attrNameLst>
                                          <p:attrName>ppt_y</p:attrName>
                                        </p:attrNameLst>
                                      </p:cBhvr>
                                      <p:tavLst>
                                        <p:tav tm="0">
                                          <p:val>
                                            <p:fltVal val="0.5"/>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10: HPA Genotyping</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548223" y="1277078"/>
            <a:ext cx="7929697" cy="2015936"/>
          </a:xfrm>
          <a:prstGeom prst="rect">
            <a:avLst/>
          </a:prstGeom>
        </p:spPr>
        <p:txBody>
          <a:bodyPr wrap="square">
            <a:spAutoFit/>
          </a:bodyPr>
          <a:lstStyle/>
          <a:p>
            <a:pPr marL="342892" indent="-342892" defTabSz="914378">
              <a:spcBef>
                <a:spcPts val="1000"/>
              </a:spcBef>
              <a:buClr>
                <a:srgbClr val="FFFFFF"/>
              </a:buClr>
              <a:buSzPct val="86000"/>
              <a:buFont typeface="Arial" panose="020B0604020202020204" pitchFamily="34" charset="0"/>
              <a:buChar char="•"/>
            </a:pPr>
            <a:r>
              <a:rPr lang="en-GB" altLang="en-US" sz="2000" dirty="0">
                <a:solidFill>
                  <a:srgbClr val="FFFFFF"/>
                </a:solidFill>
                <a:latin typeface="Abel" panose="020B0604020202020204" charset="0"/>
              </a:rPr>
              <a:t>Participants able to report any of the following: </a:t>
            </a:r>
            <a:r>
              <a:rPr lang="en-GB" altLang="en-US" sz="2000" i="1" dirty="0">
                <a:solidFill>
                  <a:srgbClr val="FFFF00"/>
                </a:solidFill>
                <a:latin typeface="Abel" panose="020B0604020202020204" charset="0"/>
              </a:rPr>
              <a:t>HPA‐1, HPA‐2, HPA‐3, HPA‐4, HPA‐5, HPA‐6, HPA‐15</a:t>
            </a:r>
          </a:p>
          <a:p>
            <a:pPr defTabSz="914378">
              <a:spcBef>
                <a:spcPts val="1000"/>
              </a:spcBef>
              <a:buClr>
                <a:srgbClr val="FFFFFF"/>
              </a:buClr>
              <a:buSzPct val="86000"/>
            </a:pPr>
            <a:r>
              <a:rPr lang="en-GB" altLang="en-US" sz="2000" dirty="0">
                <a:solidFill>
                  <a:srgbClr val="FFFFFF"/>
                </a:solidFill>
                <a:latin typeface="Abel" panose="020B0604020202020204" charset="0"/>
              </a:rPr>
              <a:t>	- 35/38 reported HPA-1, 2 , 3, 4, 5 and 15</a:t>
            </a:r>
          </a:p>
          <a:p>
            <a:pPr defTabSz="914378">
              <a:spcBef>
                <a:spcPts val="1000"/>
              </a:spcBef>
              <a:buClr>
                <a:srgbClr val="FFFFFF"/>
              </a:buClr>
              <a:buSzPct val="86000"/>
            </a:pPr>
            <a:r>
              <a:rPr lang="en-GB" altLang="en-US" sz="2000" dirty="0">
                <a:solidFill>
                  <a:srgbClr val="FFFFFF"/>
                </a:solidFill>
                <a:latin typeface="Abel" panose="020B0604020202020204" charset="0"/>
              </a:rPr>
              <a:t>	- 30/38 labs reported HPA-6</a:t>
            </a:r>
          </a:p>
          <a:p>
            <a:pPr marL="342892" indent="-342892" defTabSz="914378">
              <a:spcBef>
                <a:spcPts val="1000"/>
              </a:spcBef>
              <a:buClr>
                <a:srgbClr val="FFFFFF"/>
              </a:buClr>
              <a:buSzPct val="86000"/>
              <a:buFont typeface="Arial" panose="020B0604020202020204" pitchFamily="34" charset="0"/>
              <a:buChar char="•"/>
            </a:pPr>
            <a:r>
              <a:rPr lang="en-GB" altLang="en-US" sz="2000" dirty="0">
                <a:solidFill>
                  <a:srgbClr val="FFFFFF"/>
                </a:solidFill>
                <a:latin typeface="Abel" panose="020B0604020202020204" charset="0"/>
              </a:rPr>
              <a:t>Also able to report any other HPA polymorphisms detected, </a:t>
            </a:r>
            <a:r>
              <a:rPr lang="en-GB" altLang="en-US" sz="2000" i="1" u="sng" dirty="0">
                <a:solidFill>
                  <a:srgbClr val="FFFFFF"/>
                </a:solidFill>
                <a:latin typeface="Abel" panose="020B0604020202020204" charset="0"/>
              </a:rPr>
              <a:t>for information</a:t>
            </a:r>
          </a:p>
        </p:txBody>
      </p:sp>
    </p:spTree>
    <p:extLst>
      <p:ext uri="{BB962C8B-B14F-4D97-AF65-F5344CB8AC3E}">
        <p14:creationId xmlns:p14="http://schemas.microsoft.com/office/powerpoint/2010/main" val="343851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42057" y="0"/>
            <a:ext cx="733506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effectLst>
                  <a:outerShdw blurRad="38100" dist="38100" dir="2700000" algn="tl">
                    <a:srgbClr val="000000">
                      <a:alpha val="43137"/>
                    </a:srgbClr>
                  </a:outerShdw>
                </a:effectLst>
              </a:rPr>
              <a:t>Unsatisfactory Performance (UP)</a:t>
            </a:r>
            <a:endParaRPr sz="2800" dirty="0">
              <a:effectLst>
                <a:outerShdw blurRad="38100" dist="38100" dir="2700000" algn="tl">
                  <a:srgbClr val="000000">
                    <a:alpha val="43137"/>
                  </a:srgbClr>
                </a:outerShdw>
              </a:effectLst>
            </a:endParaRPr>
          </a:p>
        </p:txBody>
      </p:sp>
      <p:sp>
        <p:nvSpPr>
          <p:cNvPr id="504" name="Google Shape;504;p30"/>
          <p:cNvSpPr/>
          <p:nvPr/>
        </p:nvSpPr>
        <p:spPr>
          <a:xfrm rot="374040">
            <a:off x="541554" y="2973580"/>
            <a:ext cx="178031" cy="178031"/>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5" name="Google Shape;505;p30"/>
          <p:cNvSpPr/>
          <p:nvPr/>
        </p:nvSpPr>
        <p:spPr>
          <a:xfrm rot="-1230482">
            <a:off x="425339" y="3191209"/>
            <a:ext cx="433379" cy="48856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sp>
        <p:nvSpPr>
          <p:cNvPr id="6" name="Rectangle 5">
            <a:extLst>
              <a:ext uri="{FF2B5EF4-FFF2-40B4-BE49-F238E27FC236}">
                <a16:creationId xmlns:a16="http://schemas.microsoft.com/office/drawing/2014/main" id="{1EEC245B-6F0A-4532-BD93-E3DE092AB9E6}"/>
              </a:ext>
            </a:extLst>
          </p:cNvPr>
          <p:cNvSpPr/>
          <p:nvPr/>
        </p:nvSpPr>
        <p:spPr>
          <a:xfrm>
            <a:off x="142057" y="1286374"/>
            <a:ext cx="8126487" cy="395365"/>
          </a:xfrm>
          <a:prstGeom prst="rect">
            <a:avLst/>
          </a:prstGeom>
        </p:spPr>
        <p:txBody>
          <a:bodyPr wrap="square">
            <a:spAutoFit/>
          </a:bodyPr>
          <a:lstStyle/>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Each scheme has minimum annual performance criteria:</a:t>
            </a:r>
          </a:p>
        </p:txBody>
      </p:sp>
      <p:sp>
        <p:nvSpPr>
          <p:cNvPr id="25" name="Rectangle 24">
            <a:extLst>
              <a:ext uri="{FF2B5EF4-FFF2-40B4-BE49-F238E27FC236}">
                <a16:creationId xmlns:a16="http://schemas.microsoft.com/office/drawing/2014/main" id="{AC2840B5-7999-4ABF-9912-19E65FB2BF0B}"/>
              </a:ext>
            </a:extLst>
          </p:cNvPr>
          <p:cNvSpPr/>
          <p:nvPr/>
        </p:nvSpPr>
        <p:spPr>
          <a:xfrm>
            <a:off x="989781" y="3461762"/>
            <a:ext cx="7813797" cy="1032462"/>
          </a:xfrm>
          <a:prstGeom prst="rect">
            <a:avLst/>
          </a:prstGeom>
        </p:spPr>
        <p:txBody>
          <a:bodyPr wrap="square">
            <a:spAutoFit/>
          </a:bodyPr>
          <a:lstStyle/>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Participants that do not meet the minimum criteria are classed as </a:t>
            </a:r>
            <a:r>
              <a:rPr lang="en-GB" altLang="en-US" sz="1800" dirty="0">
                <a:solidFill>
                  <a:srgbClr val="FFFF00"/>
                </a:solidFill>
                <a:latin typeface="Abel" panose="020B0604020202020204" charset="0"/>
                <a:sym typeface="Abel"/>
              </a:rPr>
              <a:t>unsatisfactory performers.</a:t>
            </a:r>
          </a:p>
          <a:p>
            <a:pPr marL="438150" lvl="0" indent="-285750" algn="just">
              <a:lnSpc>
                <a:spcPct val="115000"/>
              </a:lnSpc>
              <a:buClr>
                <a:srgbClr val="FFFFFF"/>
              </a:buClr>
              <a:buSzPts val="1200"/>
              <a:buFont typeface="Courier New" panose="02070309020205020404" pitchFamily="49" charset="0"/>
              <a:buChar char="o"/>
            </a:pPr>
            <a:r>
              <a:rPr lang="en-GB" altLang="en-US" sz="1800" dirty="0">
                <a:solidFill>
                  <a:srgbClr val="FFFFFF"/>
                </a:solidFill>
                <a:latin typeface="Abel" panose="020B0604020202020204" charset="0"/>
                <a:sym typeface="Abel"/>
              </a:rPr>
              <a:t>Must complete a root cause analysis and CAPA form. </a:t>
            </a:r>
          </a:p>
        </p:txBody>
      </p:sp>
      <p:sp>
        <p:nvSpPr>
          <p:cNvPr id="9" name="Rectangle 8">
            <a:extLst>
              <a:ext uri="{FF2B5EF4-FFF2-40B4-BE49-F238E27FC236}">
                <a16:creationId xmlns:a16="http://schemas.microsoft.com/office/drawing/2014/main" id="{74C63DF8-8696-431B-994C-A66038363ECE}"/>
              </a:ext>
            </a:extLst>
          </p:cNvPr>
          <p:cNvSpPr/>
          <p:nvPr/>
        </p:nvSpPr>
        <p:spPr>
          <a:xfrm>
            <a:off x="989781" y="1847553"/>
            <a:ext cx="6431037" cy="1319079"/>
          </a:xfrm>
          <a:prstGeom prst="rect">
            <a:avLst/>
          </a:prstGeom>
        </p:spPr>
        <p:txBody>
          <a:bodyPr wrap="square">
            <a:spAutoFit/>
          </a:bodyPr>
          <a:lstStyle/>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HLA Typing schemes 90% </a:t>
            </a:r>
          </a:p>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Crossmatching 85% </a:t>
            </a:r>
          </a:p>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Disease Association Schemes 100%</a:t>
            </a:r>
          </a:p>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Antibody Specificity 75%</a:t>
            </a:r>
          </a:p>
          <a:p>
            <a:pPr marL="438150" lvl="8" indent="-285750" algn="just">
              <a:lnSpc>
                <a:spcPct val="115000"/>
              </a:lnSpc>
              <a:buClr>
                <a:srgbClr val="FFFFFF"/>
              </a:buClr>
              <a:buSzPct val="65000"/>
              <a:buFont typeface="Abel" panose="020B0604020202020204" charset="0"/>
              <a:buChar char="►"/>
            </a:pPr>
            <a:r>
              <a:rPr lang="en-GB" altLang="en-US" i="1" dirty="0">
                <a:solidFill>
                  <a:srgbClr val="FFFFFF"/>
                </a:solidFill>
                <a:latin typeface="Abel" panose="020B0604020202020204" charset="0"/>
                <a:sym typeface="Abel"/>
              </a:rPr>
              <a:t>Antibody Detection 80%</a:t>
            </a:r>
          </a:p>
        </p:txBody>
      </p:sp>
      <p:sp>
        <p:nvSpPr>
          <p:cNvPr id="11" name="Google Shape;10803;p70">
            <a:extLst>
              <a:ext uri="{FF2B5EF4-FFF2-40B4-BE49-F238E27FC236}">
                <a16:creationId xmlns:a16="http://schemas.microsoft.com/office/drawing/2014/main" id="{2AFCC7CB-01FF-4432-B995-A4E1858A5429}"/>
              </a:ext>
            </a:extLst>
          </p:cNvPr>
          <p:cNvSpPr/>
          <p:nvPr/>
        </p:nvSpPr>
        <p:spPr>
          <a:xfrm>
            <a:off x="5352081" y="1967313"/>
            <a:ext cx="609600" cy="603666"/>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FFFEFD"/>
          </a:solidFill>
          <a:ln>
            <a:solidFill>
              <a:srgbClr val="002060"/>
            </a:solid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nvGrpSpPr>
          <p:cNvPr id="12" name="Google Shape;12599;p76">
            <a:extLst>
              <a:ext uri="{FF2B5EF4-FFF2-40B4-BE49-F238E27FC236}">
                <a16:creationId xmlns:a16="http://schemas.microsoft.com/office/drawing/2014/main" id="{FA3DA468-8B5E-45A2-8DC2-A9B038D124C2}"/>
              </a:ext>
            </a:extLst>
          </p:cNvPr>
          <p:cNvGrpSpPr/>
          <p:nvPr/>
        </p:nvGrpSpPr>
        <p:grpSpPr>
          <a:xfrm>
            <a:off x="7636663" y="3995828"/>
            <a:ext cx="553096" cy="593316"/>
            <a:chOff x="-6713450" y="2397900"/>
            <a:chExt cx="295375" cy="291450"/>
          </a:xfrm>
          <a:solidFill>
            <a:srgbClr val="FFFEFD"/>
          </a:solidFill>
          <a:effectLst>
            <a:outerShdw blurRad="63500" sx="102000" sy="102000" algn="ctr" rotWithShape="0">
              <a:prstClr val="black">
                <a:alpha val="40000"/>
              </a:prstClr>
            </a:outerShdw>
          </a:effectLst>
        </p:grpSpPr>
        <p:sp>
          <p:nvSpPr>
            <p:cNvPr id="13" name="Google Shape;12600;p76">
              <a:extLst>
                <a:ext uri="{FF2B5EF4-FFF2-40B4-BE49-F238E27FC236}">
                  <a16:creationId xmlns:a16="http://schemas.microsoft.com/office/drawing/2014/main" id="{70446630-1350-46B9-ABEC-9FBA3147A377}"/>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4" name="Google Shape;12601;p76">
              <a:extLst>
                <a:ext uri="{FF2B5EF4-FFF2-40B4-BE49-F238E27FC236}">
                  <a16:creationId xmlns:a16="http://schemas.microsoft.com/office/drawing/2014/main" id="{66BD5521-F934-4C2D-9A3D-4BACE78477C1}"/>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Tree>
    <p:custDataLst>
      <p:tags r:id="rId1"/>
    </p:custDataLst>
    <p:extLst>
      <p:ext uri="{BB962C8B-B14F-4D97-AF65-F5344CB8AC3E}">
        <p14:creationId xmlns:p14="http://schemas.microsoft.com/office/powerpoint/2010/main" val="74886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uiExpand="1" build="allAtOnce"/>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10: HPA Genotyping</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260063" y="1268370"/>
            <a:ext cx="7929697" cy="400110"/>
          </a:xfrm>
          <a:prstGeom prst="rect">
            <a:avLst/>
          </a:prstGeom>
        </p:spPr>
        <p:txBody>
          <a:bodyPr wrap="square">
            <a:spAutoFit/>
          </a:bodyPr>
          <a:lstStyle/>
          <a:p>
            <a:pPr marL="342892" indent="-342892" defTabSz="914378">
              <a:spcBef>
                <a:spcPts val="1000"/>
              </a:spcBef>
              <a:buClr>
                <a:srgbClr val="FFFFFF"/>
              </a:buClr>
              <a:buSzPct val="86000"/>
              <a:buFont typeface="Arial" panose="020B0604020202020204" pitchFamily="34" charset="0"/>
              <a:buChar char="•"/>
            </a:pPr>
            <a:r>
              <a:rPr lang="en-GB" altLang="en-US" sz="2000" dirty="0">
                <a:solidFill>
                  <a:srgbClr val="FFFFFF"/>
                </a:solidFill>
                <a:latin typeface="Abel" panose="020B0604020202020204" charset="0"/>
              </a:rPr>
              <a:t>1 lab with unsatisfactory performance</a:t>
            </a:r>
          </a:p>
        </p:txBody>
      </p:sp>
      <p:graphicFrame>
        <p:nvGraphicFramePr>
          <p:cNvPr id="6" name="Google Shape;946;p154">
            <a:extLst>
              <a:ext uri="{FF2B5EF4-FFF2-40B4-BE49-F238E27FC236}">
                <a16:creationId xmlns:a16="http://schemas.microsoft.com/office/drawing/2014/main" id="{27CBD88F-6879-4370-9D30-1D107612AFA4}"/>
              </a:ext>
            </a:extLst>
          </p:cNvPr>
          <p:cNvGraphicFramePr/>
          <p:nvPr>
            <p:extLst>
              <p:ext uri="{D42A27DB-BD31-4B8C-83A1-F6EECF244321}">
                <p14:modId xmlns:p14="http://schemas.microsoft.com/office/powerpoint/2010/main" val="3128026887"/>
              </p:ext>
            </p:extLst>
          </p:nvPr>
        </p:nvGraphicFramePr>
        <p:xfrm>
          <a:off x="513214" y="1668480"/>
          <a:ext cx="7908891" cy="2906000"/>
        </p:xfrm>
        <a:graphic>
          <a:graphicData uri="http://schemas.openxmlformats.org/drawingml/2006/table">
            <a:tbl>
              <a:tblPr>
                <a:noFill/>
              </a:tblPr>
              <a:tblGrid>
                <a:gridCol w="1841894">
                  <a:extLst>
                    <a:ext uri="{9D8B030D-6E8A-4147-A177-3AD203B41FA5}">
                      <a16:colId xmlns:a16="http://schemas.microsoft.com/office/drawing/2014/main" val="20000"/>
                    </a:ext>
                  </a:extLst>
                </a:gridCol>
                <a:gridCol w="736757">
                  <a:extLst>
                    <a:ext uri="{9D8B030D-6E8A-4147-A177-3AD203B41FA5}">
                      <a16:colId xmlns:a16="http://schemas.microsoft.com/office/drawing/2014/main" val="20004"/>
                    </a:ext>
                  </a:extLst>
                </a:gridCol>
                <a:gridCol w="802644">
                  <a:extLst>
                    <a:ext uri="{9D8B030D-6E8A-4147-A177-3AD203B41FA5}">
                      <a16:colId xmlns:a16="http://schemas.microsoft.com/office/drawing/2014/main" val="20005"/>
                    </a:ext>
                  </a:extLst>
                </a:gridCol>
                <a:gridCol w="798295">
                  <a:extLst>
                    <a:ext uri="{9D8B030D-6E8A-4147-A177-3AD203B41FA5}">
                      <a16:colId xmlns:a16="http://schemas.microsoft.com/office/drawing/2014/main" val="3388228380"/>
                    </a:ext>
                  </a:extLst>
                </a:gridCol>
                <a:gridCol w="747770">
                  <a:extLst>
                    <a:ext uri="{9D8B030D-6E8A-4147-A177-3AD203B41FA5}">
                      <a16:colId xmlns:a16="http://schemas.microsoft.com/office/drawing/2014/main" val="3904932847"/>
                    </a:ext>
                  </a:extLst>
                </a:gridCol>
                <a:gridCol w="838715">
                  <a:extLst>
                    <a:ext uri="{9D8B030D-6E8A-4147-A177-3AD203B41FA5}">
                      <a16:colId xmlns:a16="http://schemas.microsoft.com/office/drawing/2014/main" val="433747242"/>
                    </a:ext>
                  </a:extLst>
                </a:gridCol>
                <a:gridCol w="697245">
                  <a:extLst>
                    <a:ext uri="{9D8B030D-6E8A-4147-A177-3AD203B41FA5}">
                      <a16:colId xmlns:a16="http://schemas.microsoft.com/office/drawing/2014/main" val="3961232826"/>
                    </a:ext>
                  </a:extLst>
                </a:gridCol>
                <a:gridCol w="747771">
                  <a:extLst>
                    <a:ext uri="{9D8B030D-6E8A-4147-A177-3AD203B41FA5}">
                      <a16:colId xmlns:a16="http://schemas.microsoft.com/office/drawing/2014/main" val="4161008804"/>
                    </a:ext>
                  </a:extLst>
                </a:gridCol>
                <a:gridCol w="697800">
                  <a:extLst>
                    <a:ext uri="{9D8B030D-6E8A-4147-A177-3AD203B41FA5}">
                      <a16:colId xmlns:a16="http://schemas.microsoft.com/office/drawing/2014/main" val="3515224227"/>
                    </a:ext>
                  </a:extLst>
                </a:gridCol>
              </a:tblGrid>
              <a:tr h="629980">
                <a:tc>
                  <a:txBody>
                    <a:bodyPr/>
                    <a:lstStyle/>
                    <a:p>
                      <a:pPr marL="0" marR="0" lvl="0" indent="0" algn="l" rtl="0">
                        <a:lnSpc>
                          <a:spcPct val="100000"/>
                        </a:lnSpc>
                        <a:spcBef>
                          <a:spcPts val="0"/>
                        </a:spcBef>
                        <a:spcAft>
                          <a:spcPts val="0"/>
                        </a:spcAft>
                        <a:buClr>
                          <a:schemeClr val="dk1"/>
                        </a:buClr>
                        <a:buSzPts val="2800"/>
                        <a:buFont typeface="Calibri"/>
                        <a:buNone/>
                      </a:pPr>
                      <a:endParaRPr sz="24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800"/>
                        <a:buFont typeface="Arial"/>
                        <a:buNone/>
                      </a:pPr>
                      <a:r>
                        <a:rPr lang="en-GB" sz="1600" b="1" i="0" u="none" strike="noStrike" cap="none" dirty="0">
                          <a:solidFill>
                            <a:schemeClr val="tx1"/>
                          </a:solidFill>
                          <a:latin typeface="Abel" panose="020B0604020202020204" charset="0"/>
                          <a:ea typeface="Arial"/>
                          <a:cs typeface="Arial"/>
                          <a:sym typeface="Arial"/>
                        </a:rPr>
                        <a:t>2018</a:t>
                      </a:r>
                      <a:endParaRPr sz="120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b="1" dirty="0">
                          <a:solidFill>
                            <a:schemeClr val="tx1"/>
                          </a:solidFill>
                          <a:latin typeface="Abel" panose="020B0604020202020204" charset="0"/>
                        </a:rPr>
                        <a:t>2019</a:t>
                      </a:r>
                      <a:endParaRPr sz="1600" b="1" i="0" u="none" strike="noStrike" cap="none" dirty="0">
                        <a:solidFill>
                          <a:schemeClr val="tx1"/>
                        </a:solidFill>
                        <a:latin typeface="Abel" panose="020B0604020202020204" charset="0"/>
                        <a:ea typeface="Arial"/>
                        <a:cs typeface="Arial"/>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b="1" kern="1200" dirty="0">
                          <a:solidFill>
                            <a:schemeClr val="tx1"/>
                          </a:solidFill>
                          <a:latin typeface="Abel" panose="020B0604020202020204" charset="0"/>
                          <a:ea typeface="Calibri"/>
                          <a:cs typeface="Calibri"/>
                          <a:sym typeface="Arial"/>
                        </a:rPr>
                        <a:t>2020</a:t>
                      </a:r>
                      <a:endParaRPr sz="1600" b="1" kern="1200" dirty="0">
                        <a:solidFill>
                          <a:schemeClr val="tx1"/>
                        </a:solidFill>
                        <a:latin typeface="Abel" panose="020B0604020202020204" charset="0"/>
                        <a:ea typeface="Calibri"/>
                        <a:cs typeface="Calibri"/>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b="1" kern="1200" dirty="0">
                          <a:solidFill>
                            <a:schemeClr val="tx1"/>
                          </a:solidFill>
                          <a:latin typeface="Abel" panose="020B0604020202020204" charset="0"/>
                          <a:ea typeface="Calibri"/>
                          <a:cs typeface="Calibri"/>
                          <a:sym typeface="Arial"/>
                        </a:rPr>
                        <a:t>2021</a:t>
                      </a:r>
                      <a:endParaRPr sz="1600" b="1" kern="1200" dirty="0">
                        <a:solidFill>
                          <a:schemeClr val="tx1"/>
                        </a:solidFill>
                        <a:latin typeface="Abel" panose="020B0604020202020204" charset="0"/>
                        <a:ea typeface="Calibri"/>
                        <a:cs typeface="Calibri"/>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b="1" kern="1200" dirty="0">
                          <a:solidFill>
                            <a:schemeClr val="tx1"/>
                          </a:solidFill>
                          <a:latin typeface="Abel" panose="020B0604020202020204" charset="0"/>
                          <a:ea typeface="Calibri"/>
                          <a:cs typeface="Calibri"/>
                          <a:sym typeface="Arial"/>
                        </a:rPr>
                        <a:t>2022</a:t>
                      </a:r>
                      <a:endParaRPr sz="1600" b="1" kern="1200" dirty="0">
                        <a:solidFill>
                          <a:schemeClr val="tx1"/>
                        </a:solidFill>
                        <a:latin typeface="Abel" panose="020B0604020202020204" charset="0"/>
                        <a:ea typeface="Calibri"/>
                        <a:cs typeface="Calibri"/>
                        <a:sym typeface="Arial"/>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2023</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2024</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2025</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509">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Number of Participants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200" b="1"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GB" sz="1600" b="0" i="0" u="none" strike="noStrike" cap="none" dirty="0">
                          <a:solidFill>
                            <a:schemeClr val="tx1"/>
                          </a:solidFill>
                          <a:latin typeface="Abel" panose="020B0604020202020204" charset="0"/>
                          <a:ea typeface="Calibri"/>
                          <a:cs typeface="Calibri"/>
                          <a:sym typeface="Calibri"/>
                        </a:rPr>
                        <a:t>37 (</a:t>
                      </a:r>
                      <a:r>
                        <a:rPr lang="en-GB" sz="1600" b="0" i="0" u="none" strike="noStrike" cap="none" dirty="0">
                          <a:solidFill>
                            <a:srgbClr val="FFFF00"/>
                          </a:solidFill>
                          <a:latin typeface="Abel" panose="020B0604020202020204" charset="0"/>
                          <a:ea typeface="Calibri"/>
                          <a:cs typeface="Calibri"/>
                          <a:sym typeface="Calibri"/>
                        </a:rPr>
                        <a:t>6</a:t>
                      </a:r>
                      <a:r>
                        <a:rPr lang="en-GB" sz="1600" b="0" i="0" u="none" strike="noStrike" cap="none" dirty="0">
                          <a:solidFill>
                            <a:schemeClr val="tx1"/>
                          </a:solidFill>
                          <a:latin typeface="Abel" panose="020B0604020202020204" charset="0"/>
                          <a:ea typeface="Calibri"/>
                          <a:cs typeface="Calibri"/>
                          <a:sym typeface="Calibri"/>
                        </a:rPr>
                        <a:t>)</a:t>
                      </a:r>
                      <a:endParaRPr sz="120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38</a:t>
                      </a:r>
                      <a:r>
                        <a:rPr lang="en-GB" sz="1600" baseline="0" dirty="0">
                          <a:solidFill>
                            <a:schemeClr val="tx1"/>
                          </a:solidFill>
                          <a:latin typeface="Abel" panose="020B0604020202020204" charset="0"/>
                          <a:ea typeface="Calibri"/>
                          <a:cs typeface="Calibri"/>
                          <a:sym typeface="Calibri"/>
                        </a:rPr>
                        <a:t> </a:t>
                      </a:r>
                      <a:r>
                        <a:rPr lang="en-GB" sz="1600" dirty="0">
                          <a:solidFill>
                            <a:schemeClr val="tx1"/>
                          </a:solidFill>
                          <a:latin typeface="Abel" panose="020B0604020202020204" charset="0"/>
                          <a:ea typeface="Calibri"/>
                          <a:cs typeface="Calibri"/>
                          <a:sym typeface="Calibri"/>
                        </a:rPr>
                        <a:t>(</a:t>
                      </a:r>
                      <a:r>
                        <a:rPr lang="en-GB" sz="1600" dirty="0">
                          <a:solidFill>
                            <a:srgbClr val="FFFF00"/>
                          </a:solidFill>
                          <a:latin typeface="Abel" panose="020B0604020202020204" charset="0"/>
                          <a:ea typeface="Calibri"/>
                          <a:cs typeface="Calibri"/>
                          <a:sym typeface="Calibri"/>
                        </a:rPr>
                        <a:t>6</a:t>
                      </a:r>
                      <a:r>
                        <a:rPr lang="en-GB" sz="1600" dirty="0">
                          <a:solidFill>
                            <a:schemeClr val="tx1"/>
                          </a:solidFill>
                          <a:latin typeface="Abel" panose="020B0604020202020204" charset="0"/>
                          <a:ea typeface="Calibri"/>
                          <a:cs typeface="Calibri"/>
                          <a:sym typeface="Calibri"/>
                        </a:rPr>
                        <a:t>)</a:t>
                      </a:r>
                      <a:endParaRPr sz="16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40 (</a:t>
                      </a:r>
                      <a:r>
                        <a:rPr lang="en-GB" sz="1600" kern="1200" dirty="0">
                          <a:solidFill>
                            <a:srgbClr val="FFFF00"/>
                          </a:solidFill>
                          <a:latin typeface="Abel" panose="020B0604020202020204" charset="0"/>
                          <a:ea typeface="Calibri"/>
                          <a:cs typeface="Calibri"/>
                          <a:sym typeface="Calibri"/>
                        </a:rPr>
                        <a:t>0</a:t>
                      </a:r>
                      <a:r>
                        <a:rPr lang="en-GB" sz="1600" kern="120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38 (</a:t>
                      </a:r>
                      <a:r>
                        <a:rPr lang="en-GB" sz="1600" kern="1200" dirty="0">
                          <a:solidFill>
                            <a:srgbClr val="FFFF00"/>
                          </a:solidFill>
                          <a:latin typeface="Abel" panose="020B0604020202020204" charset="0"/>
                          <a:ea typeface="Calibri"/>
                          <a:cs typeface="Calibri"/>
                          <a:sym typeface="Calibri"/>
                        </a:rPr>
                        <a:t>6</a:t>
                      </a:r>
                      <a:r>
                        <a:rPr lang="en-GB" sz="1600" kern="120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39 (</a:t>
                      </a:r>
                      <a:r>
                        <a:rPr lang="en-GB" sz="1600" kern="1200" dirty="0">
                          <a:solidFill>
                            <a:srgbClr val="FFFF00"/>
                          </a:solidFill>
                          <a:latin typeface="Abel" panose="020B0604020202020204" charset="0"/>
                          <a:ea typeface="Calibri"/>
                          <a:cs typeface="Calibri"/>
                          <a:sym typeface="Calibri"/>
                        </a:rPr>
                        <a:t>6</a:t>
                      </a:r>
                      <a:r>
                        <a:rPr lang="en-GB" sz="1600" kern="120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39 (</a:t>
                      </a:r>
                      <a:r>
                        <a:rPr lang="en-GB" sz="1400" dirty="0">
                          <a:solidFill>
                            <a:srgbClr val="FFFF00"/>
                          </a:solidFill>
                          <a:latin typeface="Abel" panose="020B0604020202020204" charset="0"/>
                        </a:rPr>
                        <a:t>6</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38 (</a:t>
                      </a:r>
                      <a:r>
                        <a:rPr lang="en-GB" sz="1400" dirty="0">
                          <a:solidFill>
                            <a:srgbClr val="FFFF00"/>
                          </a:solidFill>
                          <a:latin typeface="Abel" panose="020B0604020202020204" charset="0"/>
                        </a:rPr>
                        <a:t>6</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38 (</a:t>
                      </a:r>
                      <a:r>
                        <a:rPr lang="en-GB" sz="1400" dirty="0">
                          <a:solidFill>
                            <a:srgbClr val="FFFF00"/>
                          </a:solidFill>
                          <a:latin typeface="Abel" panose="020B0604020202020204" charset="0"/>
                        </a:rPr>
                        <a:t>6</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873820">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Number with Unsatisfactory Performance </a:t>
                      </a:r>
                      <a:endParaRPr sz="1200" b="1" dirty="0">
                        <a:solidFill>
                          <a:schemeClr val="tx1"/>
                        </a:solidFill>
                        <a:latin typeface="Abel" panose="020B0604020202020204" charset="0"/>
                      </a:endParaRPr>
                    </a:p>
                    <a:p>
                      <a:pPr marL="0" marR="0" lvl="0" indent="0" algn="ctr" rtl="0">
                        <a:lnSpc>
                          <a:spcPct val="100000"/>
                        </a:lnSpc>
                        <a:spcBef>
                          <a:spcPts val="36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(&lt; 100%)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600" b="1"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GB" sz="1600" b="0" i="0" u="none" strike="noStrike" cap="none" dirty="0">
                          <a:solidFill>
                            <a:schemeClr val="tx1"/>
                          </a:solidFill>
                          <a:latin typeface="Abel" panose="020B0604020202020204" charset="0"/>
                          <a:ea typeface="Calibri"/>
                          <a:cs typeface="Calibri"/>
                          <a:sym typeface="Calibri"/>
                        </a:rPr>
                        <a:t>1 (</a:t>
                      </a:r>
                      <a:r>
                        <a:rPr lang="en-GB" sz="1600" b="0" i="0" u="none" strike="noStrike" cap="none" dirty="0">
                          <a:solidFill>
                            <a:srgbClr val="FFFF00"/>
                          </a:solidFill>
                          <a:latin typeface="Abel" panose="020B0604020202020204" charset="0"/>
                          <a:ea typeface="Calibri"/>
                          <a:cs typeface="Calibri"/>
                          <a:sym typeface="Calibri"/>
                        </a:rPr>
                        <a:t>0</a:t>
                      </a:r>
                      <a:r>
                        <a:rPr lang="en-GB" sz="1600" b="0" i="0" u="none" strike="noStrike" cap="none" dirty="0">
                          <a:solidFill>
                            <a:schemeClr val="tx1"/>
                          </a:solidFill>
                          <a:latin typeface="Abel" panose="020B0604020202020204" charset="0"/>
                          <a:ea typeface="Calibri"/>
                          <a:cs typeface="Calibri"/>
                          <a:sym typeface="Calibri"/>
                        </a:rPr>
                        <a:t>)</a:t>
                      </a:r>
                      <a:endParaRPr sz="120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3 (</a:t>
                      </a:r>
                      <a:r>
                        <a:rPr lang="en-GB" sz="1600" dirty="0">
                          <a:solidFill>
                            <a:srgbClr val="FFFF00"/>
                          </a:solidFill>
                          <a:latin typeface="Abel" panose="020B0604020202020204" charset="0"/>
                          <a:ea typeface="Calibri"/>
                          <a:cs typeface="Calibri"/>
                          <a:sym typeface="Calibri"/>
                        </a:rPr>
                        <a:t>0</a:t>
                      </a:r>
                      <a:r>
                        <a:rPr lang="en-GB" sz="1600" dirty="0">
                          <a:solidFill>
                            <a:schemeClr val="tx1"/>
                          </a:solidFill>
                          <a:latin typeface="Abel" panose="020B0604020202020204" charset="0"/>
                          <a:ea typeface="Calibri"/>
                          <a:cs typeface="Calibri"/>
                          <a:sym typeface="Calibri"/>
                        </a:rPr>
                        <a:t>)</a:t>
                      </a:r>
                      <a:endParaRPr sz="16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0</a:t>
                      </a:r>
                      <a:r>
                        <a:rPr lang="en-GB" sz="1600" kern="1200" baseline="0" dirty="0">
                          <a:solidFill>
                            <a:schemeClr val="tx1"/>
                          </a:solidFill>
                          <a:latin typeface="Abel" panose="020B0604020202020204" charset="0"/>
                          <a:ea typeface="Calibri"/>
                          <a:cs typeface="Calibri"/>
                          <a:sym typeface="Calibri"/>
                        </a:rPr>
                        <a:t> (</a:t>
                      </a:r>
                      <a:r>
                        <a:rPr lang="en-GB" sz="1600" kern="1200" baseline="0" dirty="0">
                          <a:solidFill>
                            <a:srgbClr val="FFFF00"/>
                          </a:solidFill>
                          <a:latin typeface="Abel" panose="020B0604020202020204" charset="0"/>
                          <a:ea typeface="Calibri"/>
                          <a:cs typeface="Calibri"/>
                          <a:sym typeface="Calibri"/>
                        </a:rPr>
                        <a:t>0</a:t>
                      </a:r>
                      <a:r>
                        <a:rPr lang="en-GB" sz="1600" kern="1200" baseline="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0</a:t>
                      </a:r>
                      <a:r>
                        <a:rPr lang="en-GB" sz="1600" kern="1200" baseline="0" dirty="0">
                          <a:solidFill>
                            <a:schemeClr val="tx1"/>
                          </a:solidFill>
                          <a:latin typeface="Abel" panose="020B0604020202020204" charset="0"/>
                          <a:ea typeface="Calibri"/>
                          <a:cs typeface="Calibri"/>
                          <a:sym typeface="Calibri"/>
                        </a:rPr>
                        <a:t> (</a:t>
                      </a:r>
                      <a:r>
                        <a:rPr lang="en-GB" sz="1600" kern="1200" baseline="0" dirty="0">
                          <a:solidFill>
                            <a:srgbClr val="FFFF00"/>
                          </a:solidFill>
                          <a:latin typeface="Abel" panose="020B0604020202020204" charset="0"/>
                          <a:ea typeface="Calibri"/>
                          <a:cs typeface="Calibri"/>
                          <a:sym typeface="Calibri"/>
                        </a:rPr>
                        <a:t>0</a:t>
                      </a:r>
                      <a:r>
                        <a:rPr lang="en-GB" sz="1600" kern="1200" baseline="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1 (</a:t>
                      </a:r>
                      <a:r>
                        <a:rPr lang="en-GB" sz="1600" kern="1200" dirty="0">
                          <a:solidFill>
                            <a:srgbClr val="FFFF00"/>
                          </a:solidFill>
                          <a:latin typeface="Abel" panose="020B0604020202020204" charset="0"/>
                          <a:ea typeface="Calibri"/>
                          <a:cs typeface="Calibri"/>
                          <a:sym typeface="Calibri"/>
                        </a:rPr>
                        <a:t>0</a:t>
                      </a:r>
                      <a:r>
                        <a:rPr lang="en-GB" sz="1600" kern="1200" dirty="0">
                          <a:solidFill>
                            <a:schemeClr val="tx1"/>
                          </a:solidFill>
                          <a:latin typeface="Abel" panose="020B0604020202020204" charset="0"/>
                          <a:ea typeface="Calibri"/>
                          <a:cs typeface="Calibri"/>
                          <a:sym typeface="Calibri"/>
                        </a:rPr>
                        <a:t>)</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0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078">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 Unsatisfactory Performance</a:t>
                      </a:r>
                      <a:endParaRPr sz="1200" b="1" dirty="0">
                        <a:solidFill>
                          <a:schemeClr val="tx1"/>
                        </a:solidFill>
                        <a:latin typeface="Abel" panose="020B0604020202020204" charset="0"/>
                      </a:endParaRPr>
                    </a:p>
                  </a:txBody>
                  <a:tcPr marL="99075" marR="99075" marT="45750" marB="45750"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GB" sz="1600" b="0" i="0" u="none" strike="noStrike" cap="none" dirty="0">
                          <a:solidFill>
                            <a:schemeClr val="tx1"/>
                          </a:solidFill>
                          <a:latin typeface="Abel" panose="020B0604020202020204" charset="0"/>
                          <a:ea typeface="Calibri"/>
                          <a:cs typeface="Calibri"/>
                          <a:sym typeface="Calibri"/>
                        </a:rPr>
                        <a:t>2.7%</a:t>
                      </a:r>
                      <a:endParaRPr sz="1200" dirty="0">
                        <a:solidFill>
                          <a:schemeClr val="tx1"/>
                        </a:solidFill>
                        <a:latin typeface="Abel" panose="020B0604020202020204" charset="0"/>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7.9%</a:t>
                      </a:r>
                      <a:endParaRPr sz="1600" b="0" i="0" u="none" strike="noStrike" cap="none"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0%</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0%</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latinLnBrk="0" hangingPunct="1">
                        <a:lnSpc>
                          <a:spcPct val="100000"/>
                        </a:lnSpc>
                        <a:spcBef>
                          <a:spcPts val="0"/>
                        </a:spcBef>
                        <a:spcAft>
                          <a:spcPts val="0"/>
                        </a:spcAft>
                        <a:buNone/>
                      </a:pPr>
                      <a:r>
                        <a:rPr lang="en-GB" sz="1600" kern="1200" dirty="0">
                          <a:solidFill>
                            <a:schemeClr val="tx1"/>
                          </a:solidFill>
                          <a:latin typeface="Abel" panose="020B0604020202020204" charset="0"/>
                          <a:ea typeface="Calibri"/>
                          <a:cs typeface="Calibri"/>
                          <a:sym typeface="Calibri"/>
                        </a:rPr>
                        <a:t>2.6%</a:t>
                      </a:r>
                      <a:endParaRPr sz="1600" kern="1200" dirty="0">
                        <a:solidFill>
                          <a:schemeClr val="tx1"/>
                        </a:solidFill>
                        <a:latin typeface="Abel" panose="020B0604020202020204" charset="0"/>
                        <a:ea typeface="Calibri"/>
                        <a:cs typeface="Calibri"/>
                        <a:sym typeface="Calibri"/>
                      </a:endParaRP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2.6%</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0%</a:t>
                      </a:r>
                    </a:p>
                  </a:txBody>
                  <a:tcPr marL="99075" marR="99075" marT="45750" marB="4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2.6%</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2" name="Rectangle: Rounded Corners 1">
            <a:extLst>
              <a:ext uri="{FF2B5EF4-FFF2-40B4-BE49-F238E27FC236}">
                <a16:creationId xmlns:a16="http://schemas.microsoft.com/office/drawing/2014/main" id="{AB5D4F61-EAF7-F8C8-C210-F1B63FF204E4}"/>
              </a:ext>
            </a:extLst>
          </p:cNvPr>
          <p:cNvSpPr/>
          <p:nvPr/>
        </p:nvSpPr>
        <p:spPr>
          <a:xfrm>
            <a:off x="7659773" y="1515513"/>
            <a:ext cx="818147" cy="3058967"/>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9304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0">
          <a:extLst>
            <a:ext uri="{FF2B5EF4-FFF2-40B4-BE49-F238E27FC236}">
              <a16:creationId xmlns:a16="http://schemas.microsoft.com/office/drawing/2014/main" id="{2590A96B-5CEC-C19B-523D-BBDA586E39C3}"/>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DAFEE47C-42C5-328A-51BE-79DB6E74E8BC}"/>
              </a:ext>
            </a:extLst>
          </p:cNvPr>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10: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a:extLst>
              <a:ext uri="{FF2B5EF4-FFF2-40B4-BE49-F238E27FC236}">
                <a16:creationId xmlns:a16="http://schemas.microsoft.com/office/drawing/2014/main" id="{CC00B1C2-D9F6-B40A-6EAF-AFA8FE3C4BF5}"/>
              </a:ext>
            </a:extLst>
          </p:cNvPr>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a:extLst>
              <a:ext uri="{FF2B5EF4-FFF2-40B4-BE49-F238E27FC236}">
                <a16:creationId xmlns:a16="http://schemas.microsoft.com/office/drawing/2014/main" id="{CBDDD5A6-3656-D5E6-4CE3-9AEF0A64C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C94EF543-33CB-27E4-C9EB-2ACCE3F7138B}"/>
              </a:ext>
            </a:extLst>
          </p:cNvPr>
          <p:cNvGraphicFramePr>
            <a:graphicFrameLocks noGrp="1"/>
          </p:cNvGraphicFramePr>
          <p:nvPr>
            <p:extLst>
              <p:ext uri="{D42A27DB-BD31-4B8C-83A1-F6EECF244321}">
                <p14:modId xmlns:p14="http://schemas.microsoft.com/office/powerpoint/2010/main" val="2885963691"/>
              </p:ext>
            </p:extLst>
          </p:nvPr>
        </p:nvGraphicFramePr>
        <p:xfrm>
          <a:off x="572717" y="1277077"/>
          <a:ext cx="7998566" cy="1118433"/>
        </p:xfrm>
        <a:graphic>
          <a:graphicData uri="http://schemas.openxmlformats.org/drawingml/2006/table">
            <a:tbl>
              <a:tblPr firstRow="1" bandRow="1">
                <a:tableStyleId>{5C22544A-7EE6-4342-B048-85BDC9FD1C3A}</a:tableStyleId>
              </a:tblPr>
              <a:tblGrid>
                <a:gridCol w="912784">
                  <a:extLst>
                    <a:ext uri="{9D8B030D-6E8A-4147-A177-3AD203B41FA5}">
                      <a16:colId xmlns:a16="http://schemas.microsoft.com/office/drawing/2014/main" val="1306598289"/>
                    </a:ext>
                  </a:extLst>
                </a:gridCol>
                <a:gridCol w="3850213">
                  <a:extLst>
                    <a:ext uri="{9D8B030D-6E8A-4147-A177-3AD203B41FA5}">
                      <a16:colId xmlns:a16="http://schemas.microsoft.com/office/drawing/2014/main" val="1913237468"/>
                    </a:ext>
                  </a:extLst>
                </a:gridCol>
                <a:gridCol w="3235569">
                  <a:extLst>
                    <a:ext uri="{9D8B030D-6E8A-4147-A177-3AD203B41FA5}">
                      <a16:colId xmlns:a16="http://schemas.microsoft.com/office/drawing/2014/main" val="1053393756"/>
                    </a:ext>
                  </a:extLst>
                </a:gridCol>
              </a:tblGrid>
              <a:tr h="635967">
                <a:tc>
                  <a:txBody>
                    <a:bodyPr/>
                    <a:lstStyle/>
                    <a:p>
                      <a:pPr algn="ctr"/>
                      <a:r>
                        <a:rPr lang="en-GB" sz="16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600" dirty="0">
                          <a:solidFill>
                            <a:schemeClr val="tx1"/>
                          </a:solidFill>
                          <a:latin typeface="Abel" panose="020B0604020202020204" charset="0"/>
                        </a:rPr>
                        <a:t>Error</a:t>
                      </a:r>
                    </a:p>
                  </a:txBody>
                  <a:tcPr marL="84406" marR="84406" marT="42203" marB="422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600" dirty="0">
                          <a:solidFill>
                            <a:schemeClr val="tx1"/>
                          </a:solidFill>
                          <a:latin typeface="Abel" panose="020B0604020202020204" charset="0"/>
                        </a:rPr>
                        <a:t>CAPA Response</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4000950"/>
                  </a:ext>
                </a:extLst>
              </a:tr>
              <a:tr h="482466">
                <a:tc>
                  <a:txBody>
                    <a:bodyPr/>
                    <a:lstStyle/>
                    <a:p>
                      <a:pPr algn="ctr" fontAlgn="ctr"/>
                      <a:r>
                        <a:rPr lang="en-GB" sz="1600" b="0" i="0" u="none" strike="noStrike" dirty="0">
                          <a:solidFill>
                            <a:schemeClr val="tx1"/>
                          </a:solidFill>
                          <a:effectLst/>
                          <a:latin typeface="Abel" panose="020B0604020202020204" charset="0"/>
                        </a:rPr>
                        <a:t>382</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ctr">
                        <a:buNone/>
                      </a:pPr>
                      <a:r>
                        <a:rPr lang="en-GB" sz="1400" b="0" i="0" u="none" strike="noStrike" dirty="0">
                          <a:effectLst/>
                          <a:latin typeface="Arial" panose="020B0604020202020204" pitchFamily="34" charset="0"/>
                        </a:rPr>
                        <a:t>10 09/2025: False Pos HPA 3b                                                                 </a:t>
                      </a:r>
                    </a:p>
                    <a:p>
                      <a:pPr algn="l" fontAlgn="ctr">
                        <a:buNone/>
                      </a:pPr>
                      <a:r>
                        <a:rPr lang="en-GB" sz="1400" b="0" i="0" u="none" strike="noStrike" dirty="0">
                          <a:effectLst/>
                          <a:latin typeface="Arial" panose="020B0604020202020204" pitchFamily="34" charset="0"/>
                        </a:rPr>
                        <a:t>10 10/2025: False Neg HPA 3b</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600" b="0" i="0" u="none" strike="noStrike" dirty="0">
                          <a:solidFill>
                            <a:schemeClr val="tx1"/>
                          </a:solidFill>
                          <a:effectLst/>
                          <a:latin typeface="Abel" panose="020B0604020202020204" charset="0"/>
                        </a:rPr>
                        <a:t>labelling error/sample mix up</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42876506"/>
                  </a:ext>
                </a:extLst>
              </a:tr>
            </a:tbl>
          </a:graphicData>
        </a:graphic>
      </p:graphicFrame>
    </p:spTree>
    <p:custDataLst>
      <p:tags r:id="rId1"/>
    </p:custDataLst>
    <p:extLst>
      <p:ext uri="{BB962C8B-B14F-4D97-AF65-F5344CB8AC3E}">
        <p14:creationId xmlns:p14="http://schemas.microsoft.com/office/powerpoint/2010/main" val="620143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612680"/>
          </a:xfrm>
          <a:prstGeom prst="rect">
            <a:avLst/>
          </a:prstGeom>
        </p:spPr>
        <p:txBody>
          <a:bodyPr spcFirstLastPara="1" wrap="square" lIns="91425" tIns="91425" rIns="91425" bIns="91425" anchor="b" anchorCtr="0">
            <a:noAutofit/>
          </a:bodyPr>
          <a:lstStyle/>
          <a:p>
            <a:pPr lvl="0"/>
            <a:r>
              <a:rPr lang="en" sz="2800" dirty="0">
                <a:solidFill>
                  <a:schemeClr val="tx1"/>
                </a:solidFill>
                <a:effectLst>
                  <a:outerShdw blurRad="38100" dist="38100" dir="2700000" algn="tl">
                    <a:srgbClr val="000000">
                      <a:alpha val="43137"/>
                    </a:srgbClr>
                  </a:outerShdw>
                </a:effectLst>
              </a:rPr>
              <a:t>Scheme </a:t>
            </a:r>
            <a:r>
              <a:rPr lang="en-GB" sz="2800" dirty="0">
                <a:solidFill>
                  <a:schemeClr val="tx1"/>
                </a:solidFill>
                <a:effectLst>
                  <a:outerShdw blurRad="38100" dist="38100" dir="2700000" algn="tl">
                    <a:srgbClr val="000000">
                      <a:alpha val="43137"/>
                    </a:srgbClr>
                  </a:outerShdw>
                </a:effectLst>
              </a:rPr>
              <a:t>10: Errors in HPA Genotypes 2025</a:t>
            </a:r>
            <a:endParaRPr sz="28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p:cNvSpPr/>
          <p:nvPr/>
        </p:nvSpPr>
        <p:spPr>
          <a:xfrm>
            <a:off x="611972" y="989341"/>
            <a:ext cx="7710256" cy="3785652"/>
          </a:xfrm>
          <a:prstGeom prst="rect">
            <a:avLst/>
          </a:prstGeom>
        </p:spPr>
        <p:txBody>
          <a:bodyPr wrap="square">
            <a:spAutoFit/>
          </a:bodyPr>
          <a:lstStyle/>
          <a:p>
            <a:pPr marL="285750" indent="-285750" algn="just">
              <a:buFont typeface="Arial" panose="020B0604020202020204" pitchFamily="34" charset="0"/>
              <a:buChar char="•"/>
            </a:pPr>
            <a:r>
              <a:rPr lang="en-GB" altLang="en-US" sz="1600" dirty="0">
                <a:solidFill>
                  <a:schemeClr val="tx1"/>
                </a:solidFill>
                <a:latin typeface="Arial" panose="020B0604020202020204" pitchFamily="34" charset="0"/>
                <a:cs typeface="Arial" panose="020B0604020202020204" pitchFamily="34" charset="0"/>
              </a:rPr>
              <a:t>Error rate extremely low 0.06% but errors at some clinically relevant polymorphisms</a:t>
            </a: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sz="1600" dirty="0">
                <a:solidFill>
                  <a:schemeClr val="tx1"/>
                </a:solidFill>
                <a:latin typeface="Arial" panose="020B0604020202020204" pitchFamily="34" charset="0"/>
                <a:cs typeface="Arial" panose="020B0604020202020204" pitchFamily="34" charset="0"/>
              </a:rPr>
              <a:t>Errors found at </a:t>
            </a:r>
            <a:r>
              <a:rPr lang="en-GB" sz="1600" dirty="0">
                <a:solidFill>
                  <a:schemeClr val="tx1"/>
                </a:solidFill>
                <a:latin typeface="Arial" panose="020B0604020202020204" pitchFamily="34" charset="0"/>
                <a:cs typeface="Arial" panose="020B0604020202020204" pitchFamily="34" charset="0"/>
              </a:rPr>
              <a:t>HPA-3b (n=2), HPA-5a (n=1)</a:t>
            </a: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sz="1600" dirty="0">
                <a:solidFill>
                  <a:schemeClr val="tx1"/>
                </a:solidFill>
                <a:latin typeface="Arial" panose="020B0604020202020204" pitchFamily="34" charset="0"/>
                <a:cs typeface="Arial" panose="020B0604020202020204" pitchFamily="34" charset="0"/>
              </a:rPr>
              <a:t>Even split of false positive (n=1) and false negative (n=2) errors</a:t>
            </a:r>
          </a:p>
          <a:p>
            <a:pPr algn="just"/>
            <a:endParaRPr lang="en-GB" alt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altLang="en-US" sz="1600" dirty="0">
                <a:solidFill>
                  <a:schemeClr val="tx1"/>
                </a:solidFill>
                <a:latin typeface="Arial" panose="020B0604020202020204" pitchFamily="34" charset="0"/>
                <a:cs typeface="Arial" panose="020B0604020202020204" pitchFamily="34" charset="0"/>
              </a:rPr>
              <a:t>2 labs made an error (1 lab made 1 error, 1 lab made 2 errors)</a:t>
            </a:r>
          </a:p>
        </p:txBody>
      </p:sp>
      <p:pic>
        <p:nvPicPr>
          <p:cNvPr id="6" name="Picture 5">
            <a:extLst>
              <a:ext uri="{FF2B5EF4-FFF2-40B4-BE49-F238E27FC236}">
                <a16:creationId xmlns:a16="http://schemas.microsoft.com/office/drawing/2014/main" id="{96FC55F7-61DB-D976-6AA2-F7F26BF96B6C}"/>
              </a:ext>
            </a:extLst>
          </p:cNvPr>
          <p:cNvPicPr>
            <a:picLocks noChangeAspect="1"/>
          </p:cNvPicPr>
          <p:nvPr/>
        </p:nvPicPr>
        <p:blipFill>
          <a:blip r:embed="rId5"/>
          <a:stretch>
            <a:fillRect/>
          </a:stretch>
        </p:blipFill>
        <p:spPr>
          <a:xfrm>
            <a:off x="271096" y="2202941"/>
            <a:ext cx="5677632" cy="1358452"/>
          </a:xfrm>
          <a:prstGeom prst="rect">
            <a:avLst/>
          </a:prstGeom>
        </p:spPr>
      </p:pic>
      <p:pic>
        <p:nvPicPr>
          <p:cNvPr id="9" name="Picture 8">
            <a:extLst>
              <a:ext uri="{FF2B5EF4-FFF2-40B4-BE49-F238E27FC236}">
                <a16:creationId xmlns:a16="http://schemas.microsoft.com/office/drawing/2014/main" id="{84CDDCDF-B713-9FCD-3B5E-EA5C45DA8207}"/>
              </a:ext>
            </a:extLst>
          </p:cNvPr>
          <p:cNvPicPr>
            <a:picLocks noChangeAspect="1"/>
          </p:cNvPicPr>
          <p:nvPr/>
        </p:nvPicPr>
        <p:blipFill>
          <a:blip r:embed="rId6"/>
          <a:stretch>
            <a:fillRect/>
          </a:stretch>
        </p:blipFill>
        <p:spPr>
          <a:xfrm>
            <a:off x="6062986" y="1860201"/>
            <a:ext cx="2836816" cy="1951938"/>
          </a:xfrm>
          <a:prstGeom prst="rect">
            <a:avLst/>
          </a:prstGeom>
        </p:spPr>
      </p:pic>
    </p:spTree>
    <p:extLst>
      <p:ext uri="{BB962C8B-B14F-4D97-AF65-F5344CB8AC3E}">
        <p14:creationId xmlns:p14="http://schemas.microsoft.com/office/powerpoint/2010/main" val="2201471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1770325" y="3144343"/>
            <a:ext cx="7353183" cy="575100"/>
          </a:xfrm>
          <a:prstGeom prst="rect">
            <a:avLst/>
          </a:prstGeom>
        </p:spPr>
        <p:txBody>
          <a:bodyPr spcFirstLastPara="1" wrap="square" lIns="91425" tIns="91425" rIns="91425" bIns="91425" anchor="ctr" anchorCtr="0">
            <a:noAutofit/>
          </a:bodyPr>
          <a:lstStyle/>
          <a:p>
            <a:r>
              <a:rPr lang="en" sz="4000" dirty="0">
                <a:effectLst>
                  <a:outerShdw blurRad="38100" dist="38100" dir="2700000" algn="tl">
                    <a:srgbClr val="000000">
                      <a:alpha val="43137"/>
                    </a:srgbClr>
                  </a:outerShdw>
                </a:effectLst>
              </a:rPr>
              <a:t>HLA-B27 Testing</a:t>
            </a:r>
            <a:endParaRPr sz="40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7200" dirty="0">
                <a:effectLst>
                  <a:outerShdw blurRad="38100" dist="38100" dir="2700000" algn="tl">
                    <a:srgbClr val="000000">
                      <a:alpha val="43137"/>
                    </a:srgbClr>
                  </a:outerShdw>
                </a:effectLst>
              </a:rPr>
              <a:t>1B</a:t>
            </a:r>
            <a:endParaRPr sz="72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14702" y="2121347"/>
            <a:ext cx="226550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250409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605230" y="491897"/>
            <a:ext cx="7075699" cy="526738"/>
          </a:xfrm>
          <a:prstGeom prst="rect">
            <a:avLst/>
          </a:prstGeom>
        </p:spPr>
        <p:txBody>
          <a:bodyPr spcFirstLastPara="1" wrap="square" lIns="91425" tIns="91425" rIns="91425" bIns="91425" anchor="ctr" anchorCtr="0">
            <a:noAutofit/>
          </a:bodyPr>
          <a:lstStyle/>
          <a:p>
            <a:pPr lvl="0"/>
            <a:r>
              <a:rPr lang="en" sz="3200" dirty="0">
                <a:effectLst>
                  <a:outerShdw blurRad="38100" dist="38100" dir="2700000" algn="tl">
                    <a:srgbClr val="000000">
                      <a:alpha val="43137"/>
                    </a:srgbClr>
                  </a:outerShdw>
                </a:effectLst>
              </a:rPr>
              <a:t>Scheme </a:t>
            </a:r>
            <a:r>
              <a:rPr lang="en-GB" sz="3200" dirty="0">
                <a:effectLst>
                  <a:outerShdw blurRad="38100" dist="38100" dir="2700000" algn="tl">
                    <a:srgbClr val="000000">
                      <a:alpha val="43137"/>
                    </a:srgbClr>
                  </a:outerShdw>
                </a:effectLst>
              </a:rPr>
              <a:t>1B: HLA-B27 Testing</a:t>
            </a:r>
            <a:endParaRPr sz="3600" dirty="0">
              <a:effectLst>
                <a:outerShdw blurRad="38100" dist="38100" dir="2700000" algn="tl">
                  <a:srgbClr val="000000">
                    <a:alpha val="43137"/>
                  </a:srgbClr>
                </a:outerShdw>
              </a:effectLst>
            </a:endParaRPr>
          </a:p>
        </p:txBody>
      </p:sp>
      <p:sp>
        <p:nvSpPr>
          <p:cNvPr id="972" name="Google Shape;972;p46"/>
          <p:cNvSpPr txBox="1"/>
          <p:nvPr/>
        </p:nvSpPr>
        <p:spPr>
          <a:xfrm>
            <a:off x="5955681" y="2325396"/>
            <a:ext cx="3102576" cy="1370293"/>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B27 status. </a:t>
            </a:r>
            <a:r>
              <a:rPr lang="en-GB" sz="1600" dirty="0">
                <a:solidFill>
                  <a:srgbClr val="FFFF00"/>
                </a:solidFill>
                <a:latin typeface="Abel"/>
                <a:ea typeface="Abel"/>
                <a:cs typeface="Abel"/>
                <a:sym typeface="Abel"/>
              </a:rPr>
              <a:t>Reference type used where consensus is not met</a:t>
            </a:r>
          </a:p>
          <a:p>
            <a:pPr defTabSz="914378"/>
            <a:endParaRPr sz="1600" dirty="0">
              <a:solidFill>
                <a:srgbClr val="FFFF00"/>
              </a:solidFill>
              <a:latin typeface="Abel"/>
              <a:ea typeface="Abel"/>
              <a:cs typeface="Abel"/>
              <a:sym typeface="Abel"/>
            </a:endParaRPr>
          </a:p>
        </p:txBody>
      </p:sp>
      <p:sp>
        <p:nvSpPr>
          <p:cNvPr id="973" name="Google Shape;973;p46"/>
          <p:cNvSpPr txBox="1"/>
          <p:nvPr/>
        </p:nvSpPr>
        <p:spPr>
          <a:xfrm>
            <a:off x="5955681" y="2223920"/>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85726" y="1547144"/>
            <a:ext cx="3102576" cy="1003797"/>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HLA-B27/2708/B*27 status.</a:t>
            </a:r>
            <a:endParaRPr sz="1600" dirty="0">
              <a:solidFill>
                <a:srgbClr val="FFFF00"/>
              </a:solidFill>
              <a:latin typeface="Abel"/>
              <a:ea typeface="Abel"/>
              <a:cs typeface="Abel"/>
              <a:sym typeface="Abel"/>
            </a:endParaRPr>
          </a:p>
        </p:txBody>
      </p:sp>
      <p:sp>
        <p:nvSpPr>
          <p:cNvPr id="975" name="Google Shape;975;p46"/>
          <p:cNvSpPr txBox="1"/>
          <p:nvPr/>
        </p:nvSpPr>
        <p:spPr>
          <a:xfrm>
            <a:off x="1567506" y="1387045"/>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125769" y="3301270"/>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Making 10/10 reports that are in agreement with consensus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87718" y="2962715"/>
            <a:ext cx="3276125" cy="366705"/>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763589" y="4627685"/>
            <a:ext cx="4633711"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sent over 5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93737" y="2966156"/>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93712" y="1867445"/>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35762" y="2325395"/>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77812" y="140949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77837" y="306080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67276" y="2184433"/>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52181" y="15471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41656" y="2322070"/>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52181" y="3198345"/>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68161" y="2468113"/>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57129" y="3329420"/>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8744" y="1696647"/>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29639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1B: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393193" y="1147674"/>
            <a:ext cx="5418471" cy="400110"/>
          </a:xfrm>
          <a:prstGeom prst="rect">
            <a:avLst/>
          </a:prstGeom>
        </p:spPr>
        <p:txBody>
          <a:bodyPr wrap="none">
            <a:spAutoFit/>
          </a:bodyPr>
          <a:lstStyle/>
          <a:p>
            <a:pPr marL="342892" indent="-342892" defTabSz="914378">
              <a:buClr>
                <a:srgbClr val="FFFFFF"/>
              </a:buClr>
              <a:buSzPct val="86000"/>
              <a:buFont typeface="Arial"/>
              <a:buChar char="•"/>
            </a:pPr>
            <a:r>
              <a:rPr lang="en-GB" sz="2000" dirty="0">
                <a:solidFill>
                  <a:srgbClr val="FFFFFF"/>
                </a:solidFill>
                <a:latin typeface="Abel" panose="020B0604020202020204" charset="0"/>
              </a:rPr>
              <a:t>10 labs with unsatisfactory performance (</a:t>
            </a:r>
            <a:r>
              <a:rPr lang="en-GB" sz="2000" dirty="0">
                <a:solidFill>
                  <a:srgbClr val="FFFF00"/>
                </a:solidFill>
                <a:latin typeface="Abel" panose="020B0604020202020204" charset="0"/>
              </a:rPr>
              <a:t>4 UK&amp;I</a:t>
            </a:r>
            <a:r>
              <a:rPr lang="en-GB" sz="2000" dirty="0">
                <a:solidFill>
                  <a:srgbClr val="FFFFFF"/>
                </a:solidFill>
                <a:latin typeface="Abel" panose="020B0604020202020204" charset="0"/>
              </a:rPr>
              <a:t>)</a:t>
            </a:r>
          </a:p>
        </p:txBody>
      </p:sp>
      <p:graphicFrame>
        <p:nvGraphicFramePr>
          <p:cNvPr id="9" name="Google Shape;1000;p163">
            <a:extLst>
              <a:ext uri="{FF2B5EF4-FFF2-40B4-BE49-F238E27FC236}">
                <a16:creationId xmlns:a16="http://schemas.microsoft.com/office/drawing/2014/main" id="{B63970B4-50B9-4BD8-90D1-80BFB9A47CCB}"/>
              </a:ext>
            </a:extLst>
          </p:cNvPr>
          <p:cNvGraphicFramePr/>
          <p:nvPr/>
        </p:nvGraphicFramePr>
        <p:xfrm>
          <a:off x="702643" y="1618035"/>
          <a:ext cx="6872439" cy="3078521"/>
        </p:xfrm>
        <a:graphic>
          <a:graphicData uri="http://schemas.openxmlformats.org/drawingml/2006/table">
            <a:tbl>
              <a:tblPr>
                <a:noFill/>
              </a:tblPr>
              <a:tblGrid>
                <a:gridCol w="1808694">
                  <a:extLst>
                    <a:ext uri="{9D8B030D-6E8A-4147-A177-3AD203B41FA5}">
                      <a16:colId xmlns:a16="http://schemas.microsoft.com/office/drawing/2014/main" val="20000"/>
                    </a:ext>
                  </a:extLst>
                </a:gridCol>
                <a:gridCol w="780503">
                  <a:extLst>
                    <a:ext uri="{9D8B030D-6E8A-4147-A177-3AD203B41FA5}">
                      <a16:colId xmlns:a16="http://schemas.microsoft.com/office/drawing/2014/main" val="20006"/>
                    </a:ext>
                  </a:extLst>
                </a:gridCol>
                <a:gridCol w="750771">
                  <a:extLst>
                    <a:ext uri="{9D8B030D-6E8A-4147-A177-3AD203B41FA5}">
                      <a16:colId xmlns:a16="http://schemas.microsoft.com/office/drawing/2014/main" val="20007"/>
                    </a:ext>
                  </a:extLst>
                </a:gridCol>
                <a:gridCol w="693018">
                  <a:extLst>
                    <a:ext uri="{9D8B030D-6E8A-4147-A177-3AD203B41FA5}">
                      <a16:colId xmlns:a16="http://schemas.microsoft.com/office/drawing/2014/main" val="1136832711"/>
                    </a:ext>
                  </a:extLst>
                </a:gridCol>
                <a:gridCol w="673769">
                  <a:extLst>
                    <a:ext uri="{9D8B030D-6E8A-4147-A177-3AD203B41FA5}">
                      <a16:colId xmlns:a16="http://schemas.microsoft.com/office/drawing/2014/main" val="2744923826"/>
                    </a:ext>
                  </a:extLst>
                </a:gridCol>
                <a:gridCol w="712269">
                  <a:extLst>
                    <a:ext uri="{9D8B030D-6E8A-4147-A177-3AD203B41FA5}">
                      <a16:colId xmlns:a16="http://schemas.microsoft.com/office/drawing/2014/main" val="1983659151"/>
                    </a:ext>
                  </a:extLst>
                </a:gridCol>
                <a:gridCol w="741146">
                  <a:extLst>
                    <a:ext uri="{9D8B030D-6E8A-4147-A177-3AD203B41FA5}">
                      <a16:colId xmlns:a16="http://schemas.microsoft.com/office/drawing/2014/main" val="3130663300"/>
                    </a:ext>
                  </a:extLst>
                </a:gridCol>
                <a:gridCol w="712269">
                  <a:extLst>
                    <a:ext uri="{9D8B030D-6E8A-4147-A177-3AD203B41FA5}">
                      <a16:colId xmlns:a16="http://schemas.microsoft.com/office/drawing/2014/main" val="1896061342"/>
                    </a:ext>
                  </a:extLst>
                </a:gridCol>
              </a:tblGrid>
              <a:tr h="457211">
                <a:tc>
                  <a:txBody>
                    <a:bodyPr/>
                    <a:lstStyle/>
                    <a:p>
                      <a:pPr marL="0" marR="0" lvl="0" indent="0" algn="l" rtl="0">
                        <a:lnSpc>
                          <a:spcPct val="100000"/>
                        </a:lnSpc>
                        <a:spcBef>
                          <a:spcPts val="0"/>
                        </a:spcBef>
                        <a:spcAft>
                          <a:spcPts val="0"/>
                        </a:spcAft>
                        <a:buClr>
                          <a:schemeClr val="dk1"/>
                        </a:buClr>
                        <a:buSzPts val="2800"/>
                        <a:buFont typeface="Calibri"/>
                        <a:buNone/>
                      </a:pPr>
                      <a:endParaRPr sz="2400" b="0" i="0" u="none" strike="noStrike" cap="none" dirty="0">
                        <a:solidFill>
                          <a:schemeClr val="tx1"/>
                        </a:solidFill>
                        <a:latin typeface="Abel" panose="020B0604020202020204" charset="0"/>
                        <a:ea typeface="Calibri"/>
                        <a:cs typeface="Calibri"/>
                        <a:sym typeface="Calibri"/>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b="1" dirty="0">
                          <a:solidFill>
                            <a:schemeClr val="tx1"/>
                          </a:solidFill>
                          <a:latin typeface="Abel" panose="020B0604020202020204" charset="0"/>
                          <a:ea typeface="Calibri"/>
                          <a:cs typeface="Calibri"/>
                          <a:sym typeface="Calibri"/>
                        </a:rPr>
                        <a:t>2019</a:t>
                      </a:r>
                      <a:endParaRPr sz="1600" b="1" i="0" u="none" strike="noStrike" cap="none" dirty="0">
                        <a:solidFill>
                          <a:schemeClr val="tx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rPr>
                        <a:t>2020</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rPr>
                        <a:t>2021</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rPr>
                        <a:t>2022</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rPr>
                        <a:t>2023</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tx1"/>
                          </a:solidFill>
                          <a:latin typeface="Abel" panose="020B0604020202020204" charset="0"/>
                        </a:rPr>
                        <a:t>2024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charset="0"/>
                        </a:rPr>
                        <a:t>2025</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9930">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Number of Participants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200" b="1" dirty="0">
                        <a:solidFill>
                          <a:schemeClr val="tx1"/>
                        </a:solidFill>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133</a:t>
                      </a:r>
                    </a:p>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 (</a:t>
                      </a:r>
                      <a:r>
                        <a:rPr lang="en-GB" sz="1600" dirty="0">
                          <a:solidFill>
                            <a:srgbClr val="FFFF00"/>
                          </a:solidFill>
                          <a:latin typeface="Abel" panose="020B0604020202020204" charset="0"/>
                          <a:ea typeface="Calibri"/>
                          <a:cs typeface="Calibri"/>
                          <a:sym typeface="Calibri"/>
                        </a:rPr>
                        <a:t>53</a:t>
                      </a:r>
                      <a:r>
                        <a:rPr lang="en-GB" sz="1600" dirty="0">
                          <a:solidFill>
                            <a:schemeClr val="tx1"/>
                          </a:solidFill>
                          <a:latin typeface="Abel" panose="020B0604020202020204" charset="0"/>
                          <a:ea typeface="Calibri"/>
                          <a:cs typeface="Calibri"/>
                          <a:sym typeface="Calibri"/>
                        </a:rPr>
                        <a:t>)</a:t>
                      </a:r>
                      <a:endParaRPr sz="1600" b="0" i="0" u="none" strike="noStrike" cap="none" dirty="0">
                        <a:solidFill>
                          <a:schemeClr val="tx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141 (</a:t>
                      </a:r>
                      <a:r>
                        <a:rPr lang="en-GB" sz="1600" dirty="0">
                          <a:solidFill>
                            <a:srgbClr val="FFFF00"/>
                          </a:solidFill>
                          <a:latin typeface="Abel" panose="020B0604020202020204" charset="0"/>
                        </a:rPr>
                        <a:t>52</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141 (</a:t>
                      </a:r>
                      <a:r>
                        <a:rPr lang="en-GB" sz="1600" dirty="0">
                          <a:solidFill>
                            <a:srgbClr val="FFFF00"/>
                          </a:solidFill>
                          <a:latin typeface="Abel" panose="020B0604020202020204" charset="0"/>
                        </a:rPr>
                        <a:t>50)</a:t>
                      </a:r>
                      <a:endParaRPr lang="en-GB" sz="1600" dirty="0">
                        <a:solidFill>
                          <a:schemeClr val="tx1"/>
                        </a:solidFill>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139 (</a:t>
                      </a:r>
                      <a:r>
                        <a:rPr lang="en-GB" sz="1600" dirty="0">
                          <a:solidFill>
                            <a:srgbClr val="FFFF00"/>
                          </a:solidFill>
                          <a:latin typeface="Abel" panose="020B0604020202020204" charset="0"/>
                        </a:rPr>
                        <a:t>49</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134 (</a:t>
                      </a:r>
                      <a:r>
                        <a:rPr lang="en-GB" sz="1600" dirty="0">
                          <a:solidFill>
                            <a:srgbClr val="FFFF00"/>
                          </a:solidFill>
                          <a:latin typeface="Abel" panose="020B0604020202020204" charset="0"/>
                        </a:rPr>
                        <a:t>50</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131</a:t>
                      </a:r>
                    </a:p>
                    <a:p>
                      <a:pPr algn="ctr"/>
                      <a:r>
                        <a:rPr lang="en-GB" sz="1600" dirty="0">
                          <a:solidFill>
                            <a:schemeClr val="tx1"/>
                          </a:solidFill>
                          <a:latin typeface="Abel" panose="020B0604020202020204" charset="0"/>
                        </a:rPr>
                        <a:t> (</a:t>
                      </a:r>
                      <a:r>
                        <a:rPr lang="en-GB" sz="1600" dirty="0">
                          <a:solidFill>
                            <a:srgbClr val="FFFF00"/>
                          </a:solidFill>
                          <a:latin typeface="Abel" panose="020B0604020202020204" charset="0"/>
                        </a:rPr>
                        <a:t>49</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125</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48</a:t>
                      </a:r>
                      <a:r>
                        <a:rPr lang="en-GB" sz="16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1117610">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Number with Unsatisfactory Performance </a:t>
                      </a:r>
                      <a:endParaRPr sz="1200" b="1" dirty="0">
                        <a:solidFill>
                          <a:schemeClr val="tx1"/>
                        </a:solidFill>
                        <a:latin typeface="Abel" panose="020B0604020202020204" charset="0"/>
                      </a:endParaRPr>
                    </a:p>
                    <a:p>
                      <a:pPr marL="0" marR="0" lvl="0" indent="0" algn="ctr" rtl="0">
                        <a:lnSpc>
                          <a:spcPct val="100000"/>
                        </a:lnSpc>
                        <a:spcBef>
                          <a:spcPts val="36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(&lt; 100%)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600" b="1" i="0" u="none" strike="noStrike" cap="none" dirty="0">
                        <a:solidFill>
                          <a:schemeClr val="tx1"/>
                        </a:solidFill>
                        <a:latin typeface="Abel" panose="020B0604020202020204" charset="0"/>
                        <a:ea typeface="Calibri"/>
                        <a:cs typeface="Calibri"/>
                        <a:sym typeface="Calibri"/>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4 </a:t>
                      </a:r>
                      <a:endParaRPr sz="1600" dirty="0">
                        <a:solidFill>
                          <a:schemeClr val="tx1"/>
                        </a:solidFill>
                        <a:latin typeface="Abel" panose="020B0604020202020204" charset="0"/>
                        <a:ea typeface="Calibri"/>
                        <a:cs typeface="Calibri"/>
                        <a:sym typeface="Calibri"/>
                      </a:endParaRPr>
                    </a:p>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a:t>
                      </a:r>
                      <a:r>
                        <a:rPr lang="en-GB" sz="1600" dirty="0">
                          <a:solidFill>
                            <a:srgbClr val="FFFF00"/>
                          </a:solidFill>
                          <a:latin typeface="Abel" panose="020B0604020202020204" charset="0"/>
                          <a:ea typeface="Calibri"/>
                          <a:cs typeface="Calibri"/>
                          <a:sym typeface="Calibri"/>
                        </a:rPr>
                        <a:t>1</a:t>
                      </a:r>
                      <a:r>
                        <a:rPr lang="en-GB" sz="1600" dirty="0">
                          <a:solidFill>
                            <a:schemeClr val="tx1"/>
                          </a:solidFill>
                          <a:latin typeface="Abel" panose="020B0604020202020204" charset="0"/>
                          <a:ea typeface="Calibri"/>
                          <a:cs typeface="Calibri"/>
                          <a:sym typeface="Calibri"/>
                        </a:rPr>
                        <a:t>)</a:t>
                      </a:r>
                      <a:endParaRPr sz="1600" dirty="0">
                        <a:solidFill>
                          <a:schemeClr val="tx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12 </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2</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3 </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0</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8 </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0</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11 </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3</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16 </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3</a:t>
                      </a:r>
                      <a:r>
                        <a:rPr lang="en-GB" sz="1600" dirty="0">
                          <a:solidFill>
                            <a:schemeClr val="tx1"/>
                          </a:solidFill>
                          <a:latin typeface="Abel" panose="020B060402020202020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latin typeface="Abel" panose="020B0604020202020204" charset="0"/>
                        </a:rPr>
                        <a:t>10</a:t>
                      </a:r>
                    </a:p>
                    <a:p>
                      <a:pPr algn="ctr"/>
                      <a:r>
                        <a:rPr lang="en-GB" sz="1600" dirty="0">
                          <a:solidFill>
                            <a:schemeClr val="tx1"/>
                          </a:solidFill>
                          <a:latin typeface="Abel" panose="020B0604020202020204" charset="0"/>
                        </a:rPr>
                        <a:t> (</a:t>
                      </a:r>
                      <a:r>
                        <a:rPr lang="en-GB" sz="1600" dirty="0">
                          <a:solidFill>
                            <a:srgbClr val="FFFF00"/>
                          </a:solidFill>
                          <a:latin typeface="Abel" panose="020B0604020202020204" charset="0"/>
                        </a:rPr>
                        <a:t>4</a:t>
                      </a:r>
                      <a:r>
                        <a:rPr lang="en-GB" sz="1600" dirty="0">
                          <a:solidFill>
                            <a:schemeClr val="tx1"/>
                          </a:solidFill>
                          <a:latin typeface="Abel" panose="020B0604020202020204" charset="0"/>
                        </a:rPr>
                        <a:t>)</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3770">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charset="0"/>
                          <a:ea typeface="Calibri"/>
                          <a:cs typeface="Calibri"/>
                          <a:sym typeface="Calibri"/>
                        </a:rPr>
                        <a:t>% Unsatisfactory Performance (</a:t>
                      </a:r>
                      <a:r>
                        <a:rPr lang="en-GB" sz="1600" b="1" i="0" u="none" strike="noStrike" cap="none" dirty="0">
                          <a:solidFill>
                            <a:srgbClr val="FFFF00"/>
                          </a:solidFill>
                          <a:latin typeface="Abel" panose="020B0604020202020204" charset="0"/>
                          <a:ea typeface="Calibri"/>
                          <a:cs typeface="Calibri"/>
                          <a:sym typeface="Calibri"/>
                        </a:rPr>
                        <a:t>UK&amp;I</a:t>
                      </a:r>
                      <a:r>
                        <a:rPr lang="en-GB" sz="1600" b="1" i="0" u="none" strike="noStrike" cap="none" dirty="0">
                          <a:solidFill>
                            <a:schemeClr val="tx1"/>
                          </a:solidFill>
                          <a:latin typeface="Abel" panose="020B0604020202020204" charset="0"/>
                          <a:ea typeface="Calibri"/>
                          <a:cs typeface="Calibri"/>
                          <a:sym typeface="Calibri"/>
                        </a:rPr>
                        <a:t>)</a:t>
                      </a:r>
                      <a:endParaRPr sz="1200" b="1" dirty="0">
                        <a:solidFill>
                          <a:schemeClr val="tx1"/>
                        </a:solidFill>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600" dirty="0">
                          <a:solidFill>
                            <a:schemeClr val="tx1"/>
                          </a:solidFill>
                          <a:latin typeface="Abel" panose="020B0604020202020204" charset="0"/>
                          <a:ea typeface="Calibri"/>
                          <a:cs typeface="Calibri"/>
                          <a:sym typeface="Calibri"/>
                        </a:rPr>
                        <a:t>3.0% </a:t>
                      </a:r>
                    </a:p>
                    <a:p>
                      <a:pPr marL="0" marR="0" lvl="0" indent="0" algn="ctr" rtl="0">
                        <a:lnSpc>
                          <a:spcPct val="100000"/>
                        </a:lnSpc>
                        <a:spcBef>
                          <a:spcPts val="0"/>
                        </a:spcBef>
                        <a:spcAft>
                          <a:spcPts val="0"/>
                        </a:spcAft>
                        <a:buNone/>
                      </a:pPr>
                      <a:r>
                        <a:rPr lang="en-GB" sz="1600" dirty="0">
                          <a:solidFill>
                            <a:srgbClr val="FFFF00"/>
                          </a:solidFill>
                          <a:latin typeface="Abel" panose="020B0604020202020204" charset="0"/>
                          <a:ea typeface="Calibri"/>
                          <a:cs typeface="Calibri"/>
                          <a:sym typeface="Calibri"/>
                        </a:rPr>
                        <a:t>(1.9%)</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8.5% </a:t>
                      </a:r>
                      <a:r>
                        <a:rPr lang="en-GB" sz="1600" dirty="0">
                          <a:solidFill>
                            <a:srgbClr val="FFFF00"/>
                          </a:solidFill>
                          <a:latin typeface="Abel" panose="020B0604020202020204" charset="0"/>
                        </a:rPr>
                        <a:t>(3.8%)</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2.1%</a:t>
                      </a:r>
                    </a:p>
                    <a:p>
                      <a:pPr algn="ctr"/>
                      <a:r>
                        <a:rPr lang="en-GB" sz="1600" dirty="0">
                          <a:solidFill>
                            <a:srgbClr val="FFFF00"/>
                          </a:solidFill>
                          <a:latin typeface="Abel" panose="020B0604020202020204" charset="0"/>
                        </a:rPr>
                        <a:t>(0%)</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5.7%</a:t>
                      </a:r>
                    </a:p>
                    <a:p>
                      <a:pPr algn="ctr"/>
                      <a:r>
                        <a:rPr lang="en-GB" sz="1600" dirty="0">
                          <a:solidFill>
                            <a:srgbClr val="FFFF00"/>
                          </a:solidFill>
                          <a:latin typeface="Abel" panose="020B0604020202020204" charset="0"/>
                        </a:rPr>
                        <a:t>(0%)</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8.2% </a:t>
                      </a:r>
                      <a:r>
                        <a:rPr lang="en-GB" sz="1600" dirty="0">
                          <a:solidFill>
                            <a:srgbClr val="FFFF00"/>
                          </a:solidFill>
                          <a:latin typeface="Abel" panose="020B0604020202020204" charset="0"/>
                        </a:rPr>
                        <a:t>(6%)</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12.2% </a:t>
                      </a:r>
                      <a:r>
                        <a:rPr lang="en-GB" sz="1600" dirty="0">
                          <a:solidFill>
                            <a:srgbClr val="FFFF00"/>
                          </a:solidFill>
                          <a:latin typeface="Abel" panose="020B0604020202020204" charset="0"/>
                        </a:rPr>
                        <a:t>(6%)</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600" dirty="0">
                          <a:solidFill>
                            <a:schemeClr val="tx1"/>
                          </a:solidFill>
                          <a:latin typeface="Abel" panose="020B0604020202020204" charset="0"/>
                        </a:rPr>
                        <a:t>8%</a:t>
                      </a:r>
                    </a:p>
                    <a:p>
                      <a:pPr algn="ctr"/>
                      <a:r>
                        <a:rPr lang="en-GB" sz="1600" dirty="0">
                          <a:solidFill>
                            <a:schemeClr val="tx1"/>
                          </a:solidFill>
                          <a:latin typeface="Abel" panose="020B0604020202020204" charset="0"/>
                        </a:rPr>
                        <a:t>(</a:t>
                      </a:r>
                      <a:r>
                        <a:rPr lang="en-GB" sz="1600" dirty="0">
                          <a:solidFill>
                            <a:srgbClr val="FFFF00"/>
                          </a:solidFill>
                          <a:latin typeface="Abel" panose="020B0604020202020204" charset="0"/>
                        </a:rPr>
                        <a:t>8%)</a:t>
                      </a:r>
                    </a:p>
                  </a:txBody>
                  <a:tcPr marL="99075" marR="99075" marT="45750" marB="45750"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B2EC4410-8041-BD3C-231A-4566C0820034}"/>
              </a:ext>
            </a:extLst>
          </p:cNvPr>
          <p:cNvSpPr txBox="1"/>
          <p:nvPr/>
        </p:nvSpPr>
        <p:spPr>
          <a:xfrm>
            <a:off x="1640541" y="4873824"/>
            <a:ext cx="7709646" cy="307777"/>
          </a:xfrm>
          <a:prstGeom prst="rect">
            <a:avLst/>
          </a:prstGeom>
          <a:noFill/>
        </p:spPr>
        <p:txBody>
          <a:bodyPr wrap="square">
            <a:spAutoFit/>
          </a:bodyPr>
          <a:lstStyle/>
          <a:p>
            <a:pPr marL="342892" indent="-342892" defTabSz="914378">
              <a:buClr>
                <a:srgbClr val="FFFFFF"/>
              </a:buClr>
              <a:buSzPct val="86000"/>
              <a:buFont typeface="Arial" panose="020B0604020202020204" pitchFamily="34" charset="0"/>
              <a:buChar char="•"/>
            </a:pPr>
            <a:r>
              <a:rPr lang="en-GB" dirty="0">
                <a:solidFill>
                  <a:srgbClr val="FFFFFF"/>
                </a:solidFill>
                <a:latin typeface="Abel" panose="020B0604020202020204" charset="0"/>
              </a:rPr>
              <a:t>4</a:t>
            </a:r>
            <a:r>
              <a:rPr lang="en-GB" sz="1400" dirty="0">
                <a:solidFill>
                  <a:srgbClr val="FFFFFF"/>
                </a:solidFill>
                <a:latin typeface="Abel" panose="020B0604020202020204" charset="0"/>
              </a:rPr>
              <a:t>/10 samples distributed were HLA-B27 positive</a:t>
            </a:r>
            <a:endParaRPr lang="en-GB" sz="800" dirty="0">
              <a:solidFill>
                <a:srgbClr val="FFFFFF"/>
              </a:solidFill>
              <a:latin typeface="Abel" panose="020B0604020202020204" charset="0"/>
            </a:endParaRPr>
          </a:p>
        </p:txBody>
      </p:sp>
      <p:sp>
        <p:nvSpPr>
          <p:cNvPr id="3" name="Rectangle: Rounded Corners 2">
            <a:extLst>
              <a:ext uri="{FF2B5EF4-FFF2-40B4-BE49-F238E27FC236}">
                <a16:creationId xmlns:a16="http://schemas.microsoft.com/office/drawing/2014/main" id="{DBE380D2-564D-518A-D759-640EFD2630CC}"/>
              </a:ext>
            </a:extLst>
          </p:cNvPr>
          <p:cNvSpPr/>
          <p:nvPr/>
        </p:nvSpPr>
        <p:spPr>
          <a:xfrm>
            <a:off x="6838838" y="1618035"/>
            <a:ext cx="818147" cy="3255789"/>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53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593899"/>
          </a:xfrm>
          <a:prstGeom prst="rect">
            <a:avLst/>
          </a:prstGeom>
        </p:spPr>
        <p:txBody>
          <a:bodyPr spcFirstLastPara="1" wrap="square" lIns="91425" tIns="91425" rIns="91425" bIns="91425" anchor="b" anchorCtr="0">
            <a:noAutofit/>
          </a:bodyPr>
          <a:lstStyle/>
          <a:p>
            <a:pPr lvl="0"/>
            <a:r>
              <a:rPr lang="en" sz="2000" dirty="0">
                <a:solidFill>
                  <a:schemeClr val="tx1"/>
                </a:solidFill>
                <a:effectLst>
                  <a:outerShdw blurRad="38100" dist="38100" dir="2700000" algn="tl">
                    <a:srgbClr val="000000">
                      <a:alpha val="43137"/>
                    </a:srgbClr>
                  </a:outerShdw>
                </a:effectLst>
              </a:rPr>
              <a:t>Scheme 1B: 2025 Incorrect Assignments</a:t>
            </a:r>
            <a:endParaRPr sz="20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4" name="Rectangle 3">
            <a:extLst>
              <a:ext uri="{FF2B5EF4-FFF2-40B4-BE49-F238E27FC236}">
                <a16:creationId xmlns:a16="http://schemas.microsoft.com/office/drawing/2014/main" id="{30FD27EB-07EA-4423-BD06-30885428CF1D}"/>
              </a:ext>
            </a:extLst>
          </p:cNvPr>
          <p:cNvSpPr/>
          <p:nvPr/>
        </p:nvSpPr>
        <p:spPr>
          <a:xfrm>
            <a:off x="1199737" y="4189393"/>
            <a:ext cx="6296333" cy="738664"/>
          </a:xfrm>
          <a:prstGeom prst="rect">
            <a:avLst/>
          </a:prstGeom>
        </p:spPr>
        <p:txBody>
          <a:bodyPr wrap="square">
            <a:spAutoFit/>
          </a:bodyPr>
          <a:lstStyle/>
          <a:p>
            <a:pPr marL="342892" indent="-342892" defTabSz="914378">
              <a:buClr>
                <a:srgbClr val="FFFFFF"/>
              </a:buClr>
              <a:buSzPct val="86000"/>
              <a:buFont typeface="Arial" panose="020B0604020202020204" pitchFamily="34" charset="0"/>
              <a:buChar char="•"/>
            </a:pPr>
            <a:r>
              <a:rPr lang="en-GB" dirty="0">
                <a:solidFill>
                  <a:srgbClr val="FFFFFF"/>
                </a:solidFill>
                <a:latin typeface="Abel" panose="020B0604020202020204" charset="0"/>
              </a:rPr>
              <a:t>70% false negative, 30% false positive</a:t>
            </a:r>
          </a:p>
          <a:p>
            <a:pPr marL="342892" indent="-342892" defTabSz="914378">
              <a:buClr>
                <a:srgbClr val="FFFFFF"/>
              </a:buClr>
              <a:buSzPct val="86000"/>
              <a:buFont typeface="Arial" panose="020B0604020202020204" pitchFamily="34" charset="0"/>
              <a:buChar char="•"/>
            </a:pPr>
            <a:r>
              <a:rPr lang="en-GB" dirty="0">
                <a:solidFill>
                  <a:srgbClr val="FFFFFF"/>
                </a:solidFill>
                <a:latin typeface="Abel" panose="020B0604020202020204" charset="0"/>
              </a:rPr>
              <a:t>70% errors involved serological techniques  </a:t>
            </a:r>
          </a:p>
          <a:p>
            <a:pPr marL="342892" indent="-342892" defTabSz="914378">
              <a:buClr>
                <a:srgbClr val="FFFFFF"/>
              </a:buClr>
              <a:buSzPct val="86000"/>
              <a:buFont typeface="Arial" panose="020B0604020202020204" pitchFamily="34" charset="0"/>
              <a:buChar char="•"/>
            </a:pPr>
            <a:r>
              <a:rPr lang="en-GB" dirty="0">
                <a:solidFill>
                  <a:srgbClr val="FFFFFF"/>
                </a:solidFill>
                <a:latin typeface="Abel" panose="020B0604020202020204" charset="0"/>
              </a:rPr>
              <a:t>Overall participants use: 78% use molecular methods, 22% use serological methods</a:t>
            </a:r>
          </a:p>
        </p:txBody>
      </p:sp>
      <p:graphicFrame>
        <p:nvGraphicFramePr>
          <p:cNvPr id="11" name="Google Shape;1007;p164">
            <a:extLst>
              <a:ext uri="{FF2B5EF4-FFF2-40B4-BE49-F238E27FC236}">
                <a16:creationId xmlns:a16="http://schemas.microsoft.com/office/drawing/2014/main" id="{D324FE79-D827-4BA6-86F3-FB4C3524765F}"/>
              </a:ext>
            </a:extLst>
          </p:cNvPr>
          <p:cNvGraphicFramePr/>
          <p:nvPr>
            <p:extLst>
              <p:ext uri="{D42A27DB-BD31-4B8C-83A1-F6EECF244321}">
                <p14:modId xmlns:p14="http://schemas.microsoft.com/office/powerpoint/2010/main" val="1422383779"/>
              </p:ext>
            </p:extLst>
          </p:nvPr>
        </p:nvGraphicFramePr>
        <p:xfrm>
          <a:off x="249704" y="946579"/>
          <a:ext cx="8644592" cy="3121740"/>
        </p:xfrm>
        <a:graphic>
          <a:graphicData uri="http://schemas.openxmlformats.org/drawingml/2006/table">
            <a:tbl>
              <a:tblPr>
                <a:noFill/>
              </a:tblPr>
              <a:tblGrid>
                <a:gridCol w="999493">
                  <a:extLst>
                    <a:ext uri="{9D8B030D-6E8A-4147-A177-3AD203B41FA5}">
                      <a16:colId xmlns:a16="http://schemas.microsoft.com/office/drawing/2014/main" val="20000"/>
                    </a:ext>
                  </a:extLst>
                </a:gridCol>
                <a:gridCol w="1655521">
                  <a:extLst>
                    <a:ext uri="{9D8B030D-6E8A-4147-A177-3AD203B41FA5}">
                      <a16:colId xmlns:a16="http://schemas.microsoft.com/office/drawing/2014/main" val="20001"/>
                    </a:ext>
                  </a:extLst>
                </a:gridCol>
                <a:gridCol w="1159569">
                  <a:extLst>
                    <a:ext uri="{9D8B030D-6E8A-4147-A177-3AD203B41FA5}">
                      <a16:colId xmlns:a16="http://schemas.microsoft.com/office/drawing/2014/main" val="20002"/>
                    </a:ext>
                  </a:extLst>
                </a:gridCol>
                <a:gridCol w="1490399">
                  <a:extLst>
                    <a:ext uri="{9D8B030D-6E8A-4147-A177-3AD203B41FA5}">
                      <a16:colId xmlns:a16="http://schemas.microsoft.com/office/drawing/2014/main" val="20003"/>
                    </a:ext>
                  </a:extLst>
                </a:gridCol>
                <a:gridCol w="1075381">
                  <a:extLst>
                    <a:ext uri="{9D8B030D-6E8A-4147-A177-3AD203B41FA5}">
                      <a16:colId xmlns:a16="http://schemas.microsoft.com/office/drawing/2014/main" val="20004"/>
                    </a:ext>
                  </a:extLst>
                </a:gridCol>
                <a:gridCol w="2264229">
                  <a:extLst>
                    <a:ext uri="{9D8B030D-6E8A-4147-A177-3AD203B41FA5}">
                      <a16:colId xmlns:a16="http://schemas.microsoft.com/office/drawing/2014/main" val="20005"/>
                    </a:ext>
                  </a:extLst>
                </a:gridCol>
              </a:tblGrid>
              <a:tr h="281502">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Sample</a:t>
                      </a:r>
                      <a:endParaRPr sz="1100" dirty="0">
                        <a:latin typeface="Abel" panose="020B0604020202020204" charset="0"/>
                      </a:endParaRPr>
                    </a:p>
                  </a:txBody>
                  <a:tcPr marL="99050" marR="99050" marT="45725" marB="45725">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Result</a:t>
                      </a:r>
                      <a:endParaRPr sz="1100" dirty="0">
                        <a:latin typeface="Abel" panose="020B0604020202020204" charset="0"/>
                      </a:endParaRPr>
                    </a:p>
                  </a:txBody>
                  <a:tcPr marL="99050" marR="990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Lab Number</a:t>
                      </a:r>
                      <a:endParaRPr sz="1100" dirty="0">
                        <a:latin typeface="Abel" panose="020B0604020202020204" charset="0"/>
                      </a:endParaRPr>
                    </a:p>
                  </a:txBody>
                  <a:tcPr marL="99050" marR="990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Technique</a:t>
                      </a:r>
                      <a:endParaRPr sz="1100" dirty="0">
                        <a:latin typeface="Abel" panose="020B0604020202020204" charset="0"/>
                      </a:endParaRPr>
                    </a:p>
                  </a:txBody>
                  <a:tcPr marL="99050" marR="990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HLA Type</a:t>
                      </a:r>
                      <a:endParaRPr sz="1100" dirty="0">
                        <a:latin typeface="Abel" panose="020B0604020202020204" charset="0"/>
                      </a:endParaRPr>
                    </a:p>
                  </a:txBody>
                  <a:tcPr marL="99050" marR="990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200" b="1" i="0" u="none" strike="noStrike" cap="none" dirty="0">
                          <a:solidFill>
                            <a:schemeClr val="dk1"/>
                          </a:solidFill>
                          <a:latin typeface="Abel" panose="020B0604020202020204" charset="0"/>
                          <a:ea typeface="Calibri"/>
                          <a:cs typeface="Calibri"/>
                          <a:sym typeface="Calibri"/>
                        </a:rPr>
                        <a:t>Lab Identified Cause</a:t>
                      </a:r>
                      <a:endParaRPr sz="1100"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587">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1B 05</a:t>
                      </a:r>
                      <a:endParaRPr sz="105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False neg</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baseline="0" dirty="0">
                          <a:latin typeface="Abel" panose="020B0604020202020204" charset="0"/>
                        </a:rPr>
                        <a:t>1435</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solidFill>
                            <a:schemeClr val="tx1">
                              <a:lumMod val="50000"/>
                            </a:schemeClr>
                          </a:solidFill>
                          <a:latin typeface="Abel" panose="020B0604020202020204" charset="0"/>
                        </a:rPr>
                        <a:t>Unknown</a:t>
                      </a:r>
                      <a:endParaRPr sz="1050" b="1" dirty="0">
                        <a:solidFill>
                          <a:schemeClr val="tx1">
                            <a:lumMod val="50000"/>
                          </a:schemeClr>
                        </a:solidFill>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B27 B44</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240"/>
                        </a:spcBef>
                        <a:spcAft>
                          <a:spcPts val="0"/>
                        </a:spcAft>
                        <a:buClr>
                          <a:schemeClr val="dk1"/>
                        </a:buClr>
                        <a:buSzPts val="1200"/>
                        <a:buFont typeface="Calibri"/>
                        <a:buNone/>
                      </a:pPr>
                      <a:r>
                        <a:rPr lang="en-GB" sz="1050" b="1" i="1" baseline="0" dirty="0">
                          <a:latin typeface="Abel" panose="020B0604020202020204" charset="0"/>
                        </a:rPr>
                        <a:t>No response</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486086169"/>
                  </a:ext>
                </a:extLst>
              </a:tr>
              <a:tr h="375333">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1B 05 &amp; 06</a:t>
                      </a:r>
                      <a:endParaRPr sz="105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False </a:t>
                      </a:r>
                      <a:r>
                        <a:rPr lang="en-GB" sz="1050" b="1" dirty="0" err="1">
                          <a:latin typeface="Abel" panose="020B0604020202020204" charset="0"/>
                        </a:rPr>
                        <a:t>pos</a:t>
                      </a:r>
                      <a:r>
                        <a:rPr lang="en-GB" sz="1050" b="1" dirty="0">
                          <a:latin typeface="Abel" panose="020B0604020202020204" charset="0"/>
                        </a:rPr>
                        <a:t> / false neg</a:t>
                      </a:r>
                    </a:p>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No results</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baseline="0" dirty="0">
                          <a:latin typeface="Abel" panose="020B0604020202020204" charset="0"/>
                        </a:rPr>
                        <a:t>130</a:t>
                      </a:r>
                    </a:p>
                    <a:p>
                      <a:pPr marL="0" marR="0" lvl="0" indent="0" algn="ctr" rtl="0">
                        <a:lnSpc>
                          <a:spcPct val="100000"/>
                        </a:lnSpc>
                        <a:spcBef>
                          <a:spcPts val="0"/>
                        </a:spcBef>
                        <a:spcAft>
                          <a:spcPts val="0"/>
                        </a:spcAft>
                        <a:buClr>
                          <a:schemeClr val="dk1"/>
                        </a:buClr>
                        <a:buSzPts val="2000"/>
                        <a:buFont typeface="Calibri"/>
                        <a:buNone/>
                      </a:pPr>
                      <a:r>
                        <a:rPr lang="en-GB" sz="1050" b="1" baseline="0" dirty="0">
                          <a:latin typeface="Abel" panose="020B0604020202020204" charset="0"/>
                        </a:rPr>
                        <a:t>324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solidFill>
                            <a:schemeClr val="tx1"/>
                          </a:solidFill>
                          <a:latin typeface="Abel" panose="020B0604020202020204" charset="0"/>
                        </a:rPr>
                        <a:t>Molecular</a:t>
                      </a:r>
                    </a:p>
                    <a:p>
                      <a:pPr marL="0" marR="0" lvl="0" indent="0" algn="ctr" rtl="0">
                        <a:lnSpc>
                          <a:spcPct val="100000"/>
                        </a:lnSpc>
                        <a:spcBef>
                          <a:spcPts val="0"/>
                        </a:spcBef>
                        <a:spcAft>
                          <a:spcPts val="0"/>
                        </a:spcAft>
                        <a:buClr>
                          <a:schemeClr val="dk1"/>
                        </a:buClr>
                        <a:buSzPts val="2000"/>
                        <a:buFont typeface="Calibri"/>
                        <a:buNone/>
                      </a:pPr>
                      <a:r>
                        <a:rPr lang="en-GB" sz="1050" b="1" dirty="0">
                          <a:solidFill>
                            <a:srgbClr val="FFFF00"/>
                          </a:solidFill>
                          <a:latin typeface="Abel" panose="020B0604020202020204" charset="0"/>
                        </a:rPr>
                        <a:t>Serological</a:t>
                      </a:r>
                      <a:endParaRPr sz="1050" b="1" dirty="0">
                        <a:solidFill>
                          <a:srgbClr val="FFFF00"/>
                        </a:solidFill>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B27 B44</a:t>
                      </a:r>
                    </a:p>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B7 B8</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050" b="1" dirty="0">
                          <a:latin typeface="Abel" panose="020B0604020202020204" charset="0"/>
                        </a:rPr>
                        <a:t>Sample mix up</a:t>
                      </a:r>
                    </a:p>
                    <a:p>
                      <a:pPr marL="0" marR="0" lvl="0" indent="0" algn="ctr" rtl="0">
                        <a:lnSpc>
                          <a:spcPct val="100000"/>
                        </a:lnSpc>
                        <a:spcBef>
                          <a:spcPts val="240"/>
                        </a:spcBef>
                        <a:spcAft>
                          <a:spcPts val="0"/>
                        </a:spcAft>
                        <a:buClr>
                          <a:schemeClr val="dk1"/>
                        </a:buClr>
                        <a:buSzPts val="1200"/>
                        <a:buFont typeface="Calibri"/>
                        <a:buNone/>
                      </a:pPr>
                      <a:r>
                        <a:rPr lang="en-GB" sz="1050" b="1" i="1" baseline="0" dirty="0">
                          <a:latin typeface="Abel" panose="020B0604020202020204" charset="0"/>
                        </a:rPr>
                        <a:t>No response</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extLst>
                  <a:ext uri="{0D108BD9-81ED-4DB2-BD59-A6C34878D82A}">
                    <a16:rowId xmlns:a16="http://schemas.microsoft.com/office/drawing/2014/main" val="98629271"/>
                  </a:ext>
                </a:extLst>
              </a:tr>
              <a:tr h="320508">
                <a:tc>
                  <a:txBody>
                    <a:bodyPr/>
                    <a:lstStyle/>
                    <a:p>
                      <a:pPr marL="0" marR="0" lvl="1"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1B 06</a:t>
                      </a:r>
                      <a:endParaRPr sz="105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False </a:t>
                      </a:r>
                      <a:r>
                        <a:rPr lang="en-GB" sz="1050" b="1" dirty="0" err="1">
                          <a:latin typeface="Abel" panose="020B0604020202020204" charset="0"/>
                        </a:rPr>
                        <a:t>pos</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baseline="0" dirty="0">
                          <a:solidFill>
                            <a:srgbClr val="FFFF00"/>
                          </a:solidFill>
                          <a:latin typeface="Abel" panose="020B0604020202020204" charset="0"/>
                        </a:rPr>
                        <a:t>55</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Molecular</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B7  B8</a:t>
                      </a:r>
                      <a:endParaRPr sz="105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050" b="1" dirty="0">
                          <a:latin typeface="Abel" panose="020B0604020202020204" charset="0"/>
                        </a:rPr>
                        <a:t>Reporting error</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5333">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1B 07 &amp; 08</a:t>
                      </a:r>
                      <a:endParaRPr sz="105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i="0" u="none" strike="noStrike" cap="none" dirty="0">
                          <a:solidFill>
                            <a:schemeClr val="dk1"/>
                          </a:solidFill>
                          <a:latin typeface="Abel" panose="020B0604020202020204" charset="0"/>
                          <a:ea typeface="Calibri"/>
                          <a:cs typeface="Calibri"/>
                          <a:sym typeface="Calibri"/>
                        </a:rPr>
                        <a:t>False </a:t>
                      </a:r>
                      <a:r>
                        <a:rPr lang="en-GB" sz="1050" b="1" i="0" u="none" strike="noStrike" cap="none" dirty="0" err="1">
                          <a:solidFill>
                            <a:schemeClr val="dk1"/>
                          </a:solidFill>
                          <a:latin typeface="Abel" panose="020B0604020202020204" charset="0"/>
                          <a:ea typeface="Calibri"/>
                          <a:cs typeface="Calibri"/>
                          <a:sym typeface="Calibri"/>
                        </a:rPr>
                        <a:t>pos</a:t>
                      </a:r>
                      <a:r>
                        <a:rPr lang="en-GB" sz="1050" b="1" i="0" u="none" strike="noStrike" cap="none" dirty="0">
                          <a:solidFill>
                            <a:schemeClr val="dk1"/>
                          </a:solidFill>
                          <a:latin typeface="Abel" panose="020B0604020202020204" charset="0"/>
                          <a:ea typeface="Calibri"/>
                          <a:cs typeface="Calibri"/>
                          <a:sym typeface="Calibri"/>
                        </a:rPr>
                        <a:t> / false neg</a:t>
                      </a:r>
                    </a:p>
                    <a:p>
                      <a:pPr marL="0" marR="0" lvl="0" indent="0" algn="ctr" rtl="0">
                        <a:lnSpc>
                          <a:spcPct val="100000"/>
                        </a:lnSpc>
                        <a:spcBef>
                          <a:spcPts val="0"/>
                        </a:spcBef>
                        <a:spcAft>
                          <a:spcPts val="0"/>
                        </a:spcAft>
                        <a:buClr>
                          <a:schemeClr val="dk1"/>
                        </a:buClr>
                        <a:buSzPts val="2000"/>
                        <a:buFont typeface="Calibri"/>
                        <a:buNone/>
                      </a:pPr>
                      <a:r>
                        <a:rPr lang="en-GB" sz="1050" b="1" i="0" u="none" strike="noStrike" cap="none" dirty="0">
                          <a:solidFill>
                            <a:schemeClr val="dk1"/>
                          </a:solidFill>
                          <a:latin typeface="Abel" panose="020B0604020202020204" charset="0"/>
                          <a:ea typeface="Calibri"/>
                          <a:cs typeface="Calibri"/>
                          <a:sym typeface="Calibri"/>
                        </a:rPr>
                        <a:t>No results</a:t>
                      </a:r>
                      <a:endParaRPr sz="1050" b="1" i="0" u="none" strike="noStrike" cap="none" dirty="0">
                        <a:solidFill>
                          <a:schemeClr val="dk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rgbClr val="0000FF"/>
                        </a:buClr>
                        <a:buSzPts val="2000"/>
                        <a:buFont typeface="Calibri"/>
                        <a:buNone/>
                      </a:pPr>
                      <a:r>
                        <a:rPr lang="en-GB" sz="1050" b="1" dirty="0">
                          <a:solidFill>
                            <a:srgbClr val="FFFF00"/>
                          </a:solidFill>
                          <a:latin typeface="Abel" panose="020B0604020202020204" charset="0"/>
                        </a:rPr>
                        <a:t>31</a:t>
                      </a:r>
                    </a:p>
                    <a:p>
                      <a:pPr marL="0" marR="0" lvl="0" indent="0" algn="ctr" rtl="0">
                        <a:lnSpc>
                          <a:spcPct val="100000"/>
                        </a:lnSpc>
                        <a:spcBef>
                          <a:spcPts val="0"/>
                        </a:spcBef>
                        <a:spcAft>
                          <a:spcPts val="0"/>
                        </a:spcAft>
                        <a:buClr>
                          <a:srgbClr val="0000FF"/>
                        </a:buClr>
                        <a:buSzPts val="2000"/>
                        <a:buFont typeface="Calibri"/>
                        <a:buNone/>
                      </a:pPr>
                      <a:r>
                        <a:rPr lang="en-GB" sz="1050" b="1" dirty="0">
                          <a:latin typeface="Abel" panose="020B0604020202020204" charset="0"/>
                        </a:rPr>
                        <a:t>334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solidFill>
                            <a:srgbClr val="FFFF00"/>
                          </a:solidFill>
                          <a:latin typeface="Abel" panose="020B0604020202020204" charset="0"/>
                        </a:rPr>
                        <a:t>Serological</a:t>
                      </a:r>
                    </a:p>
                    <a:p>
                      <a:pPr marL="0" marR="0" lvl="0" indent="0" algn="ctr" rtl="0">
                        <a:lnSpc>
                          <a:spcPct val="100000"/>
                        </a:lnSpc>
                        <a:spcBef>
                          <a:spcPts val="0"/>
                        </a:spcBef>
                        <a:spcAft>
                          <a:spcPts val="0"/>
                        </a:spcAft>
                        <a:buClr>
                          <a:schemeClr val="dk1"/>
                        </a:buClr>
                        <a:buSzPts val="2000"/>
                        <a:buFont typeface="Calibri"/>
                        <a:buNone/>
                      </a:pPr>
                      <a:r>
                        <a:rPr lang="en-GB" sz="1050" b="1" dirty="0">
                          <a:solidFill>
                            <a:schemeClr val="tx1">
                              <a:lumMod val="50000"/>
                            </a:schemeClr>
                          </a:solidFill>
                          <a:latin typeface="Abel" panose="020B0604020202020204" charset="0"/>
                        </a:rPr>
                        <a:t>Uknown</a:t>
                      </a:r>
                      <a:endParaRPr sz="1050" b="1" dirty="0">
                        <a:solidFill>
                          <a:schemeClr val="tx1">
                            <a:lumMod val="50000"/>
                          </a:schemeClr>
                        </a:solidFill>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B7 B39</a:t>
                      </a:r>
                    </a:p>
                    <a:p>
                      <a:pPr marL="0" marR="0" lvl="0" indent="0" algn="ctr" rtl="0">
                        <a:lnSpc>
                          <a:spcPct val="100000"/>
                        </a:lnSpc>
                        <a:spcBef>
                          <a:spcPts val="0"/>
                        </a:spcBef>
                        <a:spcAft>
                          <a:spcPts val="0"/>
                        </a:spcAft>
                        <a:buClr>
                          <a:schemeClr val="dk1"/>
                        </a:buClr>
                        <a:buSzPts val="2000"/>
                        <a:buFont typeface="Calibri"/>
                        <a:buNone/>
                      </a:pPr>
                      <a:r>
                        <a:rPr lang="en-GB" sz="1050" b="1" dirty="0">
                          <a:latin typeface="Abel" panose="020B0604020202020204" charset="0"/>
                        </a:rPr>
                        <a:t>B27 B51</a:t>
                      </a:r>
                      <a:endParaRPr sz="1050" b="1" dirty="0">
                        <a:latin typeface="Abel" panose="020B0604020202020204" charset="0"/>
                      </a:endParaRPr>
                    </a:p>
                  </a:txBody>
                  <a:tcPr marL="99050" marR="990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240"/>
                        </a:spcBef>
                        <a:spcAft>
                          <a:spcPts val="0"/>
                        </a:spcAft>
                        <a:buClr>
                          <a:schemeClr val="dk1"/>
                        </a:buClr>
                        <a:buSzPts val="1200"/>
                        <a:buFont typeface="Calibri"/>
                        <a:buNone/>
                      </a:pPr>
                      <a:r>
                        <a:rPr lang="en-GB" sz="1050" b="1" baseline="0" dirty="0">
                          <a:latin typeface="Abel" panose="020B0604020202020204" charset="0"/>
                        </a:rPr>
                        <a:t>Sample mix up</a:t>
                      </a:r>
                    </a:p>
                    <a:p>
                      <a:pPr marL="0" marR="0" lvl="0" indent="0" algn="ctr" rtl="0">
                        <a:lnSpc>
                          <a:spcPct val="100000"/>
                        </a:lnSpc>
                        <a:spcBef>
                          <a:spcPts val="240"/>
                        </a:spcBef>
                        <a:spcAft>
                          <a:spcPts val="0"/>
                        </a:spcAft>
                        <a:buClr>
                          <a:schemeClr val="dk1"/>
                        </a:buClr>
                        <a:buSzPts val="1200"/>
                        <a:buFont typeface="Calibri"/>
                        <a:buNone/>
                      </a:pPr>
                      <a:r>
                        <a:rPr lang="en-GB" sz="1050" b="1" i="1" baseline="0" dirty="0">
                          <a:latin typeface="Abel" panose="020B0604020202020204" charset="0"/>
                        </a:rPr>
                        <a:t>No response</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extLst>
                  <a:ext uri="{0D108BD9-81ED-4DB2-BD59-A6C34878D82A}">
                    <a16:rowId xmlns:a16="http://schemas.microsoft.com/office/drawing/2014/main" val="10002"/>
                  </a:ext>
                </a:extLst>
              </a:tr>
              <a:tr h="821613">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latin typeface="Abel" panose="020B0604020202020204" charset="0"/>
                        </a:rPr>
                        <a:t>1B 08</a:t>
                      </a:r>
                      <a:endParaRPr sz="110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i="0" u="none" strike="noStrike" cap="none" dirty="0">
                          <a:solidFill>
                            <a:schemeClr val="dk1"/>
                          </a:solidFill>
                          <a:latin typeface="Abel" panose="020B0604020202020204" charset="0"/>
                          <a:ea typeface="Calibri"/>
                          <a:cs typeface="Calibri"/>
                          <a:sym typeface="Calibri"/>
                        </a:rPr>
                        <a:t>False neg</a:t>
                      </a:r>
                      <a:endParaRPr sz="1100" b="1" i="0" u="none" strike="noStrike" cap="none" dirty="0">
                        <a:solidFill>
                          <a:schemeClr val="dk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rgbClr val="0000FF"/>
                        </a:buClr>
                        <a:buSzPts val="2000"/>
                        <a:buFont typeface="Calibri"/>
                        <a:buNone/>
                      </a:pPr>
                      <a:r>
                        <a:rPr lang="en-GB" sz="1100" b="1" dirty="0">
                          <a:solidFill>
                            <a:srgbClr val="FFFF00"/>
                          </a:solidFill>
                          <a:latin typeface="Abel" panose="020B0604020202020204" charset="0"/>
                        </a:rPr>
                        <a:t>8</a:t>
                      </a:r>
                    </a:p>
                    <a:p>
                      <a:pPr marL="0" marR="0" lvl="0" indent="0" algn="ctr" rtl="0">
                        <a:lnSpc>
                          <a:spcPct val="100000"/>
                        </a:lnSpc>
                        <a:spcBef>
                          <a:spcPts val="0"/>
                        </a:spcBef>
                        <a:spcAft>
                          <a:spcPts val="0"/>
                        </a:spcAft>
                        <a:buClr>
                          <a:srgbClr val="0000FF"/>
                        </a:buClr>
                        <a:buSzPts val="2000"/>
                        <a:buFont typeface="Calibri"/>
                        <a:buNone/>
                      </a:pPr>
                      <a:r>
                        <a:rPr lang="en-GB" sz="1100" b="1" dirty="0">
                          <a:solidFill>
                            <a:srgbClr val="FFFF00"/>
                          </a:solidFill>
                          <a:latin typeface="Abel" panose="020B0604020202020204" charset="0"/>
                        </a:rPr>
                        <a:t>40</a:t>
                      </a:r>
                    </a:p>
                    <a:p>
                      <a:pPr marL="0" marR="0" lvl="0" indent="0" algn="ctr" rtl="0">
                        <a:lnSpc>
                          <a:spcPct val="100000"/>
                        </a:lnSpc>
                        <a:spcBef>
                          <a:spcPts val="0"/>
                        </a:spcBef>
                        <a:spcAft>
                          <a:spcPts val="0"/>
                        </a:spcAft>
                        <a:buClr>
                          <a:srgbClr val="0000FF"/>
                        </a:buClr>
                        <a:buSzPts val="2000"/>
                        <a:buFont typeface="Calibri"/>
                        <a:buNone/>
                      </a:pPr>
                      <a:r>
                        <a:rPr lang="en-GB" sz="1100" b="1" dirty="0">
                          <a:latin typeface="Abel" panose="020B0604020202020204" charset="0"/>
                        </a:rPr>
                        <a:t>256</a:t>
                      </a:r>
                    </a:p>
                    <a:p>
                      <a:pPr marL="0" marR="0" lvl="0" indent="0" algn="ctr" rtl="0">
                        <a:lnSpc>
                          <a:spcPct val="100000"/>
                        </a:lnSpc>
                        <a:spcBef>
                          <a:spcPts val="0"/>
                        </a:spcBef>
                        <a:spcAft>
                          <a:spcPts val="0"/>
                        </a:spcAft>
                        <a:buClr>
                          <a:srgbClr val="0000FF"/>
                        </a:buClr>
                        <a:buSzPts val="2000"/>
                        <a:buFont typeface="Calibri"/>
                        <a:buNone/>
                      </a:pPr>
                      <a:r>
                        <a:rPr lang="en-GB" sz="1100" b="1" dirty="0">
                          <a:latin typeface="Abel" panose="020B0604020202020204" charset="0"/>
                        </a:rPr>
                        <a:t>372</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solidFill>
                            <a:srgbClr val="FFFF00"/>
                          </a:solidFill>
                          <a:latin typeface="Abel" panose="020B0604020202020204" charset="0"/>
                        </a:rPr>
                        <a:t>Serological</a:t>
                      </a:r>
                    </a:p>
                    <a:p>
                      <a:pPr marL="0" marR="0" lvl="0" indent="0" algn="ctr" rtl="0">
                        <a:lnSpc>
                          <a:spcPct val="100000"/>
                        </a:lnSpc>
                        <a:spcBef>
                          <a:spcPts val="0"/>
                        </a:spcBef>
                        <a:spcAft>
                          <a:spcPts val="0"/>
                        </a:spcAft>
                        <a:buClr>
                          <a:schemeClr val="dk1"/>
                        </a:buClr>
                        <a:buSzPts val="2000"/>
                        <a:buFont typeface="Calibri"/>
                        <a:buNone/>
                      </a:pPr>
                      <a:r>
                        <a:rPr lang="en-GB" sz="1100" b="1" dirty="0">
                          <a:solidFill>
                            <a:schemeClr val="tx1">
                              <a:lumMod val="50000"/>
                            </a:schemeClr>
                          </a:solidFill>
                          <a:latin typeface="Abel" panose="020B0604020202020204" charset="0"/>
                        </a:rPr>
                        <a:t>Uknown</a:t>
                      </a:r>
                    </a:p>
                    <a:p>
                      <a:pPr marL="0" marR="0" lvl="0" indent="0" algn="ctr" rtl="0">
                        <a:lnSpc>
                          <a:spcPct val="100000"/>
                        </a:lnSpc>
                        <a:spcBef>
                          <a:spcPts val="0"/>
                        </a:spcBef>
                        <a:spcAft>
                          <a:spcPts val="0"/>
                        </a:spcAft>
                        <a:buClr>
                          <a:schemeClr val="dk1"/>
                        </a:buClr>
                        <a:buSzPts val="2000"/>
                        <a:buFont typeface="Calibri"/>
                        <a:buNone/>
                      </a:pPr>
                      <a:r>
                        <a:rPr lang="en-GB" sz="1100" b="1" dirty="0">
                          <a:solidFill>
                            <a:srgbClr val="FFFF00"/>
                          </a:solidFill>
                          <a:latin typeface="Abel" panose="020B0604020202020204" charset="0"/>
                        </a:rPr>
                        <a:t>Serological</a:t>
                      </a:r>
                    </a:p>
                    <a:p>
                      <a:pPr marL="0" marR="0" lvl="0" indent="0" algn="ctr" rtl="0">
                        <a:lnSpc>
                          <a:spcPct val="100000"/>
                        </a:lnSpc>
                        <a:spcBef>
                          <a:spcPts val="0"/>
                        </a:spcBef>
                        <a:spcAft>
                          <a:spcPts val="0"/>
                        </a:spcAft>
                        <a:buClr>
                          <a:schemeClr val="dk1"/>
                        </a:buClr>
                        <a:buSzPts val="2000"/>
                        <a:buFont typeface="Calibri"/>
                        <a:buNone/>
                      </a:pPr>
                      <a:r>
                        <a:rPr lang="en-GB" sz="1100" b="1" dirty="0">
                          <a:solidFill>
                            <a:srgbClr val="FFFF00"/>
                          </a:solidFill>
                          <a:latin typeface="Abel" panose="020B0604020202020204" charset="0"/>
                        </a:rPr>
                        <a:t>Serological</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latin typeface="Abel" panose="020B0604020202020204" charset="0"/>
                        </a:rPr>
                        <a:t>B27  B51</a:t>
                      </a:r>
                      <a:endParaRPr sz="1100" b="1" dirty="0">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240"/>
                        </a:spcBef>
                        <a:spcAft>
                          <a:spcPts val="0"/>
                        </a:spcAft>
                        <a:buClr>
                          <a:schemeClr val="dk1"/>
                        </a:buClr>
                        <a:buSzPts val="1200"/>
                        <a:buFont typeface="Calibri"/>
                        <a:buNone/>
                      </a:pPr>
                      <a:r>
                        <a:rPr lang="en-GB" sz="1050" b="1" dirty="0">
                          <a:latin typeface="Abel" panose="020B0604020202020204" charset="0"/>
                        </a:rPr>
                        <a:t>Technical / reagent issue</a:t>
                      </a:r>
                    </a:p>
                    <a:p>
                      <a:pPr marL="0" marR="0" lvl="0" indent="0" algn="ctr" rtl="0">
                        <a:lnSpc>
                          <a:spcPct val="100000"/>
                        </a:lnSpc>
                        <a:spcBef>
                          <a:spcPts val="240"/>
                        </a:spcBef>
                        <a:spcAft>
                          <a:spcPts val="0"/>
                        </a:spcAft>
                        <a:buClr>
                          <a:schemeClr val="dk1"/>
                        </a:buClr>
                        <a:buSzPts val="1200"/>
                        <a:buFont typeface="Calibri"/>
                        <a:buNone/>
                      </a:pPr>
                      <a:r>
                        <a:rPr lang="en-GB" sz="1050" b="1" dirty="0">
                          <a:latin typeface="Abel" panose="020B0604020202020204" charset="0"/>
                        </a:rPr>
                        <a:t>Incorrect storage, poor sample prep</a:t>
                      </a:r>
                    </a:p>
                    <a:p>
                      <a:pPr marL="0" marR="0" lvl="0" indent="0" algn="ctr" rtl="0">
                        <a:lnSpc>
                          <a:spcPct val="100000"/>
                        </a:lnSpc>
                        <a:spcBef>
                          <a:spcPts val="240"/>
                        </a:spcBef>
                        <a:spcAft>
                          <a:spcPts val="0"/>
                        </a:spcAft>
                        <a:buClr>
                          <a:schemeClr val="dk1"/>
                        </a:buClr>
                        <a:buSzPts val="1200"/>
                        <a:buFont typeface="Calibri"/>
                        <a:buNone/>
                      </a:pPr>
                      <a:r>
                        <a:rPr lang="en-GB" sz="1050" b="1" dirty="0">
                          <a:latin typeface="Abel" panose="020B0604020202020204" charset="0"/>
                        </a:rPr>
                        <a:t>Delivery delay/storage issues/poor sample</a:t>
                      </a:r>
                    </a:p>
                    <a:p>
                      <a:pPr marL="0" marR="0" lvl="0" indent="0" algn="ctr" rtl="0">
                        <a:lnSpc>
                          <a:spcPct val="100000"/>
                        </a:lnSpc>
                        <a:spcBef>
                          <a:spcPts val="240"/>
                        </a:spcBef>
                        <a:spcAft>
                          <a:spcPts val="0"/>
                        </a:spcAft>
                        <a:buClr>
                          <a:schemeClr val="dk1"/>
                        </a:buClr>
                        <a:buSzPts val="1200"/>
                        <a:buFont typeface="Calibri"/>
                        <a:buNone/>
                      </a:pPr>
                      <a:r>
                        <a:rPr lang="en-GB" sz="1050" b="1" dirty="0">
                          <a:latin typeface="Abel" panose="020B0604020202020204" charset="0"/>
                        </a:rPr>
                        <a:t>Delay to testing, poor sample prep</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54106762"/>
                  </a:ext>
                </a:extLst>
              </a:tr>
              <a:tr h="0">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latin typeface="Abel" panose="020B0604020202020204" charset="0"/>
                        </a:rPr>
                        <a:t>1B 09 &amp; 10</a:t>
                      </a:r>
                      <a:endParaRPr sz="1100" b="1" dirty="0">
                        <a:latin typeface="Abel" panose="020B060402020202020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i="0" u="none" strike="noStrike" cap="none" dirty="0">
                          <a:solidFill>
                            <a:schemeClr val="dk1"/>
                          </a:solidFill>
                          <a:latin typeface="Abel" panose="020B0604020202020204" charset="0"/>
                          <a:ea typeface="Calibri"/>
                          <a:cs typeface="Calibri"/>
                          <a:sym typeface="Calibri"/>
                        </a:rPr>
                        <a:t>No results</a:t>
                      </a:r>
                      <a:endParaRPr sz="1100" b="1" i="0" u="none" strike="noStrike" cap="none" dirty="0">
                        <a:solidFill>
                          <a:schemeClr val="dk1"/>
                        </a:solidFill>
                        <a:latin typeface="Abel" panose="020B0604020202020204" charset="0"/>
                        <a:ea typeface="Calibri"/>
                        <a:cs typeface="Calibri"/>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rgbClr val="0000FF"/>
                        </a:buClr>
                        <a:buSzPts val="2000"/>
                        <a:buFont typeface="Calibri"/>
                        <a:buNone/>
                      </a:pPr>
                      <a:r>
                        <a:rPr lang="en-GB" sz="1100" b="1" dirty="0">
                          <a:latin typeface="Abel" panose="020B0604020202020204" charset="0"/>
                        </a:rPr>
                        <a:t>334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solidFill>
                            <a:schemeClr val="tx1">
                              <a:lumMod val="50000"/>
                            </a:schemeClr>
                          </a:solidFill>
                          <a:latin typeface="Abel" panose="020B0604020202020204" charset="0"/>
                        </a:rPr>
                        <a:t>Uknown</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1100" b="1" dirty="0">
                          <a:solidFill>
                            <a:schemeClr val="tx1"/>
                          </a:solidFill>
                          <a:latin typeface="Abel" panose="020B0604020202020204" charset="0"/>
                        </a:rPr>
                        <a:t>B7 B8</a:t>
                      </a:r>
                    </a:p>
                    <a:p>
                      <a:pPr marL="0" marR="0" lvl="0" indent="0" algn="ctr" rtl="0">
                        <a:lnSpc>
                          <a:spcPct val="100000"/>
                        </a:lnSpc>
                        <a:spcBef>
                          <a:spcPts val="0"/>
                        </a:spcBef>
                        <a:spcAft>
                          <a:spcPts val="0"/>
                        </a:spcAft>
                        <a:buClr>
                          <a:schemeClr val="dk1"/>
                        </a:buClr>
                        <a:buSzPts val="2000"/>
                        <a:buFont typeface="Calibri"/>
                        <a:buNone/>
                      </a:pPr>
                      <a:r>
                        <a:rPr lang="en-GB" sz="1100" b="1" dirty="0">
                          <a:solidFill>
                            <a:schemeClr val="tx1"/>
                          </a:solidFill>
                          <a:latin typeface="Abel" panose="020B0604020202020204" charset="0"/>
                        </a:rPr>
                        <a:t>B8 B35</a:t>
                      </a:r>
                      <a:endParaRPr sz="1100" b="1" dirty="0">
                        <a:solidFill>
                          <a:schemeClr val="tx1"/>
                        </a:solidFill>
                        <a:latin typeface="Abel" panose="020B0604020202020204" charset="0"/>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tc>
                  <a:txBody>
                    <a:bodyPr/>
                    <a:lstStyle/>
                    <a:p>
                      <a:pPr marL="0" marR="0" lvl="0" indent="0" algn="ctr" rtl="0">
                        <a:lnSpc>
                          <a:spcPct val="100000"/>
                        </a:lnSpc>
                        <a:spcBef>
                          <a:spcPts val="240"/>
                        </a:spcBef>
                        <a:spcAft>
                          <a:spcPts val="0"/>
                        </a:spcAft>
                        <a:buClr>
                          <a:schemeClr val="dk1"/>
                        </a:buClr>
                        <a:buSzPts val="1200"/>
                        <a:buFont typeface="Calibri"/>
                        <a:buNone/>
                      </a:pPr>
                      <a:r>
                        <a:rPr lang="en-GB" sz="1100" b="1" i="1" baseline="0" dirty="0">
                          <a:latin typeface="Abel" panose="020B0604020202020204" charset="0"/>
                        </a:rPr>
                        <a:t>No response</a:t>
                      </a:r>
                    </a:p>
                  </a:txBody>
                  <a:tcPr marL="99050" marR="990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A2FF"/>
                    </a:solidFill>
                  </a:tcPr>
                </a:tc>
                <a:extLst>
                  <a:ext uri="{0D108BD9-81ED-4DB2-BD59-A6C34878D82A}">
                    <a16:rowId xmlns:a16="http://schemas.microsoft.com/office/drawing/2014/main" val="3626874290"/>
                  </a:ext>
                </a:extLst>
              </a:tr>
            </a:tbl>
          </a:graphicData>
        </a:graphic>
      </p:graphicFrame>
      <p:sp>
        <p:nvSpPr>
          <p:cNvPr id="9" name="7-Point Star 8"/>
          <p:cNvSpPr/>
          <p:nvPr/>
        </p:nvSpPr>
        <p:spPr>
          <a:xfrm>
            <a:off x="7173144" y="3978996"/>
            <a:ext cx="1828800" cy="949061"/>
          </a:xfrm>
          <a:prstGeom prst="star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900" dirty="0">
                <a:solidFill>
                  <a:schemeClr val="tx2"/>
                </a:solidFill>
              </a:rPr>
              <a:t>7/10 labs with unsatisfactory performance </a:t>
            </a:r>
            <a:r>
              <a:rPr lang="en-GB" sz="800" dirty="0">
                <a:solidFill>
                  <a:schemeClr val="tx2"/>
                </a:solidFill>
              </a:rPr>
              <a:t>completed CAPA</a:t>
            </a:r>
          </a:p>
          <a:p>
            <a:pPr algn="ctr"/>
            <a:endParaRPr lang="en-GB" sz="1050" dirty="0">
              <a:solidFill>
                <a:schemeClr val="tx2"/>
              </a:solidFill>
            </a:endParaRPr>
          </a:p>
        </p:txBody>
      </p:sp>
    </p:spTree>
    <p:extLst>
      <p:ext uri="{BB962C8B-B14F-4D97-AF65-F5344CB8AC3E}">
        <p14:creationId xmlns:p14="http://schemas.microsoft.com/office/powerpoint/2010/main" val="337298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2560321" y="3144343"/>
            <a:ext cx="6563187" cy="575100"/>
          </a:xfrm>
          <a:prstGeom prst="rect">
            <a:avLst/>
          </a:prstGeom>
        </p:spPr>
        <p:txBody>
          <a:bodyPr spcFirstLastPara="1" wrap="square" lIns="91425" tIns="91425" rIns="91425" bIns="91425" anchor="ctr" anchorCtr="0">
            <a:noAutofit/>
          </a:bodyPr>
          <a:lstStyle/>
          <a:p>
            <a:r>
              <a:rPr lang="en" sz="4000" dirty="0">
                <a:effectLst>
                  <a:outerShdw blurRad="38100" dist="38100" dir="2700000" algn="tl">
                    <a:srgbClr val="000000">
                      <a:alpha val="43137"/>
                    </a:srgbClr>
                  </a:outerShdw>
                </a:effectLst>
              </a:rPr>
              <a:t>HFE Typing</a:t>
            </a:r>
            <a:endParaRPr sz="40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6600" dirty="0">
                <a:effectLst>
                  <a:outerShdw blurRad="38100" dist="38100" dir="2700000" algn="tl">
                    <a:srgbClr val="000000">
                      <a:alpha val="43137"/>
                    </a:srgbClr>
                  </a:outerShdw>
                </a:effectLst>
              </a:rPr>
              <a:t>5A</a:t>
            </a:r>
            <a:endParaRPr sz="66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291842" y="2121347"/>
            <a:ext cx="228836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214553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605229" y="491897"/>
            <a:ext cx="6214030" cy="526738"/>
          </a:xfrm>
          <a:prstGeom prst="rect">
            <a:avLst/>
          </a:prstGeom>
        </p:spPr>
        <p:txBody>
          <a:bodyPr spcFirstLastPara="1" wrap="square" lIns="91425" tIns="91425" rIns="91425" bIns="91425" anchor="ctr" anchorCtr="0">
            <a:noAutofit/>
          </a:bodyPr>
          <a:lstStyle/>
          <a:p>
            <a:pPr lvl="0"/>
            <a:r>
              <a:rPr lang="en" sz="3200" dirty="0">
                <a:effectLst>
                  <a:outerShdw blurRad="38100" dist="38100" dir="2700000" algn="tl">
                    <a:srgbClr val="000000">
                      <a:alpha val="43137"/>
                    </a:srgbClr>
                  </a:outerShdw>
                </a:effectLst>
              </a:rPr>
              <a:t>Scheme </a:t>
            </a:r>
            <a:r>
              <a:rPr lang="en-GB" sz="3200" dirty="0">
                <a:effectLst>
                  <a:outerShdw blurRad="38100" dist="38100" dir="2700000" algn="tl">
                    <a:srgbClr val="000000">
                      <a:alpha val="43137"/>
                    </a:srgbClr>
                  </a:outerShdw>
                </a:effectLst>
              </a:rPr>
              <a:t>5A: HFE Testing</a:t>
            </a:r>
            <a:endParaRPr sz="3600" dirty="0">
              <a:effectLst>
                <a:outerShdw blurRad="38100" dist="38100" dir="2700000" algn="tl">
                  <a:srgbClr val="000000">
                    <a:alpha val="43137"/>
                  </a:srgbClr>
                </a:outerShdw>
              </a:effectLst>
            </a:endParaRPr>
          </a:p>
        </p:txBody>
      </p:sp>
      <p:sp>
        <p:nvSpPr>
          <p:cNvPr id="972" name="Google Shape;972;p46"/>
          <p:cNvSpPr txBox="1"/>
          <p:nvPr/>
        </p:nvSpPr>
        <p:spPr>
          <a:xfrm>
            <a:off x="5963784" y="2163761"/>
            <a:ext cx="3102576" cy="1176228"/>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each HFE mutation. </a:t>
            </a:r>
            <a:r>
              <a:rPr lang="en-GB" sz="1600" dirty="0">
                <a:solidFill>
                  <a:srgbClr val="FFFF00"/>
                </a:solidFill>
                <a:latin typeface="Abel"/>
                <a:ea typeface="Abel"/>
                <a:cs typeface="Abel"/>
                <a:sym typeface="Abel"/>
              </a:rPr>
              <a:t>Reference type used where consensus is not met</a:t>
            </a:r>
          </a:p>
        </p:txBody>
      </p:sp>
      <p:sp>
        <p:nvSpPr>
          <p:cNvPr id="973" name="Google Shape;973;p46"/>
          <p:cNvSpPr txBox="1"/>
          <p:nvPr/>
        </p:nvSpPr>
        <p:spPr>
          <a:xfrm>
            <a:off x="5946972" y="2077452"/>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77017" y="1400677"/>
            <a:ext cx="3102576" cy="778251"/>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HFE mutations.</a:t>
            </a:r>
            <a:endParaRPr sz="1600" dirty="0">
              <a:solidFill>
                <a:srgbClr val="FFFF00"/>
              </a:solidFill>
              <a:latin typeface="Abel"/>
              <a:ea typeface="Abel"/>
              <a:cs typeface="Abel"/>
              <a:sym typeface="Abel"/>
            </a:endParaRPr>
          </a:p>
        </p:txBody>
      </p:sp>
      <p:sp>
        <p:nvSpPr>
          <p:cNvPr id="975" name="Google Shape;975;p46"/>
          <p:cNvSpPr txBox="1"/>
          <p:nvPr/>
        </p:nvSpPr>
        <p:spPr>
          <a:xfrm>
            <a:off x="1558797" y="1145327"/>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76912" y="3455512"/>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10 reports in agreement with consensus/reference result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75437" y="3051877"/>
            <a:ext cx="3355031" cy="352046"/>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763589" y="4620379"/>
            <a:ext cx="4633711"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donor samples sent over 3 distributions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85028" y="2819688"/>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85003" y="1720977"/>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27053" y="2178927"/>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69103" y="1263027"/>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69128" y="2914338"/>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58567" y="2037965"/>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43472" y="1400677"/>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32947" y="2175602"/>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43472" y="3051877"/>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59452" y="2321644"/>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48420" y="3182952"/>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0035" y="1550179"/>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
        <p:nvSpPr>
          <p:cNvPr id="2" name="Rectangle 1">
            <a:extLst>
              <a:ext uri="{FF2B5EF4-FFF2-40B4-BE49-F238E27FC236}">
                <a16:creationId xmlns:a16="http://schemas.microsoft.com/office/drawing/2014/main" id="{96553F4E-D639-428D-B2A4-C8282098B9F7}"/>
              </a:ext>
            </a:extLst>
          </p:cNvPr>
          <p:cNvSpPr/>
          <p:nvPr/>
        </p:nvSpPr>
        <p:spPr>
          <a:xfrm>
            <a:off x="-308753" y="2082349"/>
            <a:ext cx="4237325" cy="861774"/>
          </a:xfrm>
          <a:prstGeom prst="rect">
            <a:avLst/>
          </a:prstGeom>
        </p:spPr>
        <p:txBody>
          <a:bodyPr wrap="square">
            <a:spAutoFit/>
          </a:bodyPr>
          <a:lstStyle/>
          <a:p>
            <a:pPr marL="457189" lvl="1" defTabSz="914378" fontAlgn="base">
              <a:spcBef>
                <a:spcPct val="0"/>
              </a:spcBef>
              <a:spcAft>
                <a:spcPct val="0"/>
              </a:spcAft>
            </a:pPr>
            <a:r>
              <a:rPr lang="en-GB" dirty="0">
                <a:solidFill>
                  <a:srgbClr val="FFFF00"/>
                </a:solidFill>
                <a:latin typeface="Abel" panose="020B0604020202020204" charset="0"/>
              </a:rPr>
              <a:t>3 mutations assessed:</a:t>
            </a:r>
          </a:p>
          <a:p>
            <a:pPr marL="914378" lvl="2" defTabSz="914378" fontAlgn="base">
              <a:spcBef>
                <a:spcPct val="0"/>
              </a:spcBef>
              <a:spcAft>
                <a:spcPct val="0"/>
              </a:spcAft>
            </a:pPr>
            <a:r>
              <a:rPr lang="en-GB" sz="1200" dirty="0">
                <a:solidFill>
                  <a:srgbClr val="FFFF00"/>
                </a:solidFill>
                <a:latin typeface="Abel" panose="020B0604020202020204" charset="0"/>
              </a:rPr>
              <a:t>Codon 63: Histidine63Aspartic acid (H63D)</a:t>
            </a:r>
          </a:p>
          <a:p>
            <a:pPr marL="914378" lvl="2" defTabSz="914378" fontAlgn="base">
              <a:spcBef>
                <a:spcPct val="0"/>
              </a:spcBef>
              <a:spcAft>
                <a:spcPct val="0"/>
              </a:spcAft>
            </a:pPr>
            <a:r>
              <a:rPr lang="en-GB" sz="1200" dirty="0">
                <a:solidFill>
                  <a:srgbClr val="FFFF00"/>
                </a:solidFill>
                <a:latin typeface="Abel" panose="020B0604020202020204" charset="0"/>
              </a:rPr>
              <a:t>Codon 282: cysteine282tyrosine (C282Y) </a:t>
            </a:r>
          </a:p>
          <a:p>
            <a:pPr marL="914378" lvl="2" defTabSz="914378" fontAlgn="base">
              <a:spcBef>
                <a:spcPct val="0"/>
              </a:spcBef>
              <a:spcAft>
                <a:spcPct val="0"/>
              </a:spcAft>
            </a:pPr>
            <a:r>
              <a:rPr lang="en-GB" sz="1200" dirty="0">
                <a:solidFill>
                  <a:srgbClr val="FFFF00"/>
                </a:solidFill>
                <a:latin typeface="Abel" panose="020B0604020202020204" charset="0"/>
              </a:rPr>
              <a:t>Codon 65: Serine63Cysteine (S65C)</a:t>
            </a:r>
          </a:p>
        </p:txBody>
      </p:sp>
    </p:spTree>
    <p:extLst>
      <p:ext uri="{BB962C8B-B14F-4D97-AF65-F5344CB8AC3E}">
        <p14:creationId xmlns:p14="http://schemas.microsoft.com/office/powerpoint/2010/main" val="284914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fltVal val="0.5"/>
                                          </p:val>
                                        </p:tav>
                                        <p:tav tm="100000">
                                          <p:val>
                                            <p:strVal val="#ppt_x"/>
                                          </p:val>
                                        </p:tav>
                                      </p:tavLst>
                                    </p:anim>
                                    <p:anim calcmode="lin" valueType="num">
                                      <p:cBhvr>
                                        <p:cTn id="83" dur="1000" fill="hold"/>
                                        <p:tgtEl>
                                          <p:spTgt spid="52"/>
                                        </p:tgtEl>
                                        <p:attrNameLst>
                                          <p:attrName>ppt_y</p:attrName>
                                        </p:attrNameLst>
                                      </p:cBhvr>
                                      <p:tavLst>
                                        <p:tav tm="0">
                                          <p:val>
                                            <p:fltVal val="0.5"/>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additive="base">
                                        <p:cTn id="94" dur="500" fill="hold"/>
                                        <p:tgtEl>
                                          <p:spTgt spid="2"/>
                                        </p:tgtEl>
                                        <p:attrNameLst>
                                          <p:attrName>ppt_x</p:attrName>
                                        </p:attrNameLst>
                                      </p:cBhvr>
                                      <p:tavLst>
                                        <p:tav tm="0">
                                          <p:val>
                                            <p:strVal val="#ppt_x"/>
                                          </p:val>
                                        </p:tav>
                                        <p:tav tm="100000">
                                          <p:val>
                                            <p:strVal val="#ppt_x"/>
                                          </p:val>
                                        </p:tav>
                                      </p:tavLst>
                                    </p:anim>
                                    <p:anim calcmode="lin" valueType="num">
                                      <p:cBhvr additive="base">
                                        <p:cTn id="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973"/>
                                        </p:tgtEl>
                                        <p:attrNameLst>
                                          <p:attrName>style.visibility</p:attrName>
                                        </p:attrNameLst>
                                      </p:cBhvr>
                                      <p:to>
                                        <p:strVal val="visible"/>
                                      </p:to>
                                    </p:set>
                                    <p:anim calcmode="lin" valueType="num">
                                      <p:cBhvr additive="base">
                                        <p:cTn id="100" dur="500" fill="hold"/>
                                        <p:tgtEl>
                                          <p:spTgt spid="973"/>
                                        </p:tgtEl>
                                        <p:attrNameLst>
                                          <p:attrName>ppt_x</p:attrName>
                                        </p:attrNameLst>
                                      </p:cBhvr>
                                      <p:tavLst>
                                        <p:tav tm="0">
                                          <p:val>
                                            <p:strVal val="1+#ppt_w/2"/>
                                          </p:val>
                                        </p:tav>
                                        <p:tav tm="100000">
                                          <p:val>
                                            <p:strVal val="#ppt_x"/>
                                          </p:val>
                                        </p:tav>
                                      </p:tavLst>
                                    </p:anim>
                                    <p:anim calcmode="lin" valueType="num">
                                      <p:cBhvr additive="base">
                                        <p:cTn id="101" dur="500" fill="hold"/>
                                        <p:tgtEl>
                                          <p:spTgt spid="973"/>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972"/>
                                        </p:tgtEl>
                                        <p:attrNameLst>
                                          <p:attrName>style.visibility</p:attrName>
                                        </p:attrNameLst>
                                      </p:cBhvr>
                                      <p:to>
                                        <p:strVal val="visible"/>
                                      </p:to>
                                    </p:set>
                                    <p:anim calcmode="lin" valueType="num">
                                      <p:cBhvr additive="base">
                                        <p:cTn id="104" dur="500" fill="hold"/>
                                        <p:tgtEl>
                                          <p:spTgt spid="972"/>
                                        </p:tgtEl>
                                        <p:attrNameLst>
                                          <p:attrName>ppt_x</p:attrName>
                                        </p:attrNameLst>
                                      </p:cBhvr>
                                      <p:tavLst>
                                        <p:tav tm="0">
                                          <p:val>
                                            <p:strVal val="1+#ppt_w/2"/>
                                          </p:val>
                                        </p:tav>
                                        <p:tav tm="100000">
                                          <p:val>
                                            <p:strVal val="#ppt_x"/>
                                          </p:val>
                                        </p:tav>
                                      </p:tavLst>
                                    </p:anim>
                                    <p:anim calcmode="lin" valueType="num">
                                      <p:cBhvr additive="base">
                                        <p:cTn id="105"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12" fill="hold" grpId="0" nodeType="clickEffect">
                                  <p:stCondLst>
                                    <p:cond delay="0"/>
                                  </p:stCondLst>
                                  <p:childTnLst>
                                    <p:set>
                                      <p:cBhvr>
                                        <p:cTn id="109" dur="1" fill="hold">
                                          <p:stCondLst>
                                            <p:cond delay="0"/>
                                          </p:stCondLst>
                                        </p:cTn>
                                        <p:tgtEl>
                                          <p:spTgt spid="976"/>
                                        </p:tgtEl>
                                        <p:attrNameLst>
                                          <p:attrName>style.visibility</p:attrName>
                                        </p:attrNameLst>
                                      </p:cBhvr>
                                      <p:to>
                                        <p:strVal val="visible"/>
                                      </p:to>
                                    </p:set>
                                    <p:anim calcmode="lin" valueType="num">
                                      <p:cBhvr additive="base">
                                        <p:cTn id="110" dur="500" fill="hold"/>
                                        <p:tgtEl>
                                          <p:spTgt spid="976"/>
                                        </p:tgtEl>
                                        <p:attrNameLst>
                                          <p:attrName>ppt_x</p:attrName>
                                        </p:attrNameLst>
                                      </p:cBhvr>
                                      <p:tavLst>
                                        <p:tav tm="0">
                                          <p:val>
                                            <p:strVal val="0-#ppt_w/2"/>
                                          </p:val>
                                        </p:tav>
                                        <p:tav tm="100000">
                                          <p:val>
                                            <p:strVal val="#ppt_x"/>
                                          </p:val>
                                        </p:tav>
                                      </p:tavLst>
                                    </p:anim>
                                    <p:anim calcmode="lin" valueType="num">
                                      <p:cBhvr additive="base">
                                        <p:cTn id="111" dur="500" fill="hold"/>
                                        <p:tgtEl>
                                          <p:spTgt spid="976"/>
                                        </p:tgtEl>
                                        <p:attrNameLst>
                                          <p:attrName>ppt_y</p:attrName>
                                        </p:attrNameLst>
                                      </p:cBhvr>
                                      <p:tavLst>
                                        <p:tav tm="0">
                                          <p:val>
                                            <p:strVal val="1+#ppt_h/2"/>
                                          </p:val>
                                        </p:tav>
                                        <p:tav tm="100000">
                                          <p:val>
                                            <p:strVal val="#ppt_y"/>
                                          </p:val>
                                        </p:tav>
                                      </p:tavLst>
                                    </p:anim>
                                  </p:childTnLst>
                                </p:cTn>
                              </p:par>
                              <p:par>
                                <p:cTn id="112" presetID="2" presetClass="entr" presetSubtype="12" fill="hold" grpId="0" nodeType="withEffect">
                                  <p:stCondLst>
                                    <p:cond delay="0"/>
                                  </p:stCondLst>
                                  <p:childTnLst>
                                    <p:set>
                                      <p:cBhvr>
                                        <p:cTn id="113" dur="1" fill="hold">
                                          <p:stCondLst>
                                            <p:cond delay="0"/>
                                          </p:stCondLst>
                                        </p:cTn>
                                        <p:tgtEl>
                                          <p:spTgt spid="977"/>
                                        </p:tgtEl>
                                        <p:attrNameLst>
                                          <p:attrName>style.visibility</p:attrName>
                                        </p:attrNameLst>
                                      </p:cBhvr>
                                      <p:to>
                                        <p:strVal val="visible"/>
                                      </p:to>
                                    </p:set>
                                    <p:anim calcmode="lin" valueType="num">
                                      <p:cBhvr additive="base">
                                        <p:cTn id="114" dur="500" fill="hold"/>
                                        <p:tgtEl>
                                          <p:spTgt spid="977"/>
                                        </p:tgtEl>
                                        <p:attrNameLst>
                                          <p:attrName>ppt_x</p:attrName>
                                        </p:attrNameLst>
                                      </p:cBhvr>
                                      <p:tavLst>
                                        <p:tav tm="0">
                                          <p:val>
                                            <p:strVal val="0-#ppt_w/2"/>
                                          </p:val>
                                        </p:tav>
                                        <p:tav tm="100000">
                                          <p:val>
                                            <p:strVal val="#ppt_x"/>
                                          </p:val>
                                        </p:tav>
                                      </p:tavLst>
                                    </p:anim>
                                    <p:anim calcmode="lin" valueType="num">
                                      <p:cBhvr additive="base">
                                        <p:cTn id="115"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710623"/>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5A: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1" y="729673"/>
            <a:ext cx="6530108" cy="400110"/>
          </a:xfrm>
          <a:prstGeom prst="rect">
            <a:avLst/>
          </a:prstGeom>
        </p:spPr>
        <p:txBody>
          <a:bodyPr wrap="square">
            <a:spAutoFit/>
          </a:bodyPr>
          <a:lstStyle/>
          <a:p>
            <a:pPr marL="342892" indent="-342892" defTabSz="914378">
              <a:buClr>
                <a:srgbClr val="FFFFFF"/>
              </a:buClr>
              <a:buSzPct val="86000"/>
              <a:buFont typeface="Arial"/>
              <a:buChar char="•"/>
            </a:pPr>
            <a:r>
              <a:rPr lang="en-GB" sz="2000" dirty="0">
                <a:solidFill>
                  <a:srgbClr val="FFFFFF"/>
                </a:solidFill>
                <a:latin typeface="Abel" panose="020B0604020202020204" charset="0"/>
              </a:rPr>
              <a:t>3 labs with unsatisfactory performance (</a:t>
            </a:r>
            <a:r>
              <a:rPr lang="en-GB" sz="2000" dirty="0">
                <a:solidFill>
                  <a:srgbClr val="FFFF00"/>
                </a:solidFill>
                <a:latin typeface="Abel" panose="020B0604020202020204" charset="0"/>
              </a:rPr>
              <a:t>2 UK&amp;I</a:t>
            </a:r>
            <a:r>
              <a:rPr lang="en-GB" sz="2000" dirty="0">
                <a:solidFill>
                  <a:srgbClr val="FFFFFF"/>
                </a:solidFill>
                <a:latin typeface="Abel" panose="020B0604020202020204" charset="0"/>
              </a:rPr>
              <a:t>)</a:t>
            </a:r>
          </a:p>
        </p:txBody>
      </p:sp>
      <p:graphicFrame>
        <p:nvGraphicFramePr>
          <p:cNvPr id="10" name="Google Shape;1028;p167">
            <a:extLst>
              <a:ext uri="{FF2B5EF4-FFF2-40B4-BE49-F238E27FC236}">
                <a16:creationId xmlns:a16="http://schemas.microsoft.com/office/drawing/2014/main" id="{AF37372F-71A5-44D4-A20F-4C811851D0CD}"/>
              </a:ext>
            </a:extLst>
          </p:cNvPr>
          <p:cNvGraphicFramePr/>
          <p:nvPr>
            <p:extLst>
              <p:ext uri="{D42A27DB-BD31-4B8C-83A1-F6EECF244321}">
                <p14:modId xmlns:p14="http://schemas.microsoft.com/office/powerpoint/2010/main" val="3344298046"/>
              </p:ext>
            </p:extLst>
          </p:nvPr>
        </p:nvGraphicFramePr>
        <p:xfrm>
          <a:off x="258617" y="1256146"/>
          <a:ext cx="7265043" cy="3059228"/>
        </p:xfrm>
        <a:graphic>
          <a:graphicData uri="http://schemas.openxmlformats.org/drawingml/2006/table">
            <a:tbl>
              <a:tblPr>
                <a:noFill/>
              </a:tblPr>
              <a:tblGrid>
                <a:gridCol w="2163036">
                  <a:extLst>
                    <a:ext uri="{9D8B030D-6E8A-4147-A177-3AD203B41FA5}">
                      <a16:colId xmlns:a16="http://schemas.microsoft.com/office/drawing/2014/main" val="20000"/>
                    </a:ext>
                  </a:extLst>
                </a:gridCol>
                <a:gridCol w="723481">
                  <a:extLst>
                    <a:ext uri="{9D8B030D-6E8A-4147-A177-3AD203B41FA5}">
                      <a16:colId xmlns:a16="http://schemas.microsoft.com/office/drawing/2014/main" val="20006"/>
                    </a:ext>
                  </a:extLst>
                </a:gridCol>
                <a:gridCol w="854889">
                  <a:extLst>
                    <a:ext uri="{9D8B030D-6E8A-4147-A177-3AD203B41FA5}">
                      <a16:colId xmlns:a16="http://schemas.microsoft.com/office/drawing/2014/main" val="20007"/>
                    </a:ext>
                  </a:extLst>
                </a:gridCol>
                <a:gridCol w="733378">
                  <a:extLst>
                    <a:ext uri="{9D8B030D-6E8A-4147-A177-3AD203B41FA5}">
                      <a16:colId xmlns:a16="http://schemas.microsoft.com/office/drawing/2014/main" val="354284006"/>
                    </a:ext>
                  </a:extLst>
                </a:gridCol>
                <a:gridCol w="771730">
                  <a:extLst>
                    <a:ext uri="{9D8B030D-6E8A-4147-A177-3AD203B41FA5}">
                      <a16:colId xmlns:a16="http://schemas.microsoft.com/office/drawing/2014/main" val="4127507193"/>
                    </a:ext>
                  </a:extLst>
                </a:gridCol>
                <a:gridCol w="672843">
                  <a:extLst>
                    <a:ext uri="{9D8B030D-6E8A-4147-A177-3AD203B41FA5}">
                      <a16:colId xmlns:a16="http://schemas.microsoft.com/office/drawing/2014/main" val="926860878"/>
                    </a:ext>
                  </a:extLst>
                </a:gridCol>
                <a:gridCol w="672843">
                  <a:extLst>
                    <a:ext uri="{9D8B030D-6E8A-4147-A177-3AD203B41FA5}">
                      <a16:colId xmlns:a16="http://schemas.microsoft.com/office/drawing/2014/main" val="252650028"/>
                    </a:ext>
                  </a:extLst>
                </a:gridCol>
                <a:gridCol w="672843">
                  <a:extLst>
                    <a:ext uri="{9D8B030D-6E8A-4147-A177-3AD203B41FA5}">
                      <a16:colId xmlns:a16="http://schemas.microsoft.com/office/drawing/2014/main" val="2929692947"/>
                    </a:ext>
                  </a:extLst>
                </a:gridCol>
              </a:tblGrid>
              <a:tr h="440046">
                <a:tc>
                  <a:txBody>
                    <a:bodyPr/>
                    <a:lstStyle/>
                    <a:p>
                      <a:pPr marL="0" marR="0" lvl="0" indent="0" algn="ctr" rtl="0">
                        <a:lnSpc>
                          <a:spcPct val="100000"/>
                        </a:lnSpc>
                        <a:spcBef>
                          <a:spcPts val="0"/>
                        </a:spcBef>
                        <a:spcAft>
                          <a:spcPts val="0"/>
                        </a:spcAft>
                        <a:buClr>
                          <a:schemeClr val="dk1"/>
                        </a:buClr>
                        <a:buSzPts val="2000"/>
                        <a:buFont typeface="Calibri"/>
                        <a:buNone/>
                      </a:pPr>
                      <a:endParaRPr sz="1800" b="1" i="0" u="none" strike="noStrike" cap="none" dirty="0">
                        <a:solidFill>
                          <a:schemeClr val="tx1"/>
                        </a:solidFill>
                        <a:latin typeface="Abel" panose="020B0604020202020204"/>
                        <a:ea typeface="Calibri"/>
                        <a:cs typeface="Calibri" panose="020F0502020204030204" pitchFamily="34" charset="0"/>
                        <a:sym typeface="Calibri"/>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500" b="1" dirty="0">
                          <a:solidFill>
                            <a:schemeClr val="tx1"/>
                          </a:solidFill>
                          <a:latin typeface="Abel" panose="020B0604020202020204"/>
                          <a:ea typeface="Calibri"/>
                          <a:cs typeface="Calibri" panose="020F0502020204030204" pitchFamily="34" charset="0"/>
                          <a:sym typeface="Calibri"/>
                        </a:rPr>
                        <a:t>2019</a:t>
                      </a:r>
                      <a:endParaRPr sz="1500" b="1" i="0" u="none" strike="noStrike" cap="none" dirty="0">
                        <a:solidFill>
                          <a:schemeClr val="tx1"/>
                        </a:solidFill>
                        <a:latin typeface="Abel" panose="020B0604020202020204"/>
                        <a:ea typeface="Calibri"/>
                        <a:cs typeface="Calibri" panose="020F0502020204030204" pitchFamily="34" charset="0"/>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2020</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2021</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2022</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2023</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1"/>
                          </a:solidFill>
                          <a:latin typeface="Abel" panose="020B0604020202020204"/>
                          <a:cs typeface="Calibri" panose="020F0502020204030204" pitchFamily="34" charset="0"/>
                        </a:rPr>
                        <a:t>2025</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3395">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a:ea typeface="Calibri"/>
                          <a:cs typeface="Calibri" panose="020F0502020204030204" pitchFamily="34" charset="0"/>
                          <a:sym typeface="Calibri"/>
                        </a:rPr>
                        <a:t>Number of Participants (</a:t>
                      </a:r>
                      <a:r>
                        <a:rPr lang="en-GB" sz="1600" b="1" i="0" u="none" strike="noStrike" cap="none" dirty="0">
                          <a:solidFill>
                            <a:srgbClr val="FFFF00"/>
                          </a:solidFill>
                          <a:latin typeface="Abel" panose="020B0604020202020204"/>
                          <a:ea typeface="Calibri"/>
                          <a:cs typeface="Calibri" panose="020F0502020204030204" pitchFamily="34" charset="0"/>
                          <a:sym typeface="Calibri"/>
                        </a:rPr>
                        <a:t>UK&amp;I</a:t>
                      </a:r>
                      <a:r>
                        <a:rPr lang="en-GB" sz="1600" b="1" i="0" u="none" strike="noStrike" cap="none" dirty="0">
                          <a:solidFill>
                            <a:schemeClr val="tx1"/>
                          </a:solidFill>
                          <a:latin typeface="Abel" panose="020B0604020202020204"/>
                          <a:ea typeface="Calibri"/>
                          <a:cs typeface="Calibri" panose="020F0502020204030204" pitchFamily="34" charset="0"/>
                          <a:sym typeface="Calibri"/>
                        </a:rPr>
                        <a:t>)</a:t>
                      </a:r>
                      <a:endParaRPr sz="1200" b="1" dirty="0">
                        <a:solidFill>
                          <a:schemeClr val="tx1"/>
                        </a:solidFill>
                        <a:latin typeface="Abel" panose="020B0604020202020204"/>
                        <a:cs typeface="Calibri" panose="020F0502020204030204" pitchFamily="3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500" dirty="0">
                          <a:solidFill>
                            <a:schemeClr val="tx1"/>
                          </a:solidFill>
                          <a:latin typeface="Abel" panose="020B0604020202020204"/>
                          <a:ea typeface="Calibri"/>
                          <a:cs typeface="Calibri" panose="020F0502020204030204" pitchFamily="34" charset="0"/>
                          <a:sym typeface="Calibri"/>
                        </a:rPr>
                        <a:t>51 </a:t>
                      </a:r>
                    </a:p>
                    <a:p>
                      <a:pPr marL="0" marR="0" lvl="0" indent="0" algn="ctr" rtl="0">
                        <a:lnSpc>
                          <a:spcPct val="100000"/>
                        </a:lnSpc>
                        <a:spcBef>
                          <a:spcPts val="0"/>
                        </a:spcBef>
                        <a:spcAft>
                          <a:spcPts val="0"/>
                        </a:spcAft>
                        <a:buNone/>
                      </a:pPr>
                      <a:r>
                        <a:rPr lang="en-GB" sz="1500" dirty="0">
                          <a:solidFill>
                            <a:schemeClr val="tx1"/>
                          </a:solidFill>
                          <a:latin typeface="Abel" panose="020B0604020202020204"/>
                          <a:ea typeface="Calibri"/>
                          <a:cs typeface="Calibri" panose="020F0502020204030204" pitchFamily="34" charset="0"/>
                          <a:sym typeface="Calibri"/>
                        </a:rPr>
                        <a:t>(</a:t>
                      </a:r>
                      <a:r>
                        <a:rPr lang="en-GB" sz="1500" dirty="0">
                          <a:solidFill>
                            <a:srgbClr val="FFFF00"/>
                          </a:solidFill>
                          <a:latin typeface="Abel" panose="020B0604020202020204"/>
                          <a:ea typeface="Calibri"/>
                          <a:cs typeface="Calibri" panose="020F0502020204030204" pitchFamily="34" charset="0"/>
                          <a:sym typeface="Calibri"/>
                        </a:rPr>
                        <a:t>38</a:t>
                      </a:r>
                      <a:r>
                        <a:rPr lang="en-GB" sz="1500" dirty="0">
                          <a:solidFill>
                            <a:schemeClr val="tx1"/>
                          </a:solidFill>
                          <a:latin typeface="Abel" panose="020B0604020202020204"/>
                          <a:ea typeface="Calibri"/>
                          <a:cs typeface="Calibri" panose="020F0502020204030204" pitchFamily="34" charset="0"/>
                          <a:sym typeface="Calibri"/>
                        </a:rPr>
                        <a:t>)</a:t>
                      </a:r>
                      <a:endParaRPr sz="1500" b="0" i="0" u="none" strike="noStrike" cap="none" dirty="0">
                        <a:solidFill>
                          <a:schemeClr val="tx1"/>
                        </a:solidFill>
                        <a:latin typeface="Abel" panose="020B0604020202020204"/>
                        <a:ea typeface="Calibri"/>
                        <a:cs typeface="Calibri" panose="020F0502020204030204" pitchFamily="34" charset="0"/>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49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36</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45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32</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37</a:t>
                      </a:r>
                    </a:p>
                    <a:p>
                      <a:pPr algn="ctr"/>
                      <a:r>
                        <a:rPr lang="en-GB" sz="1500" dirty="0">
                          <a:solidFill>
                            <a:schemeClr val="tx1"/>
                          </a:solidFill>
                          <a:latin typeface="Abel" panose="020B0604020202020204"/>
                          <a:cs typeface="Calibri" panose="020F0502020204030204" pitchFamily="34" charset="0"/>
                        </a:rPr>
                        <a:t> (</a:t>
                      </a:r>
                      <a:r>
                        <a:rPr lang="en-GB" sz="1500" dirty="0">
                          <a:solidFill>
                            <a:srgbClr val="FFFF00"/>
                          </a:solidFill>
                          <a:latin typeface="Abel" panose="020B0604020202020204"/>
                          <a:cs typeface="Calibri" panose="020F0502020204030204" pitchFamily="34" charset="0"/>
                        </a:rPr>
                        <a:t>27</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38</a:t>
                      </a:r>
                    </a:p>
                    <a:p>
                      <a:pPr algn="ctr"/>
                      <a:r>
                        <a:rPr lang="en-GB" sz="1500" dirty="0">
                          <a:solidFill>
                            <a:schemeClr val="tx1"/>
                          </a:solidFill>
                          <a:latin typeface="Abel" panose="020B0604020202020204"/>
                          <a:cs typeface="Calibri" panose="020F0502020204030204" pitchFamily="34" charset="0"/>
                        </a:rPr>
                        <a:t> (</a:t>
                      </a:r>
                      <a:r>
                        <a:rPr lang="en-GB" sz="1500" dirty="0">
                          <a:solidFill>
                            <a:srgbClr val="FFFF00"/>
                          </a:solidFill>
                          <a:latin typeface="Abel" panose="020B0604020202020204"/>
                          <a:cs typeface="Calibri" panose="020F0502020204030204" pitchFamily="34" charset="0"/>
                        </a:rPr>
                        <a:t>26</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37 (</a:t>
                      </a:r>
                      <a:r>
                        <a:rPr lang="en-GB" sz="1500" dirty="0">
                          <a:solidFill>
                            <a:srgbClr val="FFFF00"/>
                          </a:solidFill>
                          <a:latin typeface="Abel" panose="020B0604020202020204"/>
                          <a:cs typeface="Calibri" panose="020F0502020204030204" pitchFamily="34" charset="0"/>
                        </a:rPr>
                        <a:t>25</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500" dirty="0">
                          <a:solidFill>
                            <a:schemeClr val="tx1"/>
                          </a:solidFill>
                          <a:latin typeface="Abel" panose="020B0604020202020204"/>
                          <a:cs typeface="Calibri" panose="020F0502020204030204" pitchFamily="34" charset="0"/>
                        </a:rPr>
                        <a:t>33 (</a:t>
                      </a:r>
                      <a:r>
                        <a:rPr lang="en-GB" sz="1500" dirty="0">
                          <a:solidFill>
                            <a:srgbClr val="FFFF00"/>
                          </a:solidFill>
                          <a:latin typeface="Abel" panose="020B0604020202020204"/>
                          <a:cs typeface="Calibri" panose="020F0502020204030204" pitchFamily="34" charset="0"/>
                        </a:rPr>
                        <a:t>22</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717761">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a:ea typeface="Calibri"/>
                          <a:cs typeface="Calibri" panose="020F0502020204030204" pitchFamily="34" charset="0"/>
                          <a:sym typeface="Calibri"/>
                        </a:rPr>
                        <a:t>Number with Unsatisfactory Performance (&lt; 100%) (</a:t>
                      </a:r>
                      <a:r>
                        <a:rPr lang="en-GB" sz="1600" b="1" i="0" u="none" strike="noStrike" cap="none" dirty="0">
                          <a:solidFill>
                            <a:srgbClr val="FFFF00"/>
                          </a:solidFill>
                          <a:latin typeface="Abel" panose="020B0604020202020204"/>
                          <a:ea typeface="Calibri"/>
                          <a:cs typeface="Calibri" panose="020F0502020204030204" pitchFamily="34" charset="0"/>
                          <a:sym typeface="Calibri"/>
                        </a:rPr>
                        <a:t>UK&amp;I</a:t>
                      </a:r>
                      <a:r>
                        <a:rPr lang="en-GB" sz="1600" b="1" i="0" u="none" strike="noStrike" cap="none" dirty="0">
                          <a:solidFill>
                            <a:schemeClr val="tx1"/>
                          </a:solidFill>
                          <a:latin typeface="Abel" panose="020B0604020202020204"/>
                          <a:ea typeface="Calibri"/>
                          <a:cs typeface="Calibri" panose="020F0502020204030204" pitchFamily="34" charset="0"/>
                          <a:sym typeface="Calibri"/>
                        </a:rPr>
                        <a:t>)</a:t>
                      </a:r>
                      <a:endParaRPr sz="1200" b="1" dirty="0">
                        <a:solidFill>
                          <a:schemeClr val="tx1"/>
                        </a:solidFill>
                        <a:latin typeface="Abel" panose="020B0604020202020204"/>
                        <a:cs typeface="Calibri" panose="020F0502020204030204" pitchFamily="3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500" dirty="0">
                          <a:solidFill>
                            <a:schemeClr val="tx1"/>
                          </a:solidFill>
                          <a:latin typeface="Abel" panose="020B0604020202020204"/>
                          <a:ea typeface="Calibri"/>
                          <a:cs typeface="Calibri" panose="020F0502020204030204" pitchFamily="34" charset="0"/>
                          <a:sym typeface="Calibri"/>
                        </a:rPr>
                        <a:t>2 </a:t>
                      </a:r>
                      <a:endParaRPr sz="1500" dirty="0">
                        <a:solidFill>
                          <a:schemeClr val="tx1"/>
                        </a:solidFill>
                        <a:latin typeface="Abel" panose="020B0604020202020204"/>
                        <a:ea typeface="Calibri"/>
                        <a:cs typeface="Calibri" panose="020F0502020204030204" pitchFamily="34" charset="0"/>
                        <a:sym typeface="Calibri"/>
                      </a:endParaRPr>
                    </a:p>
                    <a:p>
                      <a:pPr marL="0" marR="0" lvl="0" indent="0" algn="ctr" rtl="0">
                        <a:lnSpc>
                          <a:spcPct val="100000"/>
                        </a:lnSpc>
                        <a:spcBef>
                          <a:spcPts val="0"/>
                        </a:spcBef>
                        <a:spcAft>
                          <a:spcPts val="0"/>
                        </a:spcAft>
                        <a:buNone/>
                      </a:pPr>
                      <a:r>
                        <a:rPr lang="en-GB" sz="1500" dirty="0">
                          <a:solidFill>
                            <a:schemeClr val="tx1"/>
                          </a:solidFill>
                          <a:latin typeface="Abel" panose="020B0604020202020204"/>
                          <a:ea typeface="Calibri"/>
                          <a:cs typeface="Calibri" panose="020F0502020204030204" pitchFamily="34" charset="0"/>
                          <a:sym typeface="Calibri"/>
                        </a:rPr>
                        <a:t>(</a:t>
                      </a:r>
                      <a:r>
                        <a:rPr lang="en-GB" sz="1500" dirty="0">
                          <a:solidFill>
                            <a:srgbClr val="FFFF00"/>
                          </a:solidFill>
                          <a:latin typeface="Abel" panose="020B0604020202020204"/>
                          <a:ea typeface="Calibri"/>
                          <a:cs typeface="Calibri" panose="020F0502020204030204" pitchFamily="34" charset="0"/>
                          <a:sym typeface="Calibri"/>
                        </a:rPr>
                        <a:t>1</a:t>
                      </a:r>
                      <a:r>
                        <a:rPr lang="en-GB" sz="1500" dirty="0">
                          <a:solidFill>
                            <a:schemeClr val="tx1"/>
                          </a:solidFill>
                          <a:latin typeface="Abel" panose="020B0604020202020204"/>
                          <a:ea typeface="Calibri"/>
                          <a:cs typeface="Calibri" panose="020F0502020204030204" pitchFamily="34" charset="0"/>
                          <a:sym typeface="Calibri"/>
                        </a:rPr>
                        <a:t>)</a:t>
                      </a:r>
                      <a:endParaRPr sz="1500" dirty="0">
                        <a:solidFill>
                          <a:schemeClr val="tx1"/>
                        </a:solidFill>
                        <a:latin typeface="Abel" panose="020B0604020202020204"/>
                        <a:ea typeface="Calibri"/>
                        <a:cs typeface="Calibri" panose="020F0502020204030204" pitchFamily="34" charset="0"/>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1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1</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1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1</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4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3</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1 </a:t>
                      </a:r>
                    </a:p>
                    <a:p>
                      <a:pPr algn="ctr"/>
                      <a:r>
                        <a:rPr lang="en-GB" sz="1500" dirty="0">
                          <a:solidFill>
                            <a:schemeClr val="tx1"/>
                          </a:solidFill>
                          <a:latin typeface="Abel" panose="020B0604020202020204"/>
                          <a:cs typeface="Calibri" panose="020F0502020204030204" pitchFamily="34" charset="0"/>
                        </a:rPr>
                        <a:t>(</a:t>
                      </a:r>
                      <a:r>
                        <a:rPr lang="en-GB" sz="1500" dirty="0">
                          <a:solidFill>
                            <a:srgbClr val="FFFF00"/>
                          </a:solidFill>
                          <a:latin typeface="Abel" panose="020B0604020202020204"/>
                          <a:cs typeface="Calibri" panose="020F0502020204030204" pitchFamily="34" charset="0"/>
                        </a:rPr>
                        <a:t>1</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3</a:t>
                      </a:r>
                    </a:p>
                    <a:p>
                      <a:pPr algn="ctr"/>
                      <a:r>
                        <a:rPr lang="en-GB" sz="1500" dirty="0">
                          <a:solidFill>
                            <a:schemeClr val="tx1"/>
                          </a:solidFill>
                          <a:latin typeface="Abel" panose="020B0604020202020204"/>
                          <a:cs typeface="Calibri" panose="020F0502020204030204" pitchFamily="34" charset="0"/>
                        </a:rPr>
                        <a:t> (</a:t>
                      </a:r>
                      <a:r>
                        <a:rPr lang="en-GB" sz="1500" dirty="0">
                          <a:solidFill>
                            <a:srgbClr val="FFFF00"/>
                          </a:solidFill>
                          <a:latin typeface="Abel" panose="020B0604020202020204"/>
                          <a:cs typeface="Calibri" panose="020F0502020204030204" pitchFamily="34" charset="0"/>
                        </a:rPr>
                        <a:t>1</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Abel" panose="020B0604020202020204"/>
                          <a:cs typeface="Calibri" panose="020F0502020204030204" pitchFamily="34" charset="0"/>
                        </a:rPr>
                        <a:t>3</a:t>
                      </a:r>
                    </a:p>
                    <a:p>
                      <a:pPr algn="ctr"/>
                      <a:r>
                        <a:rPr lang="en-GB" sz="1500" dirty="0">
                          <a:solidFill>
                            <a:schemeClr val="tx1"/>
                          </a:solidFill>
                          <a:latin typeface="Abel" panose="020B0604020202020204"/>
                          <a:cs typeface="Calibri" panose="020F0502020204030204" pitchFamily="34" charset="0"/>
                        </a:rPr>
                        <a:t> (</a:t>
                      </a:r>
                      <a:r>
                        <a:rPr lang="en-GB" sz="1500" dirty="0">
                          <a:solidFill>
                            <a:srgbClr val="FFFF00"/>
                          </a:solidFill>
                          <a:latin typeface="Abel" panose="020B0604020202020204"/>
                          <a:cs typeface="Calibri" panose="020F0502020204030204" pitchFamily="34" charset="0"/>
                        </a:rPr>
                        <a:t>2</a:t>
                      </a:r>
                      <a:r>
                        <a:rPr lang="en-GB" sz="1500" dirty="0">
                          <a:solidFill>
                            <a:schemeClr val="tx1"/>
                          </a:solidFill>
                          <a:latin typeface="Abel" panose="020B0604020202020204"/>
                          <a:cs typeface="Calibri" panose="020F0502020204030204" pitchFamily="34" charset="0"/>
                        </a:rPr>
                        <a:t>)</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28977">
                <a:tc>
                  <a:txBody>
                    <a:bodyPr/>
                    <a:lstStyle/>
                    <a:p>
                      <a:pPr marL="0" marR="0" lvl="0" indent="0" algn="ctr" rtl="0">
                        <a:lnSpc>
                          <a:spcPct val="100000"/>
                        </a:lnSpc>
                        <a:spcBef>
                          <a:spcPts val="0"/>
                        </a:spcBef>
                        <a:spcAft>
                          <a:spcPts val="0"/>
                        </a:spcAft>
                        <a:buClr>
                          <a:schemeClr val="dk1"/>
                        </a:buClr>
                        <a:buSzPts val="1800"/>
                        <a:buFont typeface="Calibri"/>
                        <a:buNone/>
                      </a:pPr>
                      <a:r>
                        <a:rPr lang="en-GB" sz="1600" b="1" i="0" u="none" strike="noStrike" cap="none" dirty="0">
                          <a:solidFill>
                            <a:schemeClr val="tx1"/>
                          </a:solidFill>
                          <a:latin typeface="Abel" panose="020B0604020202020204"/>
                          <a:ea typeface="Calibri"/>
                          <a:cs typeface="Calibri" panose="020F0502020204030204" pitchFamily="34" charset="0"/>
                          <a:sym typeface="Calibri"/>
                        </a:rPr>
                        <a:t>% Unsatisfactory Performance</a:t>
                      </a:r>
                      <a:endParaRPr sz="1200" b="1" dirty="0">
                        <a:solidFill>
                          <a:schemeClr val="tx1"/>
                        </a:solidFill>
                        <a:latin typeface="Abel" panose="020B0604020202020204"/>
                        <a:cs typeface="Calibri" panose="020F0502020204030204" pitchFamily="34" charset="0"/>
                      </a:endParaRPr>
                    </a:p>
                  </a:txBody>
                  <a:tcPr marL="99050" marR="9905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a:ea typeface="Calibri"/>
                          <a:cs typeface="Calibri" panose="020F0502020204030204" pitchFamily="34" charset="0"/>
                          <a:sym typeface="Calibri"/>
                        </a:rPr>
                        <a:t>3.9% </a:t>
                      </a:r>
                      <a:r>
                        <a:rPr lang="en-GB" sz="1400" dirty="0">
                          <a:solidFill>
                            <a:srgbClr val="FFFF00"/>
                          </a:solidFill>
                          <a:latin typeface="Abel" panose="020B0604020202020204"/>
                          <a:ea typeface="Calibri"/>
                          <a:cs typeface="Calibri" panose="020F0502020204030204" pitchFamily="34" charset="0"/>
                          <a:sym typeface="Calibri"/>
                        </a:rPr>
                        <a:t>(2.6%)</a:t>
                      </a:r>
                      <a:endParaRPr sz="1400" b="0" i="0" u="none" strike="noStrike" cap="none" dirty="0">
                        <a:solidFill>
                          <a:srgbClr val="FFFF00"/>
                        </a:solidFill>
                        <a:latin typeface="Abel" panose="020B0604020202020204"/>
                        <a:ea typeface="Calibri"/>
                        <a:cs typeface="Calibri" panose="020F0502020204030204" pitchFamily="34" charset="0"/>
                        <a:sym typeface="Calibri"/>
                      </a:endParaRP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2.0% </a:t>
                      </a:r>
                      <a:r>
                        <a:rPr lang="en-GB" sz="1400" dirty="0">
                          <a:solidFill>
                            <a:srgbClr val="FFFF00"/>
                          </a:solidFill>
                          <a:latin typeface="Abel" panose="020B0604020202020204"/>
                          <a:cs typeface="Calibri" panose="020F0502020204030204" pitchFamily="34" charset="0"/>
                        </a:rPr>
                        <a:t>(2.8%)</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2.2% </a:t>
                      </a:r>
                      <a:r>
                        <a:rPr lang="en-GB" sz="1400" dirty="0">
                          <a:solidFill>
                            <a:srgbClr val="FFFF00"/>
                          </a:solidFill>
                          <a:latin typeface="Abel" panose="020B0604020202020204"/>
                          <a:cs typeface="Calibri" panose="020F0502020204030204" pitchFamily="34" charset="0"/>
                        </a:rPr>
                        <a:t>(3.1%)</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10.8% </a:t>
                      </a:r>
                      <a:r>
                        <a:rPr lang="en-GB" sz="1400" dirty="0">
                          <a:solidFill>
                            <a:srgbClr val="FFFF00"/>
                          </a:solidFill>
                          <a:latin typeface="Abel" panose="020B0604020202020204"/>
                          <a:cs typeface="Calibri" panose="020F0502020204030204" pitchFamily="34" charset="0"/>
                        </a:rPr>
                        <a:t>(11.1%)</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2.6% </a:t>
                      </a:r>
                      <a:r>
                        <a:rPr lang="en-GB" sz="1400" dirty="0">
                          <a:solidFill>
                            <a:srgbClr val="FFFF00"/>
                          </a:solidFill>
                          <a:latin typeface="Abel" panose="020B0604020202020204"/>
                          <a:cs typeface="Calibri" panose="020F0502020204030204" pitchFamily="34" charset="0"/>
                        </a:rPr>
                        <a:t>(3.8%)</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8.1% </a:t>
                      </a:r>
                      <a:r>
                        <a:rPr lang="en-GB" sz="1400" dirty="0">
                          <a:solidFill>
                            <a:srgbClr val="FFFF00"/>
                          </a:solidFill>
                          <a:latin typeface="Abel" panose="020B0604020202020204"/>
                          <a:cs typeface="Calibri" panose="020F0502020204030204" pitchFamily="34" charset="0"/>
                        </a:rPr>
                        <a:t>(4%)</a:t>
                      </a:r>
                    </a:p>
                  </a:txBody>
                  <a:tcPr marL="99050" marR="990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a:cs typeface="Calibri" panose="020F0502020204030204" pitchFamily="34" charset="0"/>
                        </a:rPr>
                        <a:t>9.1% </a:t>
                      </a:r>
                      <a:r>
                        <a:rPr lang="en-GB" sz="1400" dirty="0">
                          <a:solidFill>
                            <a:srgbClr val="FFFF00"/>
                          </a:solidFill>
                          <a:latin typeface="Abel" panose="020B0604020202020204"/>
                          <a:cs typeface="Calibri" panose="020F0502020204030204" pitchFamily="34" charset="0"/>
                        </a:rPr>
                        <a:t>(9.1%)</a:t>
                      </a:r>
                    </a:p>
                  </a:txBody>
                  <a:tcPr marL="99050" marR="9905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9" name="TextBox 8"/>
          <p:cNvSpPr txBox="1"/>
          <p:nvPr/>
        </p:nvSpPr>
        <p:spPr>
          <a:xfrm>
            <a:off x="1808630" y="4441737"/>
            <a:ext cx="6381130" cy="646331"/>
          </a:xfrm>
          <a:prstGeom prst="rect">
            <a:avLst/>
          </a:prstGeom>
          <a:noFill/>
        </p:spPr>
        <p:txBody>
          <a:bodyPr wrap="square" rtlCol="0">
            <a:spAutoFit/>
          </a:bodyPr>
          <a:lstStyle/>
          <a:p>
            <a:r>
              <a:rPr lang="en-GB" b="1" dirty="0">
                <a:solidFill>
                  <a:schemeClr val="tx1"/>
                </a:solidFill>
                <a:latin typeface="Abel" panose="020B0604020202020204"/>
              </a:rPr>
              <a:t>CAPA responses (n=1/3)</a:t>
            </a:r>
          </a:p>
          <a:p>
            <a:pPr marL="214313" indent="-214313">
              <a:buFont typeface="Arial" panose="020B0604020202020204" pitchFamily="34" charset="0"/>
              <a:buChar char="•"/>
            </a:pPr>
            <a:r>
              <a:rPr lang="en-GB" sz="1100" dirty="0">
                <a:solidFill>
                  <a:schemeClr val="tx1"/>
                </a:solidFill>
              </a:rPr>
              <a:t>Sample mix up – 33.3%</a:t>
            </a:r>
          </a:p>
          <a:p>
            <a:pPr marL="214313" indent="-214313">
              <a:buFont typeface="Arial" panose="020B0604020202020204" pitchFamily="34" charset="0"/>
              <a:buChar char="•"/>
            </a:pPr>
            <a:r>
              <a:rPr lang="en-GB" sz="1100" dirty="0">
                <a:solidFill>
                  <a:schemeClr val="tx1"/>
                </a:solidFill>
              </a:rPr>
              <a:t>No reply – 66.6%</a:t>
            </a:r>
          </a:p>
        </p:txBody>
      </p:sp>
    </p:spTree>
    <p:extLst>
      <p:ext uri="{BB962C8B-B14F-4D97-AF65-F5344CB8AC3E}">
        <p14:creationId xmlns:p14="http://schemas.microsoft.com/office/powerpoint/2010/main" val="1349204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5"/>
          <p:cNvSpPr txBox="1">
            <a:spLocks noGrp="1"/>
          </p:cNvSpPr>
          <p:nvPr>
            <p:ph type="title"/>
          </p:nvPr>
        </p:nvSpPr>
        <p:spPr>
          <a:xfrm>
            <a:off x="-1845389" y="351677"/>
            <a:ext cx="77172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effectLst>
                  <a:outerShdw blurRad="38100" dist="38100" dir="2700000" algn="tl">
                    <a:srgbClr val="000000">
                      <a:alpha val="43137"/>
                    </a:srgbClr>
                  </a:outerShdw>
                </a:effectLst>
              </a:rPr>
              <a:t>Changes for 2026-27</a:t>
            </a:r>
            <a:endParaRPr dirty="0">
              <a:solidFill>
                <a:schemeClr val="tx1"/>
              </a:solidFill>
              <a:effectLst>
                <a:outerShdw blurRad="38100" dist="38100" dir="2700000" algn="tl">
                  <a:srgbClr val="000000">
                    <a:alpha val="43137"/>
                  </a:srgbClr>
                </a:outerShdw>
              </a:effectLst>
            </a:endParaRPr>
          </a:p>
        </p:txBody>
      </p:sp>
      <p:cxnSp>
        <p:nvCxnSpPr>
          <p:cNvPr id="923" name="Google Shape;923;p45"/>
          <p:cNvCxnSpPr>
            <a:cxnSpLocks/>
            <a:stCxn id="924" idx="6"/>
            <a:endCxn id="925" idx="2"/>
          </p:cNvCxnSpPr>
          <p:nvPr/>
        </p:nvCxnSpPr>
        <p:spPr>
          <a:xfrm rot="10800000" flipH="1">
            <a:off x="2098348" y="2869317"/>
            <a:ext cx="879300" cy="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45"/>
          <p:cNvCxnSpPr>
            <a:stCxn id="925" idx="6"/>
            <a:endCxn id="927" idx="2"/>
          </p:cNvCxnSpPr>
          <p:nvPr/>
        </p:nvCxnSpPr>
        <p:spPr>
          <a:xfrm>
            <a:off x="3835426" y="2869347"/>
            <a:ext cx="880500" cy="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45"/>
          <p:cNvCxnSpPr>
            <a:cxnSpLocks/>
            <a:stCxn id="924" idx="4"/>
          </p:cNvCxnSpPr>
          <p:nvPr/>
        </p:nvCxnSpPr>
        <p:spPr>
          <a:xfrm flipH="1">
            <a:off x="1668001" y="3299353"/>
            <a:ext cx="900" cy="269400"/>
          </a:xfrm>
          <a:prstGeom prst="straightConnector1">
            <a:avLst/>
          </a:prstGeom>
          <a:noFill/>
          <a:ln w="19050" cap="flat" cmpd="sng">
            <a:solidFill>
              <a:schemeClr val="lt2"/>
            </a:solidFill>
            <a:prstDash val="solid"/>
            <a:round/>
            <a:headEnd type="none" w="med" len="med"/>
            <a:tailEnd type="none" w="med" len="med"/>
          </a:ln>
        </p:spPr>
      </p:cxnSp>
      <p:sp>
        <p:nvSpPr>
          <p:cNvPr id="924" name="Google Shape;924;p45"/>
          <p:cNvSpPr/>
          <p:nvPr/>
        </p:nvSpPr>
        <p:spPr>
          <a:xfrm>
            <a:off x="1239453" y="2440482"/>
            <a:ext cx="858894" cy="858872"/>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cxnSp>
        <p:nvCxnSpPr>
          <p:cNvPr id="931" name="Google Shape;931;p45"/>
          <p:cNvCxnSpPr>
            <a:stCxn id="925" idx="0"/>
          </p:cNvCxnSpPr>
          <p:nvPr/>
        </p:nvCxnSpPr>
        <p:spPr>
          <a:xfrm rot="10800000">
            <a:off x="3406549" y="2129082"/>
            <a:ext cx="0" cy="311400"/>
          </a:xfrm>
          <a:prstGeom prst="straightConnector1">
            <a:avLst/>
          </a:prstGeom>
          <a:noFill/>
          <a:ln w="19050" cap="flat" cmpd="sng">
            <a:solidFill>
              <a:schemeClr val="lt2"/>
            </a:solidFill>
            <a:prstDash val="solid"/>
            <a:round/>
            <a:headEnd type="none" w="med" len="med"/>
            <a:tailEnd type="none" w="med" len="med"/>
          </a:ln>
        </p:spPr>
      </p:cxnSp>
      <p:sp>
        <p:nvSpPr>
          <p:cNvPr id="925" name="Google Shape;925;p45"/>
          <p:cNvSpPr/>
          <p:nvPr/>
        </p:nvSpPr>
        <p:spPr>
          <a:xfrm>
            <a:off x="2977672" y="2440482"/>
            <a:ext cx="857754" cy="857731"/>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cxnSp>
        <p:nvCxnSpPr>
          <p:cNvPr id="932" name="Google Shape;932;p45"/>
          <p:cNvCxnSpPr>
            <a:stCxn id="927" idx="4"/>
          </p:cNvCxnSpPr>
          <p:nvPr/>
        </p:nvCxnSpPr>
        <p:spPr>
          <a:xfrm>
            <a:off x="5144740" y="3298213"/>
            <a:ext cx="300" cy="269400"/>
          </a:xfrm>
          <a:prstGeom prst="straightConnector1">
            <a:avLst/>
          </a:prstGeom>
          <a:noFill/>
          <a:ln w="19050" cap="flat" cmpd="sng">
            <a:solidFill>
              <a:schemeClr val="lt2"/>
            </a:solidFill>
            <a:prstDash val="solid"/>
            <a:round/>
            <a:headEnd type="none" w="med" len="med"/>
            <a:tailEnd type="none" w="med" len="med"/>
          </a:ln>
        </p:spPr>
      </p:cxnSp>
      <p:sp>
        <p:nvSpPr>
          <p:cNvPr id="927" name="Google Shape;927;p45"/>
          <p:cNvSpPr/>
          <p:nvPr/>
        </p:nvSpPr>
        <p:spPr>
          <a:xfrm>
            <a:off x="4715863" y="2440482"/>
            <a:ext cx="857754" cy="857731"/>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36" name="Google Shape;936;p45"/>
          <p:cNvSpPr txBox="1"/>
          <p:nvPr/>
        </p:nvSpPr>
        <p:spPr>
          <a:xfrm>
            <a:off x="2419674" y="850136"/>
            <a:ext cx="2152326"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Abel"/>
                <a:ea typeface="Abel"/>
                <a:cs typeface="Abel"/>
                <a:sym typeface="Abel"/>
              </a:rPr>
              <a:t>Schemes</a:t>
            </a:r>
            <a:endParaRPr sz="2000" b="1" dirty="0">
              <a:solidFill>
                <a:schemeClr val="tx1"/>
              </a:solidFill>
              <a:latin typeface="Abel"/>
              <a:ea typeface="Abel"/>
              <a:cs typeface="Abel"/>
              <a:sym typeface="Abel"/>
            </a:endParaRPr>
          </a:p>
        </p:txBody>
      </p:sp>
      <p:sp>
        <p:nvSpPr>
          <p:cNvPr id="938" name="Google Shape;938;p45"/>
          <p:cNvSpPr txBox="1"/>
          <p:nvPr/>
        </p:nvSpPr>
        <p:spPr>
          <a:xfrm>
            <a:off x="937473" y="3618499"/>
            <a:ext cx="1563294"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Abel"/>
                <a:ea typeface="Abel"/>
                <a:cs typeface="Abel"/>
                <a:sym typeface="Abel"/>
              </a:rPr>
              <a:t>Pilot Scheme</a:t>
            </a:r>
            <a:endParaRPr sz="2000" b="1" dirty="0">
              <a:solidFill>
                <a:schemeClr val="tx1"/>
              </a:solidFill>
              <a:latin typeface="Abel"/>
              <a:ea typeface="Abel"/>
              <a:cs typeface="Abel"/>
              <a:sym typeface="Abel"/>
            </a:endParaRPr>
          </a:p>
        </p:txBody>
      </p:sp>
      <p:sp>
        <p:nvSpPr>
          <p:cNvPr id="939" name="Google Shape;939;p45"/>
          <p:cNvSpPr txBox="1"/>
          <p:nvPr/>
        </p:nvSpPr>
        <p:spPr>
          <a:xfrm>
            <a:off x="323279" y="3946325"/>
            <a:ext cx="2759389" cy="4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Abel"/>
                <a:ea typeface="Abel"/>
                <a:cs typeface="Abel"/>
                <a:sym typeface="Abel"/>
              </a:rPr>
              <a:t>Interpretative comments for Coeliac Disease</a:t>
            </a:r>
            <a:endParaRPr sz="1600" dirty="0">
              <a:solidFill>
                <a:schemeClr val="tx1"/>
              </a:solidFill>
              <a:latin typeface="Abel"/>
              <a:ea typeface="Abel"/>
              <a:cs typeface="Abel"/>
              <a:sym typeface="Abel"/>
            </a:endParaRPr>
          </a:p>
        </p:txBody>
      </p:sp>
      <p:sp>
        <p:nvSpPr>
          <p:cNvPr id="940" name="Google Shape;940;p45"/>
          <p:cNvSpPr txBox="1"/>
          <p:nvPr/>
        </p:nvSpPr>
        <p:spPr>
          <a:xfrm>
            <a:off x="5859652" y="1227320"/>
            <a:ext cx="2076324"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Abel"/>
                <a:ea typeface="Abel"/>
                <a:cs typeface="Abel"/>
                <a:sym typeface="Abel"/>
              </a:rPr>
              <a:t>Portal</a:t>
            </a:r>
          </a:p>
        </p:txBody>
      </p:sp>
      <p:sp>
        <p:nvSpPr>
          <p:cNvPr id="943" name="Google Shape;943;p45"/>
          <p:cNvSpPr/>
          <p:nvPr/>
        </p:nvSpPr>
        <p:spPr>
          <a:xfrm>
            <a:off x="1385295" y="254901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44" name="Google Shape;944;p45"/>
          <p:cNvSpPr/>
          <p:nvPr/>
        </p:nvSpPr>
        <p:spPr>
          <a:xfrm>
            <a:off x="3140969" y="2549019"/>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945" name="Google Shape;945;p45"/>
          <p:cNvSpPr/>
          <p:nvPr/>
        </p:nvSpPr>
        <p:spPr>
          <a:xfrm>
            <a:off x="4861237" y="2564613"/>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nvGrpSpPr>
          <p:cNvPr id="41" name="Group 40"/>
          <p:cNvGrpSpPr/>
          <p:nvPr/>
        </p:nvGrpSpPr>
        <p:grpSpPr>
          <a:xfrm>
            <a:off x="8084200" y="713641"/>
            <a:ext cx="886975" cy="1014845"/>
            <a:chOff x="8115796" y="32077"/>
            <a:chExt cx="886975" cy="1014845"/>
          </a:xfrm>
        </p:grpSpPr>
        <p:sp>
          <p:nvSpPr>
            <p:cNvPr id="42"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grpSp>
        <p:nvGrpSpPr>
          <p:cNvPr id="47" name="Google Shape;11599;p72">
            <a:extLst>
              <a:ext uri="{FF2B5EF4-FFF2-40B4-BE49-F238E27FC236}">
                <a16:creationId xmlns:a16="http://schemas.microsoft.com/office/drawing/2014/main" id="{B6302133-9FDD-443C-AE86-68D7156A6CCB}"/>
              </a:ext>
            </a:extLst>
          </p:cNvPr>
          <p:cNvGrpSpPr/>
          <p:nvPr/>
        </p:nvGrpSpPr>
        <p:grpSpPr>
          <a:xfrm>
            <a:off x="1492800" y="2668683"/>
            <a:ext cx="350401" cy="349457"/>
            <a:chOff x="2141000" y="1954475"/>
            <a:chExt cx="296975" cy="296175"/>
          </a:xfrm>
          <a:solidFill>
            <a:srgbClr val="FFFEFD"/>
          </a:solidFill>
        </p:grpSpPr>
        <p:sp>
          <p:nvSpPr>
            <p:cNvPr id="48" name="Google Shape;11600;p72">
              <a:extLst>
                <a:ext uri="{FF2B5EF4-FFF2-40B4-BE49-F238E27FC236}">
                  <a16:creationId xmlns:a16="http://schemas.microsoft.com/office/drawing/2014/main" id="{6533DE8C-1E5F-4333-8986-4EFFABBBF31F}"/>
                </a:ext>
              </a:extLst>
            </p:cNvPr>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49" name="Google Shape;11601;p72">
              <a:extLst>
                <a:ext uri="{FF2B5EF4-FFF2-40B4-BE49-F238E27FC236}">
                  <a16:creationId xmlns:a16="http://schemas.microsoft.com/office/drawing/2014/main" id="{D48E5DAC-36D3-47E4-BDC4-451DAFEA6AEC}"/>
                </a:ext>
              </a:extLst>
            </p:cNvPr>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0" name="Google Shape;11602;p72">
              <a:extLst>
                <a:ext uri="{FF2B5EF4-FFF2-40B4-BE49-F238E27FC236}">
                  <a16:creationId xmlns:a16="http://schemas.microsoft.com/office/drawing/2014/main" id="{492E3E09-9D64-4FCD-A61C-BE1A3820DF31}"/>
                </a:ext>
              </a:extLst>
            </p:cNvPr>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1" name="Google Shape;11603;p72">
              <a:extLst>
                <a:ext uri="{FF2B5EF4-FFF2-40B4-BE49-F238E27FC236}">
                  <a16:creationId xmlns:a16="http://schemas.microsoft.com/office/drawing/2014/main" id="{EE3D52BC-0C4D-492A-86C4-D46041FA1115}"/>
                </a:ext>
              </a:extLst>
            </p:cNvPr>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grpSp>
        <p:nvGrpSpPr>
          <p:cNvPr id="59" name="Google Shape;11256;p71">
            <a:extLst>
              <a:ext uri="{FF2B5EF4-FFF2-40B4-BE49-F238E27FC236}">
                <a16:creationId xmlns:a16="http://schemas.microsoft.com/office/drawing/2014/main" id="{B2CAF2AE-4754-4FDE-A8E8-15CCAA2249E3}"/>
              </a:ext>
            </a:extLst>
          </p:cNvPr>
          <p:cNvGrpSpPr/>
          <p:nvPr/>
        </p:nvGrpSpPr>
        <p:grpSpPr>
          <a:xfrm>
            <a:off x="3234272" y="2675412"/>
            <a:ext cx="360713" cy="353897"/>
            <a:chOff x="-26993200" y="1961775"/>
            <a:chExt cx="301675" cy="295975"/>
          </a:xfrm>
          <a:solidFill>
            <a:srgbClr val="FFFEFD"/>
          </a:solidFill>
        </p:grpSpPr>
        <p:sp>
          <p:nvSpPr>
            <p:cNvPr id="60" name="Google Shape;11257;p71">
              <a:extLst>
                <a:ext uri="{FF2B5EF4-FFF2-40B4-BE49-F238E27FC236}">
                  <a16:creationId xmlns:a16="http://schemas.microsoft.com/office/drawing/2014/main" id="{3F264B5F-6F79-421B-AC63-6693C89C86C7}"/>
                </a:ext>
              </a:extLst>
            </p:cNvPr>
            <p:cNvSpPr/>
            <p:nvPr/>
          </p:nvSpPr>
          <p:spPr>
            <a:xfrm>
              <a:off x="-26993200" y="1961775"/>
              <a:ext cx="301675" cy="295975"/>
            </a:xfrm>
            <a:custGeom>
              <a:avLst/>
              <a:gdLst/>
              <a:ahLst/>
              <a:cxnLst/>
              <a:rect l="l" t="t" r="r" b="b"/>
              <a:pathLst>
                <a:path w="12067" h="11839" extrusionOk="0">
                  <a:moveTo>
                    <a:pt x="8601" y="685"/>
                  </a:moveTo>
                  <a:cubicBezTo>
                    <a:pt x="8664" y="685"/>
                    <a:pt x="8790" y="717"/>
                    <a:pt x="8822" y="811"/>
                  </a:cubicBezTo>
                  <a:lnTo>
                    <a:pt x="11279" y="3237"/>
                  </a:lnTo>
                  <a:cubicBezTo>
                    <a:pt x="11342" y="3332"/>
                    <a:pt x="11374" y="3395"/>
                    <a:pt x="11374" y="3489"/>
                  </a:cubicBezTo>
                  <a:cubicBezTo>
                    <a:pt x="11374" y="3552"/>
                    <a:pt x="11342" y="3647"/>
                    <a:pt x="11279" y="3710"/>
                  </a:cubicBezTo>
                  <a:cubicBezTo>
                    <a:pt x="11216" y="3773"/>
                    <a:pt x="11122" y="3804"/>
                    <a:pt x="11031" y="3804"/>
                  </a:cubicBezTo>
                  <a:cubicBezTo>
                    <a:pt x="10941" y="3804"/>
                    <a:pt x="10854" y="3773"/>
                    <a:pt x="10807" y="3710"/>
                  </a:cubicBezTo>
                  <a:lnTo>
                    <a:pt x="8349" y="1284"/>
                  </a:lnTo>
                  <a:cubicBezTo>
                    <a:pt x="8286" y="1189"/>
                    <a:pt x="8223" y="1126"/>
                    <a:pt x="8223" y="1032"/>
                  </a:cubicBezTo>
                  <a:cubicBezTo>
                    <a:pt x="8223" y="969"/>
                    <a:pt x="8286" y="843"/>
                    <a:pt x="8349" y="811"/>
                  </a:cubicBezTo>
                  <a:cubicBezTo>
                    <a:pt x="8444" y="717"/>
                    <a:pt x="8507" y="685"/>
                    <a:pt x="8601" y="685"/>
                  </a:cubicBezTo>
                  <a:close/>
                  <a:moveTo>
                    <a:pt x="7971" y="2103"/>
                  </a:moveTo>
                  <a:lnTo>
                    <a:pt x="8759" y="2891"/>
                  </a:lnTo>
                  <a:lnTo>
                    <a:pt x="9925" y="4056"/>
                  </a:lnTo>
                  <a:lnTo>
                    <a:pt x="7058" y="6955"/>
                  </a:lnTo>
                  <a:cubicBezTo>
                    <a:pt x="6617" y="6545"/>
                    <a:pt x="5986" y="6356"/>
                    <a:pt x="5325" y="6356"/>
                  </a:cubicBezTo>
                  <a:lnTo>
                    <a:pt x="5293" y="6356"/>
                  </a:lnTo>
                  <a:cubicBezTo>
                    <a:pt x="5256" y="6359"/>
                    <a:pt x="5219" y="6360"/>
                    <a:pt x="5182" y="6360"/>
                  </a:cubicBezTo>
                  <a:cubicBezTo>
                    <a:pt x="4779" y="6360"/>
                    <a:pt x="4385" y="6206"/>
                    <a:pt x="4096" y="5947"/>
                  </a:cubicBezTo>
                  <a:lnTo>
                    <a:pt x="5136" y="4939"/>
                  </a:lnTo>
                  <a:lnTo>
                    <a:pt x="5356" y="5159"/>
                  </a:lnTo>
                  <a:cubicBezTo>
                    <a:pt x="5451" y="5254"/>
                    <a:pt x="5514" y="5285"/>
                    <a:pt x="5608" y="5285"/>
                  </a:cubicBezTo>
                  <a:cubicBezTo>
                    <a:pt x="5671" y="5285"/>
                    <a:pt x="5797" y="5254"/>
                    <a:pt x="5829" y="5159"/>
                  </a:cubicBezTo>
                  <a:cubicBezTo>
                    <a:pt x="5955" y="5065"/>
                    <a:pt x="5955" y="4813"/>
                    <a:pt x="5829" y="4687"/>
                  </a:cubicBezTo>
                  <a:lnTo>
                    <a:pt x="5608" y="4466"/>
                  </a:lnTo>
                  <a:lnTo>
                    <a:pt x="6081" y="3993"/>
                  </a:lnTo>
                  <a:lnTo>
                    <a:pt x="6302" y="4214"/>
                  </a:lnTo>
                  <a:cubicBezTo>
                    <a:pt x="6396" y="4308"/>
                    <a:pt x="6459" y="4340"/>
                    <a:pt x="6554" y="4340"/>
                  </a:cubicBezTo>
                  <a:cubicBezTo>
                    <a:pt x="6617" y="4340"/>
                    <a:pt x="6743" y="4308"/>
                    <a:pt x="6774" y="4214"/>
                  </a:cubicBezTo>
                  <a:cubicBezTo>
                    <a:pt x="6900" y="4119"/>
                    <a:pt x="6900" y="3867"/>
                    <a:pt x="6774" y="3741"/>
                  </a:cubicBezTo>
                  <a:lnTo>
                    <a:pt x="6554" y="3521"/>
                  </a:lnTo>
                  <a:lnTo>
                    <a:pt x="7026" y="3048"/>
                  </a:lnTo>
                  <a:lnTo>
                    <a:pt x="7247" y="3269"/>
                  </a:lnTo>
                  <a:cubicBezTo>
                    <a:pt x="7341" y="3363"/>
                    <a:pt x="7404" y="3395"/>
                    <a:pt x="7499" y="3395"/>
                  </a:cubicBezTo>
                  <a:cubicBezTo>
                    <a:pt x="7562" y="3395"/>
                    <a:pt x="7688" y="3363"/>
                    <a:pt x="7719" y="3269"/>
                  </a:cubicBezTo>
                  <a:cubicBezTo>
                    <a:pt x="7845" y="3174"/>
                    <a:pt x="7845" y="2922"/>
                    <a:pt x="7719" y="2796"/>
                  </a:cubicBezTo>
                  <a:lnTo>
                    <a:pt x="7499" y="2576"/>
                  </a:lnTo>
                  <a:lnTo>
                    <a:pt x="7971" y="2103"/>
                  </a:lnTo>
                  <a:close/>
                  <a:moveTo>
                    <a:pt x="3592" y="6482"/>
                  </a:moveTo>
                  <a:cubicBezTo>
                    <a:pt x="4038" y="6839"/>
                    <a:pt x="4596" y="7084"/>
                    <a:pt x="5213" y="7084"/>
                  </a:cubicBezTo>
                  <a:cubicBezTo>
                    <a:pt x="5250" y="7084"/>
                    <a:pt x="5288" y="7083"/>
                    <a:pt x="5325" y="7081"/>
                  </a:cubicBezTo>
                  <a:cubicBezTo>
                    <a:pt x="5797" y="7081"/>
                    <a:pt x="6239" y="7175"/>
                    <a:pt x="6554" y="7459"/>
                  </a:cubicBezTo>
                  <a:lnTo>
                    <a:pt x="3277" y="10735"/>
                  </a:lnTo>
                  <a:cubicBezTo>
                    <a:pt x="2993" y="11003"/>
                    <a:pt x="2639" y="11137"/>
                    <a:pt x="2285" y="11137"/>
                  </a:cubicBezTo>
                  <a:cubicBezTo>
                    <a:pt x="1930" y="11137"/>
                    <a:pt x="1576" y="11003"/>
                    <a:pt x="1292" y="10735"/>
                  </a:cubicBezTo>
                  <a:cubicBezTo>
                    <a:pt x="757" y="10168"/>
                    <a:pt x="757" y="9318"/>
                    <a:pt x="1292" y="8751"/>
                  </a:cubicBezTo>
                  <a:lnTo>
                    <a:pt x="3592" y="6482"/>
                  </a:lnTo>
                  <a:close/>
                  <a:moveTo>
                    <a:pt x="8582" y="0"/>
                  </a:moveTo>
                  <a:cubicBezTo>
                    <a:pt x="8318" y="0"/>
                    <a:pt x="8050" y="103"/>
                    <a:pt x="7845" y="307"/>
                  </a:cubicBezTo>
                  <a:cubicBezTo>
                    <a:pt x="7656" y="496"/>
                    <a:pt x="7530" y="780"/>
                    <a:pt x="7530" y="1032"/>
                  </a:cubicBezTo>
                  <a:cubicBezTo>
                    <a:pt x="7530" y="1189"/>
                    <a:pt x="7562" y="1347"/>
                    <a:pt x="7656" y="1473"/>
                  </a:cubicBezTo>
                  <a:lnTo>
                    <a:pt x="6869" y="2261"/>
                  </a:lnTo>
                  <a:lnTo>
                    <a:pt x="4884" y="4245"/>
                  </a:lnTo>
                  <a:lnTo>
                    <a:pt x="820" y="8278"/>
                  </a:lnTo>
                  <a:cubicBezTo>
                    <a:pt x="1" y="9097"/>
                    <a:pt x="1" y="10420"/>
                    <a:pt x="820" y="11240"/>
                  </a:cubicBezTo>
                  <a:cubicBezTo>
                    <a:pt x="1229" y="11649"/>
                    <a:pt x="1796" y="11838"/>
                    <a:pt x="2300" y="11838"/>
                  </a:cubicBezTo>
                  <a:cubicBezTo>
                    <a:pt x="2836" y="11838"/>
                    <a:pt x="3340" y="11649"/>
                    <a:pt x="3750" y="11240"/>
                  </a:cubicBezTo>
                  <a:lnTo>
                    <a:pt x="10555" y="4434"/>
                  </a:lnTo>
                  <a:cubicBezTo>
                    <a:pt x="10712" y="4497"/>
                    <a:pt x="10838" y="4560"/>
                    <a:pt x="10996" y="4560"/>
                  </a:cubicBezTo>
                  <a:cubicBezTo>
                    <a:pt x="11279" y="4560"/>
                    <a:pt x="11531" y="4434"/>
                    <a:pt x="11752" y="4245"/>
                  </a:cubicBezTo>
                  <a:cubicBezTo>
                    <a:pt x="11941" y="4025"/>
                    <a:pt x="12067" y="3773"/>
                    <a:pt x="12067" y="3489"/>
                  </a:cubicBezTo>
                  <a:cubicBezTo>
                    <a:pt x="12067" y="3206"/>
                    <a:pt x="11941" y="2922"/>
                    <a:pt x="11752" y="2733"/>
                  </a:cubicBezTo>
                  <a:lnTo>
                    <a:pt x="9294" y="307"/>
                  </a:lnTo>
                  <a:cubicBezTo>
                    <a:pt x="9105" y="103"/>
                    <a:pt x="8846"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61" name="Google Shape;11258;p71">
              <a:extLst>
                <a:ext uri="{FF2B5EF4-FFF2-40B4-BE49-F238E27FC236}">
                  <a16:creationId xmlns:a16="http://schemas.microsoft.com/office/drawing/2014/main" id="{376175EC-FE68-4B92-A419-CCD1F102D69B}"/>
                </a:ext>
              </a:extLst>
            </p:cNvPr>
            <p:cNvSpPr/>
            <p:nvPr/>
          </p:nvSpPr>
          <p:spPr>
            <a:xfrm>
              <a:off x="-26900250" y="21647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62" name="Google Shape;11259;p71">
              <a:extLst>
                <a:ext uri="{FF2B5EF4-FFF2-40B4-BE49-F238E27FC236}">
                  <a16:creationId xmlns:a16="http://schemas.microsoft.com/office/drawing/2014/main" id="{3975A973-86C9-4AC9-94CD-7536463EF686}"/>
                </a:ext>
              </a:extLst>
            </p:cNvPr>
            <p:cNvSpPr/>
            <p:nvPr/>
          </p:nvSpPr>
          <p:spPr>
            <a:xfrm>
              <a:off x="-26938075" y="2177375"/>
              <a:ext cx="18150" cy="16575"/>
            </a:xfrm>
            <a:custGeom>
              <a:avLst/>
              <a:gdLst/>
              <a:ahLst/>
              <a:cxnLst/>
              <a:rect l="l" t="t" r="r" b="b"/>
              <a:pathLst>
                <a:path w="726" h="663" extrusionOk="0">
                  <a:moveTo>
                    <a:pt x="375" y="1"/>
                  </a:moveTo>
                  <a:cubicBezTo>
                    <a:pt x="292" y="1"/>
                    <a:pt x="206" y="32"/>
                    <a:pt x="127" y="95"/>
                  </a:cubicBezTo>
                  <a:cubicBezTo>
                    <a:pt x="1" y="221"/>
                    <a:pt x="1" y="442"/>
                    <a:pt x="127" y="568"/>
                  </a:cubicBezTo>
                  <a:cubicBezTo>
                    <a:pt x="190" y="631"/>
                    <a:pt x="277" y="662"/>
                    <a:pt x="363" y="662"/>
                  </a:cubicBezTo>
                  <a:cubicBezTo>
                    <a:pt x="450" y="662"/>
                    <a:pt x="536" y="631"/>
                    <a:pt x="599" y="568"/>
                  </a:cubicBezTo>
                  <a:cubicBezTo>
                    <a:pt x="725" y="442"/>
                    <a:pt x="725" y="221"/>
                    <a:pt x="599" y="95"/>
                  </a:cubicBezTo>
                  <a:cubicBezTo>
                    <a:pt x="536" y="32"/>
                    <a:pt x="458" y="1"/>
                    <a:pt x="3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grpSp>
      <p:sp>
        <p:nvSpPr>
          <p:cNvPr id="5" name="Google Shape;941;p45">
            <a:extLst>
              <a:ext uri="{FF2B5EF4-FFF2-40B4-BE49-F238E27FC236}">
                <a16:creationId xmlns:a16="http://schemas.microsoft.com/office/drawing/2014/main" id="{7476978C-E5F4-51C3-7739-C045B5CD1275}"/>
              </a:ext>
            </a:extLst>
          </p:cNvPr>
          <p:cNvSpPr txBox="1"/>
          <p:nvPr/>
        </p:nvSpPr>
        <p:spPr>
          <a:xfrm>
            <a:off x="1457418" y="1400682"/>
            <a:ext cx="4136406" cy="4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Abel"/>
                <a:ea typeface="Abel"/>
                <a:cs typeface="Abel"/>
                <a:sym typeface="Abel"/>
              </a:rPr>
              <a:t>Scheme 5A – result deadline extended</a:t>
            </a:r>
          </a:p>
          <a:p>
            <a:pPr marL="0" lvl="0" indent="0" algn="ctr" rtl="0">
              <a:spcBef>
                <a:spcPts val="0"/>
              </a:spcBef>
              <a:spcAft>
                <a:spcPts val="0"/>
              </a:spcAft>
              <a:buNone/>
            </a:pPr>
            <a:r>
              <a:rPr lang="en" sz="1600" dirty="0">
                <a:solidFill>
                  <a:schemeClr val="tx1"/>
                </a:solidFill>
                <a:latin typeface="Abel"/>
                <a:ea typeface="Abel"/>
                <a:cs typeface="Abel"/>
                <a:sym typeface="Abel"/>
              </a:rPr>
              <a:t>Scheme 10 – HPA-9 added</a:t>
            </a:r>
          </a:p>
          <a:p>
            <a:pPr marL="0" lvl="0" indent="0" algn="ctr" rtl="0">
              <a:spcBef>
                <a:spcPts val="0"/>
              </a:spcBef>
              <a:spcAft>
                <a:spcPts val="0"/>
              </a:spcAft>
              <a:buNone/>
            </a:pPr>
            <a:r>
              <a:rPr lang="en" sz="1600" dirty="0">
                <a:solidFill>
                  <a:schemeClr val="tx1"/>
                </a:solidFill>
                <a:latin typeface="Abel"/>
                <a:ea typeface="Abel"/>
                <a:cs typeface="Abel"/>
                <a:sym typeface="Abel"/>
              </a:rPr>
              <a:t>Scheme 12 – HNA Genotyping</a:t>
            </a:r>
          </a:p>
          <a:p>
            <a:pPr marL="0" lvl="0" indent="0" algn="ctr" rtl="0">
              <a:spcBef>
                <a:spcPts val="0"/>
              </a:spcBef>
              <a:spcAft>
                <a:spcPts val="0"/>
              </a:spcAft>
              <a:buNone/>
            </a:pPr>
            <a:r>
              <a:rPr lang="en" sz="1600" dirty="0">
                <a:solidFill>
                  <a:schemeClr val="tx1"/>
                </a:solidFill>
                <a:latin typeface="Abel"/>
                <a:ea typeface="Abel"/>
                <a:cs typeface="Abel"/>
                <a:sym typeface="Abel"/>
              </a:rPr>
              <a:t>Scheme 13 – HNA Antibody Detection </a:t>
            </a:r>
          </a:p>
        </p:txBody>
      </p:sp>
      <p:cxnSp>
        <p:nvCxnSpPr>
          <p:cNvPr id="2" name="Google Shape;926;p45">
            <a:extLst>
              <a:ext uri="{FF2B5EF4-FFF2-40B4-BE49-F238E27FC236}">
                <a16:creationId xmlns:a16="http://schemas.microsoft.com/office/drawing/2014/main" id="{877CB210-B456-6EA4-BDB6-DFEE21A138AB}"/>
              </a:ext>
            </a:extLst>
          </p:cNvPr>
          <p:cNvCxnSpPr/>
          <p:nvPr/>
        </p:nvCxnSpPr>
        <p:spPr>
          <a:xfrm>
            <a:off x="5614001" y="2869317"/>
            <a:ext cx="880500" cy="0"/>
          </a:xfrm>
          <a:prstGeom prst="straightConnector1">
            <a:avLst/>
          </a:prstGeom>
          <a:noFill/>
          <a:ln w="19050" cap="flat" cmpd="sng">
            <a:solidFill>
              <a:schemeClr val="lt2"/>
            </a:solidFill>
            <a:prstDash val="solid"/>
            <a:round/>
            <a:headEnd type="none" w="med" len="med"/>
            <a:tailEnd type="none" w="med" len="med"/>
          </a:ln>
        </p:spPr>
      </p:cxnSp>
      <p:cxnSp>
        <p:nvCxnSpPr>
          <p:cNvPr id="3" name="Google Shape;932;p45">
            <a:extLst>
              <a:ext uri="{FF2B5EF4-FFF2-40B4-BE49-F238E27FC236}">
                <a16:creationId xmlns:a16="http://schemas.microsoft.com/office/drawing/2014/main" id="{4510BA83-34FA-9FDD-2EFD-5E3C9B675B34}"/>
              </a:ext>
            </a:extLst>
          </p:cNvPr>
          <p:cNvCxnSpPr>
            <a:cxnSpLocks/>
          </p:cNvCxnSpPr>
          <p:nvPr/>
        </p:nvCxnSpPr>
        <p:spPr>
          <a:xfrm>
            <a:off x="6891100" y="2150082"/>
            <a:ext cx="300" cy="269400"/>
          </a:xfrm>
          <a:prstGeom prst="straightConnector1">
            <a:avLst/>
          </a:prstGeom>
          <a:noFill/>
          <a:ln w="19050" cap="flat" cmpd="sng">
            <a:solidFill>
              <a:schemeClr val="lt2"/>
            </a:solidFill>
            <a:prstDash val="solid"/>
            <a:round/>
            <a:headEnd type="none" w="med" len="med"/>
            <a:tailEnd type="none" w="med" len="med"/>
          </a:ln>
        </p:spPr>
      </p:cxnSp>
      <p:sp>
        <p:nvSpPr>
          <p:cNvPr id="4" name="Google Shape;927;p45">
            <a:extLst>
              <a:ext uri="{FF2B5EF4-FFF2-40B4-BE49-F238E27FC236}">
                <a16:creationId xmlns:a16="http://schemas.microsoft.com/office/drawing/2014/main" id="{2D6B5B2A-BC22-8CD6-96D6-956495B426E8}"/>
              </a:ext>
            </a:extLst>
          </p:cNvPr>
          <p:cNvSpPr/>
          <p:nvPr/>
        </p:nvSpPr>
        <p:spPr>
          <a:xfrm>
            <a:off x="6467405" y="2440482"/>
            <a:ext cx="857754" cy="857731"/>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6" name="Google Shape;945;p45">
            <a:extLst>
              <a:ext uri="{FF2B5EF4-FFF2-40B4-BE49-F238E27FC236}">
                <a16:creationId xmlns:a16="http://schemas.microsoft.com/office/drawing/2014/main" id="{A52736DB-F95E-FAB3-BBFE-75B89EC510B2}"/>
              </a:ext>
            </a:extLst>
          </p:cNvPr>
          <p:cNvSpPr/>
          <p:nvPr/>
        </p:nvSpPr>
        <p:spPr>
          <a:xfrm>
            <a:off x="6607526" y="2564612"/>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11" name="Google Shape;936;p45">
            <a:extLst>
              <a:ext uri="{FF2B5EF4-FFF2-40B4-BE49-F238E27FC236}">
                <a16:creationId xmlns:a16="http://schemas.microsoft.com/office/drawing/2014/main" id="{E22CA870-1D2C-E2F5-EDF1-B33AA207BAA9}"/>
              </a:ext>
            </a:extLst>
          </p:cNvPr>
          <p:cNvSpPr txBox="1"/>
          <p:nvPr/>
        </p:nvSpPr>
        <p:spPr>
          <a:xfrm>
            <a:off x="4068577" y="3639830"/>
            <a:ext cx="2152326"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Abel"/>
                <a:ea typeface="Abel"/>
                <a:cs typeface="Abel"/>
                <a:sym typeface="Abel"/>
              </a:rPr>
              <a:t>Sustainability</a:t>
            </a:r>
            <a:endParaRPr sz="2000" b="1" dirty="0">
              <a:solidFill>
                <a:schemeClr val="tx1"/>
              </a:solidFill>
              <a:latin typeface="Abel"/>
              <a:ea typeface="Abel"/>
              <a:cs typeface="Abel"/>
              <a:sym typeface="Abel"/>
            </a:endParaRPr>
          </a:p>
        </p:txBody>
      </p:sp>
      <p:sp>
        <p:nvSpPr>
          <p:cNvPr id="12" name="Google Shape;941;p45">
            <a:extLst>
              <a:ext uri="{FF2B5EF4-FFF2-40B4-BE49-F238E27FC236}">
                <a16:creationId xmlns:a16="http://schemas.microsoft.com/office/drawing/2014/main" id="{72266892-553B-E88E-9BED-ACB4DDABD3CE}"/>
              </a:ext>
            </a:extLst>
          </p:cNvPr>
          <p:cNvSpPr txBox="1"/>
          <p:nvPr/>
        </p:nvSpPr>
        <p:spPr>
          <a:xfrm>
            <a:off x="3234272" y="3951474"/>
            <a:ext cx="4136406" cy="4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Abel"/>
                <a:ea typeface="Abel"/>
                <a:cs typeface="Abel"/>
                <a:sym typeface="Abel"/>
              </a:rPr>
              <a:t>Paperless: no distribution slips</a:t>
            </a:r>
          </a:p>
          <a:p>
            <a:pPr marL="0" lvl="0" indent="0" algn="ctr" rtl="0">
              <a:spcBef>
                <a:spcPts val="0"/>
              </a:spcBef>
              <a:spcAft>
                <a:spcPts val="0"/>
              </a:spcAft>
              <a:buNone/>
            </a:pPr>
            <a:r>
              <a:rPr lang="en" sz="1600" dirty="0">
                <a:solidFill>
                  <a:schemeClr val="tx1"/>
                </a:solidFill>
                <a:latin typeface="Abel"/>
                <a:ea typeface="Abel"/>
                <a:cs typeface="Abel"/>
                <a:sym typeface="Abel"/>
              </a:rPr>
              <a:t>Packaging: reduce plastic</a:t>
            </a:r>
          </a:p>
        </p:txBody>
      </p:sp>
      <p:pic>
        <p:nvPicPr>
          <p:cNvPr id="14" name="Graphic 13" descr="Sustainability with solid fill">
            <a:extLst>
              <a:ext uri="{FF2B5EF4-FFF2-40B4-BE49-F238E27FC236}">
                <a16:creationId xmlns:a16="http://schemas.microsoft.com/office/drawing/2014/main" id="{4FCA8DA1-FA81-62E3-21FC-284D63D664E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40273" y="2655331"/>
            <a:ext cx="445093" cy="445093"/>
          </a:xfrm>
          <a:prstGeom prst="rect">
            <a:avLst/>
          </a:prstGeom>
        </p:spPr>
      </p:pic>
      <p:sp>
        <p:nvSpPr>
          <p:cNvPr id="9" name="Google Shape;941;p45">
            <a:extLst>
              <a:ext uri="{FF2B5EF4-FFF2-40B4-BE49-F238E27FC236}">
                <a16:creationId xmlns:a16="http://schemas.microsoft.com/office/drawing/2014/main" id="{279C13D0-0FBB-3934-C721-B5A4D1B455AD}"/>
              </a:ext>
            </a:extLst>
          </p:cNvPr>
          <p:cNvSpPr txBox="1"/>
          <p:nvPr/>
        </p:nvSpPr>
        <p:spPr>
          <a:xfrm>
            <a:off x="4822895" y="1552742"/>
            <a:ext cx="4136406" cy="4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Abel"/>
                <a:ea typeface="Abel"/>
                <a:cs typeface="Abel"/>
                <a:sym typeface="Abel"/>
              </a:rPr>
              <a:t>New Participant </a:t>
            </a:r>
          </a:p>
          <a:p>
            <a:pPr marL="0" lvl="0" indent="0" algn="ctr" rtl="0">
              <a:spcBef>
                <a:spcPts val="0"/>
              </a:spcBef>
              <a:spcAft>
                <a:spcPts val="0"/>
              </a:spcAft>
              <a:buNone/>
            </a:pPr>
            <a:r>
              <a:rPr lang="en" sz="1600" dirty="0">
                <a:solidFill>
                  <a:schemeClr val="tx1"/>
                </a:solidFill>
                <a:latin typeface="Abel"/>
                <a:ea typeface="Abel"/>
                <a:cs typeface="Abel"/>
                <a:sym typeface="Abel"/>
              </a:rPr>
              <a:t>Portal</a:t>
            </a:r>
          </a:p>
        </p:txBody>
      </p:sp>
      <p:grpSp>
        <p:nvGrpSpPr>
          <p:cNvPr id="56" name="Group 55">
            <a:extLst>
              <a:ext uri="{FF2B5EF4-FFF2-40B4-BE49-F238E27FC236}">
                <a16:creationId xmlns:a16="http://schemas.microsoft.com/office/drawing/2014/main" id="{9BA4844F-02F8-4952-9FFB-3CA9F41DD9B2}"/>
              </a:ext>
            </a:extLst>
          </p:cNvPr>
          <p:cNvGrpSpPr/>
          <p:nvPr/>
        </p:nvGrpSpPr>
        <p:grpSpPr>
          <a:xfrm>
            <a:off x="6722621" y="2718136"/>
            <a:ext cx="350386" cy="349458"/>
            <a:chOff x="2663932" y="1053714"/>
            <a:chExt cx="3044132" cy="3036072"/>
          </a:xfrm>
        </p:grpSpPr>
        <p:sp>
          <p:nvSpPr>
            <p:cNvPr id="57" name="Google Shape;12717;p76">
              <a:extLst>
                <a:ext uri="{FF2B5EF4-FFF2-40B4-BE49-F238E27FC236}">
                  <a16:creationId xmlns:a16="http://schemas.microsoft.com/office/drawing/2014/main" id="{4FB494A6-9FDA-46BF-8C3C-F5FB26FCED44}"/>
                </a:ext>
              </a:extLst>
            </p:cNvPr>
            <p:cNvSpPr/>
            <p:nvPr/>
          </p:nvSpPr>
          <p:spPr>
            <a:xfrm>
              <a:off x="2663932" y="1053714"/>
              <a:ext cx="3044132" cy="3036072"/>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sp>
          <p:nvSpPr>
            <p:cNvPr id="58" name="Google Shape;10802;p70">
              <a:extLst>
                <a:ext uri="{FF2B5EF4-FFF2-40B4-BE49-F238E27FC236}">
                  <a16:creationId xmlns:a16="http://schemas.microsoft.com/office/drawing/2014/main" id="{093C62C9-8697-42F0-B50A-93A5AC5B4222}"/>
                </a:ext>
              </a:extLst>
            </p:cNvPr>
            <p:cNvSpPr/>
            <p:nvPr/>
          </p:nvSpPr>
          <p:spPr>
            <a:xfrm>
              <a:off x="3415099" y="1364391"/>
              <a:ext cx="1541798" cy="1541466"/>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Abel" panose="020B0604020202020204"/>
              </a:endParaRPr>
            </a:p>
          </p:txBody>
        </p:sp>
      </p:grpSp>
      <p:pic>
        <p:nvPicPr>
          <p:cNvPr id="10" name="Picture 9">
            <a:extLst>
              <a:ext uri="{FF2B5EF4-FFF2-40B4-BE49-F238E27FC236}">
                <a16:creationId xmlns:a16="http://schemas.microsoft.com/office/drawing/2014/main" id="{9D81592E-F301-09FA-13AD-0E2E55DEFD59}"/>
              </a:ext>
            </a:extLst>
          </p:cNvPr>
          <p:cNvPicPr>
            <a:picLocks noChangeAspect="1"/>
          </p:cNvPicPr>
          <p:nvPr/>
        </p:nvPicPr>
        <p:blipFill>
          <a:blip r:embed="rId7"/>
          <a:stretch>
            <a:fillRect/>
          </a:stretch>
        </p:blipFill>
        <p:spPr>
          <a:xfrm>
            <a:off x="545310" y="1183338"/>
            <a:ext cx="1401870" cy="91485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426312" y="3244696"/>
            <a:ext cx="8931918" cy="575100"/>
          </a:xfrm>
          <a:prstGeom prst="rect">
            <a:avLst/>
          </a:prstGeom>
        </p:spPr>
        <p:txBody>
          <a:bodyPr spcFirstLastPara="1" wrap="square" lIns="91425" tIns="91425" rIns="91425" bIns="91425" anchor="ctr" anchorCtr="0">
            <a:noAutofit/>
          </a:bodyPr>
          <a:lstStyle/>
          <a:p>
            <a:r>
              <a:rPr lang="en" sz="2000" dirty="0">
                <a:effectLst>
                  <a:outerShdw blurRad="38100" dist="38100" dir="2700000" algn="tl">
                    <a:srgbClr val="000000">
                      <a:alpha val="43137"/>
                    </a:srgbClr>
                  </a:outerShdw>
                </a:effectLst>
              </a:rPr>
              <a:t>Interpretive HFE genotype and Hereditary Haemochromatosis</a:t>
            </a:r>
            <a:endParaRPr sz="2000" dirty="0">
              <a:effectLst>
                <a:outerShdw blurRad="38100" dist="38100" dir="2700000" algn="tl">
                  <a:srgbClr val="000000">
                    <a:alpha val="43137"/>
                  </a:srgbClr>
                </a:outerShdw>
              </a:effectLst>
            </a:endParaRP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6600" dirty="0">
                <a:effectLst>
                  <a:outerShdw blurRad="38100" dist="38100" dir="2700000" algn="tl">
                    <a:srgbClr val="000000">
                      <a:alpha val="43137"/>
                    </a:srgbClr>
                  </a:outerShdw>
                </a:effectLst>
              </a:rPr>
              <a:t>5B</a:t>
            </a:r>
            <a:endParaRPr sz="66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215642" y="2121347"/>
            <a:ext cx="236456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176483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42465" y="396333"/>
            <a:ext cx="7324987" cy="526738"/>
          </a:xfrm>
          <a:prstGeom prst="rect">
            <a:avLst/>
          </a:prstGeom>
        </p:spPr>
        <p:txBody>
          <a:bodyPr spcFirstLastPara="1" wrap="square" lIns="91425" tIns="91425" rIns="91425" bIns="91425" anchor="ctr" anchorCtr="0">
            <a:noAutofit/>
          </a:bodyPr>
          <a:lstStyle/>
          <a:p>
            <a:pPr lvl="0" algn="l"/>
            <a:r>
              <a:rPr lang="en" sz="2400" dirty="0">
                <a:effectLst>
                  <a:outerShdw blurRad="38100" dist="38100" dir="2700000" algn="tl">
                    <a:srgbClr val="000000">
                      <a:alpha val="43137"/>
                    </a:srgbClr>
                  </a:outerShdw>
                </a:effectLst>
              </a:rPr>
              <a:t>Scheme </a:t>
            </a:r>
            <a:r>
              <a:rPr lang="en-GB" sz="2400" dirty="0">
                <a:effectLst>
                  <a:outerShdw blurRad="38100" dist="38100" dir="2700000" algn="tl">
                    <a:srgbClr val="000000">
                      <a:alpha val="43137"/>
                    </a:srgbClr>
                  </a:outerShdw>
                </a:effectLst>
              </a:rPr>
              <a:t>5B: </a:t>
            </a:r>
            <a:r>
              <a:rPr lang="en" sz="2400" dirty="0">
                <a:effectLst>
                  <a:outerShdw blurRad="38100" dist="38100" dir="2700000" algn="tl">
                    <a:srgbClr val="000000">
                      <a:alpha val="43137"/>
                    </a:srgbClr>
                  </a:outerShdw>
                </a:effectLst>
              </a:rPr>
              <a:t>Interpretive HFE genotype and Hereditary Haemochromatosis</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46972" y="2236631"/>
            <a:ext cx="3102576" cy="1651311"/>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Reports must be identical in format to those typically produced by lab. </a:t>
            </a:r>
            <a:r>
              <a:rPr lang="en-GB" sz="1600" dirty="0">
                <a:solidFill>
                  <a:srgbClr val="FFFF00"/>
                </a:solidFill>
                <a:latin typeface="Abel"/>
                <a:ea typeface="Abel"/>
                <a:cs typeface="Abel"/>
                <a:sym typeface="Abel"/>
              </a:rPr>
              <a:t>Penalty points awarded for failure to cover </a:t>
            </a:r>
            <a:r>
              <a:rPr lang="en-GB" sz="1600" dirty="0" err="1">
                <a:solidFill>
                  <a:srgbClr val="FFFF00"/>
                </a:solidFill>
                <a:latin typeface="Abel"/>
                <a:ea typeface="Abel"/>
                <a:cs typeface="Abel"/>
                <a:sym typeface="Abel"/>
              </a:rPr>
              <a:t>i</a:t>
            </a:r>
            <a:r>
              <a:rPr lang="en" sz="1600" dirty="0">
                <a:solidFill>
                  <a:srgbClr val="FFFF00"/>
                </a:solidFill>
                <a:latin typeface="Abel"/>
                <a:ea typeface="Abel"/>
                <a:cs typeface="Abel"/>
                <a:sym typeface="Abel"/>
              </a:rPr>
              <a:t>nterpretive criteria identified and agreed by the expert assessors. </a:t>
            </a:r>
            <a:endParaRPr sz="1600" dirty="0">
              <a:solidFill>
                <a:srgbClr val="FFFF00"/>
              </a:solidFill>
              <a:latin typeface="Abel"/>
              <a:ea typeface="Abel"/>
              <a:cs typeface="Abel"/>
              <a:sym typeface="Abel"/>
            </a:endParaRPr>
          </a:p>
        </p:txBody>
      </p:sp>
      <p:sp>
        <p:nvSpPr>
          <p:cNvPr id="973" name="Google Shape;973;p46"/>
          <p:cNvSpPr txBox="1"/>
          <p:nvPr/>
        </p:nvSpPr>
        <p:spPr>
          <a:xfrm>
            <a:off x="5946972" y="2021509"/>
            <a:ext cx="1796853" cy="485622"/>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Assessment</a:t>
            </a:r>
            <a:endParaRPr sz="2000" b="1" dirty="0">
              <a:solidFill>
                <a:srgbClr val="FFFFFF"/>
              </a:solidFill>
              <a:latin typeface="Abel"/>
              <a:ea typeface="Abel"/>
              <a:cs typeface="Abel"/>
              <a:sym typeface="Abel"/>
            </a:endParaRPr>
          </a:p>
        </p:txBody>
      </p:sp>
      <p:sp>
        <p:nvSpPr>
          <p:cNvPr id="974" name="Google Shape;974;p46"/>
          <p:cNvSpPr txBox="1"/>
          <p:nvPr/>
        </p:nvSpPr>
        <p:spPr>
          <a:xfrm>
            <a:off x="77017" y="1627105"/>
            <a:ext cx="3102576" cy="1185855"/>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produce an accurate, clear and concise clinical report. HFE genotype and various clinical information provided</a:t>
            </a:r>
            <a:endParaRPr sz="1600" dirty="0">
              <a:solidFill>
                <a:srgbClr val="FFFF00"/>
              </a:solidFill>
              <a:latin typeface="Abel"/>
              <a:ea typeface="Abel"/>
              <a:cs typeface="Abel"/>
              <a:sym typeface="Abel"/>
            </a:endParaRPr>
          </a:p>
        </p:txBody>
      </p:sp>
      <p:sp>
        <p:nvSpPr>
          <p:cNvPr id="975" name="Google Shape;975;p46"/>
          <p:cNvSpPr txBox="1"/>
          <p:nvPr/>
        </p:nvSpPr>
        <p:spPr>
          <a:xfrm>
            <a:off x="1558797" y="1343181"/>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76912" y="3367617"/>
            <a:ext cx="3102576" cy="72875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Must have &lt;50% of available penalty points available to be considered acceptable.</a:t>
            </a:r>
            <a:endParaRPr sz="1600" dirty="0">
              <a:solidFill>
                <a:srgbClr val="FFFF00"/>
              </a:solidFill>
              <a:latin typeface="Abel"/>
              <a:ea typeface="Abel"/>
              <a:cs typeface="Abel"/>
              <a:sym typeface="Abel"/>
            </a:endParaRPr>
          </a:p>
        </p:txBody>
      </p:sp>
      <p:sp>
        <p:nvSpPr>
          <p:cNvPr id="977" name="Google Shape;977;p46"/>
          <p:cNvSpPr txBox="1"/>
          <p:nvPr/>
        </p:nvSpPr>
        <p:spPr>
          <a:xfrm>
            <a:off x="-175437" y="3050632"/>
            <a:ext cx="3355031" cy="316985"/>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5774467" y="4561105"/>
            <a:ext cx="3622832"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Twice a year, 2 clinical scenarios</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85028" y="3046117"/>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85003" y="1947406"/>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27053" y="2405356"/>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69103" y="148945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69128" y="3140767"/>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58567" y="2264394"/>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43472" y="16271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32947" y="2402031"/>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43472" y="32783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59452" y="2548074"/>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48420" y="3409381"/>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0035" y="1776608"/>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2243427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fltVal val="0.5"/>
                                          </p:val>
                                        </p:tav>
                                        <p:tav tm="100000">
                                          <p:val>
                                            <p:strVal val="#ppt_x"/>
                                          </p:val>
                                        </p:tav>
                                      </p:tavLst>
                                    </p:anim>
                                    <p:anim calcmode="lin" valueType="num">
                                      <p:cBhvr>
                                        <p:cTn id="83" dur="1000" fill="hold"/>
                                        <p:tgtEl>
                                          <p:spTgt spid="52"/>
                                        </p:tgtEl>
                                        <p:attrNameLst>
                                          <p:attrName>ppt_y</p:attrName>
                                        </p:attrNameLst>
                                      </p:cBhvr>
                                      <p:tavLst>
                                        <p:tav tm="0">
                                          <p:val>
                                            <p:fltVal val="0.5"/>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5B: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1" y="1147673"/>
            <a:ext cx="5282215" cy="400110"/>
          </a:xfrm>
          <a:prstGeom prst="rect">
            <a:avLst/>
          </a:prstGeom>
        </p:spPr>
        <p:txBody>
          <a:bodyPr wrap="none">
            <a:spAutoFit/>
          </a:bodyPr>
          <a:lstStyle/>
          <a:p>
            <a:pPr marL="342892" indent="-342892" defTabSz="914378">
              <a:buClr>
                <a:srgbClr val="FFFFFF"/>
              </a:buClr>
              <a:buSzPct val="86000"/>
              <a:buFont typeface="Arial"/>
              <a:buChar char="•"/>
            </a:pPr>
            <a:r>
              <a:rPr lang="en-GB" sz="2000" dirty="0">
                <a:solidFill>
                  <a:schemeClr val="tx1"/>
                </a:solidFill>
                <a:latin typeface="Abel" panose="020B0604020202020204" charset="0"/>
              </a:rPr>
              <a:t>0 labs with unsatisfactory performance (0 UK&amp;I)</a:t>
            </a:r>
          </a:p>
        </p:txBody>
      </p:sp>
      <p:graphicFrame>
        <p:nvGraphicFramePr>
          <p:cNvPr id="9" name="Group 67">
            <a:extLst>
              <a:ext uri="{FF2B5EF4-FFF2-40B4-BE49-F238E27FC236}">
                <a16:creationId xmlns:a16="http://schemas.microsoft.com/office/drawing/2014/main" id="{7136F86C-EB31-463C-98AE-AFC0B1CEBB5D}"/>
              </a:ext>
            </a:extLst>
          </p:cNvPr>
          <p:cNvGraphicFramePr>
            <a:graphicFrameLocks/>
          </p:cNvGraphicFramePr>
          <p:nvPr/>
        </p:nvGraphicFramePr>
        <p:xfrm>
          <a:off x="1159444" y="1710142"/>
          <a:ext cx="7156864" cy="2609088"/>
        </p:xfrm>
        <a:graphic>
          <a:graphicData uri="http://schemas.openxmlformats.org/drawingml/2006/table">
            <a:tbl>
              <a:tblPr/>
              <a:tblGrid>
                <a:gridCol w="2427230">
                  <a:extLst>
                    <a:ext uri="{9D8B030D-6E8A-4147-A177-3AD203B41FA5}">
                      <a16:colId xmlns:a16="http://schemas.microsoft.com/office/drawing/2014/main" val="20000"/>
                    </a:ext>
                  </a:extLst>
                </a:gridCol>
                <a:gridCol w="675662">
                  <a:extLst>
                    <a:ext uri="{9D8B030D-6E8A-4147-A177-3AD203B41FA5}">
                      <a16:colId xmlns:a16="http://schemas.microsoft.com/office/drawing/2014/main" val="20005"/>
                    </a:ext>
                  </a:extLst>
                </a:gridCol>
                <a:gridCol w="675662">
                  <a:extLst>
                    <a:ext uri="{9D8B030D-6E8A-4147-A177-3AD203B41FA5}">
                      <a16:colId xmlns:a16="http://schemas.microsoft.com/office/drawing/2014/main" val="2972055939"/>
                    </a:ext>
                  </a:extLst>
                </a:gridCol>
                <a:gridCol w="675662">
                  <a:extLst>
                    <a:ext uri="{9D8B030D-6E8A-4147-A177-3AD203B41FA5}">
                      <a16:colId xmlns:a16="http://schemas.microsoft.com/office/drawing/2014/main" val="3958191060"/>
                    </a:ext>
                  </a:extLst>
                </a:gridCol>
                <a:gridCol w="675662">
                  <a:extLst>
                    <a:ext uri="{9D8B030D-6E8A-4147-A177-3AD203B41FA5}">
                      <a16:colId xmlns:a16="http://schemas.microsoft.com/office/drawing/2014/main" val="3857235366"/>
                    </a:ext>
                  </a:extLst>
                </a:gridCol>
                <a:gridCol w="675662">
                  <a:extLst>
                    <a:ext uri="{9D8B030D-6E8A-4147-A177-3AD203B41FA5}">
                      <a16:colId xmlns:a16="http://schemas.microsoft.com/office/drawing/2014/main" val="1512004751"/>
                    </a:ext>
                  </a:extLst>
                </a:gridCol>
                <a:gridCol w="675662">
                  <a:extLst>
                    <a:ext uri="{9D8B030D-6E8A-4147-A177-3AD203B41FA5}">
                      <a16:colId xmlns:a16="http://schemas.microsoft.com/office/drawing/2014/main" val="1694979995"/>
                    </a:ext>
                  </a:extLst>
                </a:gridCol>
                <a:gridCol w="675662">
                  <a:extLst>
                    <a:ext uri="{9D8B030D-6E8A-4147-A177-3AD203B41FA5}">
                      <a16:colId xmlns:a16="http://schemas.microsoft.com/office/drawing/2014/main" val="343564044"/>
                    </a:ext>
                  </a:extLst>
                </a:gridCol>
              </a:tblGrid>
              <a:tr h="5791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bel" panose="020B0604020202020204" charset="0"/>
                      </a:endParaRPr>
                    </a:p>
                  </a:txBody>
                  <a:tcPr marL="99060" marR="99060"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2019</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600" b="1" dirty="0">
                          <a:latin typeface="Abel" panose="020B0604020202020204" charset="0"/>
                        </a:rPr>
                        <a:t>2020</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Abel" panose="020B0604020202020204" charset="0"/>
                        </a:rPr>
                        <a:t>2021</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Abel" panose="020B0604020202020204" charset="0"/>
                        </a:rPr>
                        <a:t>2022</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Abel" panose="020B0604020202020204" charset="0"/>
                        </a:rPr>
                        <a:t>2023</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Abel" panose="020B0604020202020204" charset="0"/>
                        </a:rPr>
                        <a:t>2024</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dirty="0">
                          <a:latin typeface="Abel" panose="020B0604020202020204" charset="0"/>
                        </a:rPr>
                        <a:t>2025</a:t>
                      </a:r>
                    </a:p>
                  </a:txBody>
                  <a:tcPr marL="99060" marR="99060"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Number of Participants </a:t>
                      </a:r>
                      <a:r>
                        <a:rPr kumimoji="0" lang="en-GB" sz="1600" b="1" i="0" u="none" strike="noStrike" cap="none" normalizeH="0" baseline="0" dirty="0">
                          <a:ln>
                            <a:noFill/>
                          </a:ln>
                          <a:solidFill>
                            <a:srgbClr val="FFFF00"/>
                          </a:solidFill>
                          <a:effectLst/>
                          <a:latin typeface="Abel" panose="020B0604020202020204" charset="0"/>
                        </a:rPr>
                        <a:t>(UK&amp;I)</a:t>
                      </a:r>
                    </a:p>
                  </a:txBody>
                  <a:tcPr marL="99060" marR="99060"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21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a:t>
                      </a:r>
                      <a:r>
                        <a:rPr kumimoji="0" lang="en-GB" sz="1600" b="0" i="0" u="none" strike="noStrike" cap="none" normalizeH="0" baseline="0" dirty="0">
                          <a:ln>
                            <a:noFill/>
                          </a:ln>
                          <a:solidFill>
                            <a:srgbClr val="FFFF00"/>
                          </a:solidFill>
                          <a:effectLst/>
                          <a:latin typeface="Abel" panose="020B0604020202020204" charset="0"/>
                        </a:rPr>
                        <a:t>17</a:t>
                      </a:r>
                      <a:r>
                        <a:rPr kumimoji="0" lang="en-GB" sz="1600" b="0"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19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a:t>
                      </a:r>
                      <a:r>
                        <a:rPr kumimoji="0" lang="en-GB" sz="1600" b="0" i="0" u="none" strike="noStrike" cap="none" normalizeH="0" baseline="0" dirty="0">
                          <a:ln>
                            <a:noFill/>
                          </a:ln>
                          <a:solidFill>
                            <a:srgbClr val="FFFF00"/>
                          </a:solidFill>
                          <a:effectLst/>
                          <a:latin typeface="Abel" panose="020B0604020202020204" charset="0"/>
                        </a:rPr>
                        <a:t>15</a:t>
                      </a:r>
                      <a:r>
                        <a:rPr kumimoji="0" lang="en-GB" sz="1600" b="0"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16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12</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15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 (</a:t>
                      </a:r>
                      <a:r>
                        <a:rPr kumimoji="0" lang="en-GB" sz="1600" b="1" i="0" u="none" strike="noStrike" cap="none" normalizeH="0" baseline="0" dirty="0">
                          <a:ln>
                            <a:noFill/>
                          </a:ln>
                          <a:solidFill>
                            <a:srgbClr val="FFFF00"/>
                          </a:solidFill>
                          <a:effectLst/>
                          <a:latin typeface="Abel" panose="020B0604020202020204" charset="0"/>
                        </a:rPr>
                        <a:t>11</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12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 (</a:t>
                      </a:r>
                      <a:r>
                        <a:rPr kumimoji="0" lang="en-GB" sz="1600" b="1" i="0" u="none" strike="noStrike" cap="none" normalizeH="0" baseline="0" dirty="0">
                          <a:ln>
                            <a:noFill/>
                          </a:ln>
                          <a:solidFill>
                            <a:srgbClr val="FFFF00"/>
                          </a:solidFill>
                          <a:effectLst/>
                          <a:latin typeface="Abel" panose="020B0604020202020204" charset="0"/>
                        </a:rPr>
                        <a:t>10</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9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8</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7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6</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822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Number with Unsatisfactory Performance </a:t>
                      </a:r>
                      <a:r>
                        <a:rPr kumimoji="0" lang="en-GB" sz="1600" b="1" i="0" u="none" strike="noStrike" cap="none" normalizeH="0" baseline="0" dirty="0">
                          <a:ln>
                            <a:noFill/>
                          </a:ln>
                          <a:solidFill>
                            <a:srgbClr val="FFFF00"/>
                          </a:solidFill>
                          <a:effectLst/>
                          <a:latin typeface="Abel" panose="020B0604020202020204" charset="0"/>
                        </a:rPr>
                        <a:t>(UK&amp;I)</a:t>
                      </a:r>
                    </a:p>
                  </a:txBody>
                  <a:tcPr marL="99060" marR="99060"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a:t>
                      </a:r>
                      <a:r>
                        <a:rPr kumimoji="0" lang="en-GB" sz="1600" b="0" i="0" u="none" strike="noStrike" cap="none" normalizeH="0" baseline="0" dirty="0">
                          <a:ln>
                            <a:noFill/>
                          </a:ln>
                          <a:solidFill>
                            <a:srgbClr val="FFFF00"/>
                          </a:solidFill>
                          <a:effectLst/>
                          <a:latin typeface="Abel" panose="020B0604020202020204" charset="0"/>
                        </a:rPr>
                        <a:t>1</a:t>
                      </a:r>
                      <a:r>
                        <a:rPr kumimoji="0" lang="en-GB" sz="1600" b="0"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a:t>
                      </a:r>
                      <a:r>
                        <a:rPr kumimoji="0" lang="en-GB" sz="1600" b="0" i="0" u="none" strike="noStrike" cap="none" normalizeH="0" baseline="0" dirty="0">
                          <a:ln>
                            <a:noFill/>
                          </a:ln>
                          <a:solidFill>
                            <a:srgbClr val="FFFF00"/>
                          </a:solidFill>
                          <a:effectLst/>
                          <a:latin typeface="Abel" panose="020B0604020202020204" charset="0"/>
                        </a:rPr>
                        <a:t>0</a:t>
                      </a:r>
                      <a:r>
                        <a:rPr kumimoji="0" lang="en-GB" sz="1600" b="0"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0</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1</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0</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0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0</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0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a:t>
                      </a:r>
                      <a:r>
                        <a:rPr kumimoji="0" lang="en-GB" sz="1600" b="1" i="0" u="none" strike="noStrike" cap="none" normalizeH="0" baseline="0" dirty="0">
                          <a:ln>
                            <a:noFill/>
                          </a:ln>
                          <a:solidFill>
                            <a:srgbClr val="FFFF00"/>
                          </a:solidFill>
                          <a:effectLst/>
                          <a:latin typeface="Abel" panose="020B0604020202020204" charset="0"/>
                        </a:rPr>
                        <a:t>0</a:t>
                      </a:r>
                      <a:r>
                        <a:rPr kumimoji="0" lang="en-GB" sz="1600" b="1" i="0" u="none" strike="noStrike" cap="none" normalizeH="0" baseline="0" dirty="0">
                          <a:ln>
                            <a:noFill/>
                          </a:ln>
                          <a:solidFill>
                            <a:schemeClr val="tx1"/>
                          </a:solidFill>
                          <a:effectLst/>
                          <a:latin typeface="Abel" panose="020B0604020202020204" charset="0"/>
                        </a:rPr>
                        <a:t>)</a:t>
                      </a:r>
                    </a:p>
                  </a:txBody>
                  <a:tcPr marL="99060" marR="99060"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bel" panose="020B0604020202020204" charset="0"/>
                        </a:rPr>
                        <a:t>% Unsatisfactory Performance</a:t>
                      </a:r>
                    </a:p>
                  </a:txBody>
                  <a:tcPr marL="99060" marR="99060"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bel" panose="020B0604020202020204" charset="0"/>
                        </a:rPr>
                        <a:t>14%</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dirty="0">
                          <a:solidFill>
                            <a:schemeClr val="tx1"/>
                          </a:solidFill>
                          <a:latin typeface="Abel" panose="020B0604020202020204" charset="0"/>
                        </a:rPr>
                        <a:t>5.3%</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b="1" dirty="0">
                          <a:solidFill>
                            <a:schemeClr val="tx1"/>
                          </a:solidFill>
                          <a:latin typeface="Abel" panose="020B0604020202020204" charset="0"/>
                        </a:rPr>
                        <a:t>0%</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b="1" dirty="0">
                          <a:solidFill>
                            <a:schemeClr val="tx1"/>
                          </a:solidFill>
                          <a:latin typeface="Abel" panose="020B0604020202020204" charset="0"/>
                        </a:rPr>
                        <a:t>13%</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b="1" dirty="0">
                          <a:solidFill>
                            <a:schemeClr val="tx1"/>
                          </a:solidFill>
                          <a:latin typeface="Abel" panose="020B0604020202020204" charset="0"/>
                        </a:rPr>
                        <a:t>0%</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b="1" dirty="0">
                          <a:solidFill>
                            <a:schemeClr val="tx1"/>
                          </a:solidFill>
                          <a:latin typeface="Abel" panose="020B0604020202020204" charset="0"/>
                        </a:rPr>
                        <a:t>0%</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tc>
                  <a:txBody>
                    <a:bodyPr/>
                    <a:lstStyle/>
                    <a:p>
                      <a:pPr algn="ctr"/>
                      <a:r>
                        <a:rPr lang="en-GB" sz="1600" b="1" dirty="0">
                          <a:solidFill>
                            <a:schemeClr val="tx1"/>
                          </a:solidFill>
                          <a:latin typeface="Abel" panose="020B0604020202020204" charset="0"/>
                        </a:rPr>
                        <a:t>0%</a:t>
                      </a:r>
                    </a:p>
                  </a:txBody>
                  <a:tcPr marL="99060" marR="99060"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9235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5B: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1" y="1147673"/>
            <a:ext cx="7056740" cy="707886"/>
          </a:xfrm>
          <a:prstGeom prst="rect">
            <a:avLst/>
          </a:prstGeom>
        </p:spPr>
        <p:txBody>
          <a:bodyPr wrap="none">
            <a:spAutoFit/>
          </a:bodyPr>
          <a:lstStyle/>
          <a:p>
            <a:pPr marL="342892" indent="-342892" defTabSz="914378">
              <a:buClr>
                <a:srgbClr val="FFFFFF"/>
              </a:buClr>
              <a:buSzPct val="86000"/>
              <a:buFont typeface="Arial"/>
              <a:buChar char="•"/>
            </a:pPr>
            <a:r>
              <a:rPr lang="en-GB" sz="2000" dirty="0">
                <a:solidFill>
                  <a:srgbClr val="FFFFFF"/>
                </a:solidFill>
                <a:latin typeface="Abel" panose="020B0604020202020204" charset="0"/>
              </a:rPr>
              <a:t>2025 – All 4 scenarios:</a:t>
            </a:r>
          </a:p>
          <a:p>
            <a:pPr lvl="5" defTabSz="914378">
              <a:buClr>
                <a:srgbClr val="FFFFFF"/>
              </a:buClr>
              <a:buSzPct val="86000"/>
            </a:pPr>
            <a:r>
              <a:rPr lang="en-GB" sz="2000" dirty="0">
                <a:solidFill>
                  <a:srgbClr val="FFFFFF"/>
                </a:solidFill>
                <a:latin typeface="Abel" panose="020B0604020202020204" charset="0"/>
              </a:rPr>
              <a:t>		maximum 6 penalty points per scenario, 24 in total.</a:t>
            </a:r>
          </a:p>
        </p:txBody>
      </p:sp>
      <p:sp>
        <p:nvSpPr>
          <p:cNvPr id="3" name="Rectangle 2">
            <a:extLst>
              <a:ext uri="{FF2B5EF4-FFF2-40B4-BE49-F238E27FC236}">
                <a16:creationId xmlns:a16="http://schemas.microsoft.com/office/drawing/2014/main" id="{760A9BEB-C69F-4012-B1CA-C047C839FC65}"/>
              </a:ext>
            </a:extLst>
          </p:cNvPr>
          <p:cNvSpPr/>
          <p:nvPr/>
        </p:nvSpPr>
        <p:spPr>
          <a:xfrm>
            <a:off x="1064311" y="1845391"/>
            <a:ext cx="7232468" cy="2246769"/>
          </a:xfrm>
          <a:prstGeom prst="rect">
            <a:avLst/>
          </a:prstGeom>
        </p:spPr>
        <p:txBody>
          <a:bodyPr wrap="square">
            <a:spAutoFit/>
          </a:bodyPr>
          <a:lstStyle/>
          <a:p>
            <a:pPr defTabSz="914378"/>
            <a:r>
              <a:rPr lang="en-GB" sz="1800" dirty="0">
                <a:solidFill>
                  <a:srgbClr val="FFFFFF"/>
                </a:solidFill>
                <a:latin typeface="Abel" panose="020B0604020202020204" charset="0"/>
              </a:rPr>
              <a:t>	</a:t>
            </a:r>
            <a:r>
              <a:rPr lang="en-GB" sz="2000" dirty="0">
                <a:solidFill>
                  <a:srgbClr val="FFFFFF"/>
                </a:solidFill>
                <a:latin typeface="Abel" panose="020B0604020202020204" charset="0"/>
              </a:rPr>
              <a:t>6    labs got	0-1  penalty points</a:t>
            </a:r>
          </a:p>
          <a:p>
            <a:pPr defTabSz="914378"/>
            <a:r>
              <a:rPr lang="en-GB" sz="2000" dirty="0">
                <a:solidFill>
                  <a:srgbClr val="FFFFFF"/>
                </a:solidFill>
                <a:latin typeface="Abel" panose="020B0604020202020204" charset="0"/>
              </a:rPr>
              <a:t>	1    got		1.5-2  penalty points</a:t>
            </a:r>
          </a:p>
          <a:p>
            <a:pPr defTabSz="914378"/>
            <a:r>
              <a:rPr lang="en-GB" sz="2000" dirty="0">
                <a:solidFill>
                  <a:srgbClr val="FFFFFF"/>
                </a:solidFill>
                <a:latin typeface="Abel" panose="020B0604020202020204" charset="0"/>
              </a:rPr>
              <a:t>	1    got		2.5-3 penalty point</a:t>
            </a:r>
          </a:p>
          <a:p>
            <a:pPr defTabSz="914378"/>
            <a:r>
              <a:rPr lang="en-GB" sz="2000" dirty="0">
                <a:solidFill>
                  <a:srgbClr val="FFFFFF"/>
                </a:solidFill>
                <a:latin typeface="Abel" panose="020B0604020202020204" charset="0"/>
              </a:rPr>
              <a:t>	0    got		3.5-4  penalty points</a:t>
            </a:r>
          </a:p>
          <a:p>
            <a:pPr defTabSz="914378"/>
            <a:r>
              <a:rPr lang="en-GB" sz="2000" dirty="0">
                <a:solidFill>
                  <a:srgbClr val="FFFFFF"/>
                </a:solidFill>
                <a:latin typeface="Abel" panose="020B0604020202020204" charset="0"/>
              </a:rPr>
              <a:t>	0    got		4.5-5  penalty points </a:t>
            </a:r>
          </a:p>
          <a:p>
            <a:pPr defTabSz="914378"/>
            <a:r>
              <a:rPr lang="en-GB" sz="2000" dirty="0">
                <a:solidFill>
                  <a:srgbClr val="FFFFFF"/>
                </a:solidFill>
                <a:latin typeface="Abel" panose="020B0604020202020204" charset="0"/>
              </a:rPr>
              <a:t>	0    got		&gt;12  penalty points</a:t>
            </a:r>
          </a:p>
          <a:p>
            <a:pPr defTabSz="914378"/>
            <a:r>
              <a:rPr lang="en-GB" sz="2000" dirty="0">
                <a:solidFill>
                  <a:srgbClr val="FFFFFF"/>
                </a:solidFill>
                <a:latin typeface="Abel" panose="020B0604020202020204" charset="0"/>
              </a:rPr>
              <a:t>		</a:t>
            </a:r>
          </a:p>
        </p:txBody>
      </p:sp>
    </p:spTree>
    <p:extLst>
      <p:ext uri="{BB962C8B-B14F-4D97-AF65-F5344CB8AC3E}">
        <p14:creationId xmlns:p14="http://schemas.microsoft.com/office/powerpoint/2010/main" val="2080937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319632" y="2973941"/>
            <a:ext cx="8931918" cy="575100"/>
          </a:xfrm>
          <a:prstGeom prst="rect">
            <a:avLst/>
          </a:prstGeom>
        </p:spPr>
        <p:txBody>
          <a:bodyPr spcFirstLastPara="1" wrap="square" lIns="91425" tIns="91425" rIns="91425" bIns="91425" anchor="ctr" anchorCtr="0">
            <a:noAutofit/>
          </a:bodyPr>
          <a:lstStyle/>
          <a:p>
            <a:pPr lvl="0"/>
            <a:r>
              <a:rPr lang="en-GB" sz="2800" dirty="0">
                <a:effectLst>
                  <a:outerShdw blurRad="38100" dist="38100" dir="2700000" algn="tl">
                    <a:srgbClr val="000000">
                      <a:alpha val="43137"/>
                    </a:srgbClr>
                  </a:outerShdw>
                </a:effectLst>
              </a:rPr>
              <a:t>HLA-related Pharmacogenetics</a:t>
            </a: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8000" dirty="0">
                <a:effectLst>
                  <a:outerShdw blurRad="38100" dist="38100" dir="2700000" algn="tl">
                    <a:srgbClr val="000000">
                      <a:alpha val="43137"/>
                    </a:srgbClr>
                  </a:outerShdw>
                </a:effectLst>
              </a:rPr>
              <a:t>7</a:t>
            </a:r>
            <a:endParaRPr sz="66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208022" y="2121347"/>
            <a:ext cx="237218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760907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42465" y="396333"/>
            <a:ext cx="7568011" cy="526738"/>
          </a:xfrm>
          <a:prstGeom prst="rect">
            <a:avLst/>
          </a:prstGeom>
        </p:spPr>
        <p:txBody>
          <a:bodyPr spcFirstLastPara="1" wrap="square" lIns="91425" tIns="91425" rIns="91425" bIns="91425" anchor="ctr" anchorCtr="0">
            <a:noAutofit/>
          </a:bodyPr>
          <a:lstStyle/>
          <a:p>
            <a:pPr lvl="0" algn="l"/>
            <a:r>
              <a:rPr lang="en" sz="2400" dirty="0">
                <a:effectLst>
                  <a:outerShdw blurRad="38100" dist="38100" dir="2700000" algn="tl">
                    <a:srgbClr val="000000">
                      <a:alpha val="43137"/>
                    </a:srgbClr>
                  </a:outerShdw>
                </a:effectLst>
              </a:rPr>
              <a:t>Scheme </a:t>
            </a:r>
            <a:r>
              <a:rPr lang="en-GB" sz="2400" dirty="0">
                <a:effectLst>
                  <a:outerShdw blurRad="38100" dist="38100" dir="2700000" algn="tl">
                    <a:srgbClr val="000000">
                      <a:alpha val="43137"/>
                    </a:srgbClr>
                  </a:outerShdw>
                </a:effectLst>
              </a:rPr>
              <a:t>7: HLA-related Pharmacogenetics</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46972" y="2200151"/>
            <a:ext cx="3102576" cy="1319112"/>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At least 75% agreement on the status of HLA type. Reference result used when consensus not met.</a:t>
            </a:r>
            <a:endParaRPr sz="1600" dirty="0">
              <a:solidFill>
                <a:srgbClr val="FFFF00"/>
              </a:solidFill>
              <a:latin typeface="Abel"/>
              <a:ea typeface="Abel"/>
              <a:cs typeface="Abel"/>
              <a:sym typeface="Abel"/>
            </a:endParaRPr>
          </a:p>
        </p:txBody>
      </p:sp>
      <p:sp>
        <p:nvSpPr>
          <p:cNvPr id="973" name="Google Shape;973;p46"/>
          <p:cNvSpPr txBox="1"/>
          <p:nvPr/>
        </p:nvSpPr>
        <p:spPr>
          <a:xfrm>
            <a:off x="5946972" y="2161006"/>
            <a:ext cx="1568100"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Consensus</a:t>
            </a:r>
            <a:endParaRPr sz="2000" b="1" dirty="0">
              <a:solidFill>
                <a:srgbClr val="FFFFFF"/>
              </a:solidFill>
              <a:latin typeface="Abel"/>
              <a:ea typeface="Abel"/>
              <a:cs typeface="Abel"/>
              <a:sym typeface="Abel"/>
            </a:endParaRPr>
          </a:p>
        </p:txBody>
      </p:sp>
      <p:sp>
        <p:nvSpPr>
          <p:cNvPr id="974" name="Google Shape;974;p46"/>
          <p:cNvSpPr txBox="1"/>
          <p:nvPr/>
        </p:nvSpPr>
        <p:spPr>
          <a:xfrm>
            <a:off x="77017" y="1372112"/>
            <a:ext cx="3102576" cy="1581254"/>
          </a:xfrm>
          <a:prstGeom prst="rect">
            <a:avLst/>
          </a:prstGeom>
          <a:noFill/>
          <a:ln>
            <a:noFill/>
          </a:ln>
        </p:spPr>
        <p:txBody>
          <a:bodyPr spcFirstLastPara="1" wrap="square" lIns="91425" tIns="91425" rIns="91425" bIns="91425" anchor="ctr" anchorCtr="0">
            <a:noAutofit/>
          </a:bodyPr>
          <a:lstStyle/>
          <a:p>
            <a:pPr algn="r" defTabSz="914378"/>
            <a:r>
              <a:rPr lang="en" dirty="0">
                <a:solidFill>
                  <a:srgbClr val="FFFF00"/>
                </a:solidFill>
                <a:latin typeface="Abel"/>
                <a:ea typeface="Abel"/>
                <a:cs typeface="Abel"/>
                <a:sym typeface="Abel"/>
              </a:rPr>
              <a:t>Assess participants ability to correctly determine relevant HLA types for the drugs specified: </a:t>
            </a:r>
            <a:r>
              <a:rPr lang="en-GB" dirty="0">
                <a:solidFill>
                  <a:srgbClr val="FFFF00"/>
                </a:solidFill>
                <a:latin typeface="Abel" panose="02000506030000020004" pitchFamily="2" charset="0"/>
              </a:rPr>
              <a:t>Allopurinol, Carbamazepine, Oxcarbazepine, Lamotrigine, Flucloxacillin, Phenytoin &amp; </a:t>
            </a:r>
            <a:r>
              <a:rPr lang="en-GB" dirty="0" err="1">
                <a:solidFill>
                  <a:srgbClr val="FFFF00"/>
                </a:solidFill>
                <a:latin typeface="Abel" panose="02000506030000020004" pitchFamily="2" charset="0"/>
              </a:rPr>
              <a:t>Tebentafusp</a:t>
            </a:r>
            <a:r>
              <a:rPr lang="en-GB" dirty="0">
                <a:solidFill>
                  <a:srgbClr val="FFFF00"/>
                </a:solidFill>
                <a:latin typeface="Abel" panose="02000506030000020004" pitchFamily="2" charset="0"/>
              </a:rPr>
              <a:t> </a:t>
            </a:r>
            <a:endParaRPr dirty="0">
              <a:solidFill>
                <a:srgbClr val="FFFF00"/>
              </a:solidFill>
              <a:latin typeface="Abel" panose="02000506030000020004" pitchFamily="2" charset="0"/>
              <a:ea typeface="Abel"/>
              <a:cs typeface="Abel"/>
              <a:sym typeface="Abel"/>
            </a:endParaRPr>
          </a:p>
        </p:txBody>
      </p:sp>
      <p:sp>
        <p:nvSpPr>
          <p:cNvPr id="975" name="Google Shape;975;p46"/>
          <p:cNvSpPr txBox="1"/>
          <p:nvPr/>
        </p:nvSpPr>
        <p:spPr>
          <a:xfrm>
            <a:off x="1558588" y="1412361"/>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76912" y="3367616"/>
            <a:ext cx="3102576" cy="91590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Making 10 sample reports in agreement with the consensus/reference result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95693" y="3042676"/>
            <a:ext cx="3275287" cy="23563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858567" y="4592609"/>
            <a:ext cx="4285433" cy="550891"/>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3 distributions </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85028" y="3046117"/>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85003" y="1947406"/>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27053" y="2405356"/>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69103" y="148945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69128" y="3140767"/>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58567" y="2264394"/>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43472" y="16271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32947" y="2402031"/>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43472" y="32783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59452" y="2548074"/>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48420" y="3409381"/>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0035" y="1776608"/>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2206018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53" presetClass="entr" presetSubtype="52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1000" fill="hold"/>
                                        <p:tgtEl>
                                          <p:spTgt spid="52"/>
                                        </p:tgtEl>
                                        <p:attrNameLst>
                                          <p:attrName>ppt_w</p:attrName>
                                        </p:attrNameLst>
                                      </p:cBhvr>
                                      <p:tavLst>
                                        <p:tav tm="0">
                                          <p:val>
                                            <p:fltVal val="0"/>
                                          </p:val>
                                        </p:tav>
                                        <p:tav tm="100000">
                                          <p:val>
                                            <p:strVal val="#ppt_w"/>
                                          </p:val>
                                        </p:tav>
                                      </p:tavLst>
                                    </p:anim>
                                    <p:anim calcmode="lin" valueType="num">
                                      <p:cBhvr>
                                        <p:cTn id="80" dur="1000" fill="hold"/>
                                        <p:tgtEl>
                                          <p:spTgt spid="52"/>
                                        </p:tgtEl>
                                        <p:attrNameLst>
                                          <p:attrName>ppt_h</p:attrName>
                                        </p:attrNameLst>
                                      </p:cBhvr>
                                      <p:tavLst>
                                        <p:tav tm="0">
                                          <p:val>
                                            <p:fltVal val="0"/>
                                          </p:val>
                                        </p:tav>
                                        <p:tav tm="100000">
                                          <p:val>
                                            <p:strVal val="#ppt_h"/>
                                          </p:val>
                                        </p:tav>
                                      </p:tavLst>
                                    </p:anim>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fltVal val="0.5"/>
                                          </p:val>
                                        </p:tav>
                                        <p:tav tm="100000">
                                          <p:val>
                                            <p:strVal val="#ppt_x"/>
                                          </p:val>
                                        </p:tav>
                                      </p:tavLst>
                                    </p:anim>
                                    <p:anim calcmode="lin" valueType="num">
                                      <p:cBhvr>
                                        <p:cTn id="83" dur="1000" fill="hold"/>
                                        <p:tgtEl>
                                          <p:spTgt spid="52"/>
                                        </p:tgtEl>
                                        <p:attrNameLst>
                                          <p:attrName>ppt_y</p:attrName>
                                        </p:attrNameLst>
                                      </p:cBhvr>
                                      <p:tavLst>
                                        <p:tav tm="0">
                                          <p:val>
                                            <p:fltVal val="0.5"/>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1" y="19050"/>
            <a:ext cx="7821038" cy="1000800"/>
          </a:xfrm>
          <a:prstGeom prst="rect">
            <a:avLst/>
          </a:prstGeom>
        </p:spPr>
        <p:txBody>
          <a:bodyPr spcFirstLastPara="1" wrap="square" lIns="91425" tIns="91425" rIns="91425" bIns="91425" anchor="b" anchorCtr="0">
            <a:noAutofit/>
          </a:bodyPr>
          <a:lstStyle/>
          <a:p>
            <a:pPr lvl="0"/>
            <a:r>
              <a:rPr lang="en" sz="3200" dirty="0">
                <a:solidFill>
                  <a:schemeClr val="tx1"/>
                </a:solidFill>
                <a:effectLst>
                  <a:outerShdw blurRad="38100" dist="38100" dir="2700000" algn="tl">
                    <a:srgbClr val="000000">
                      <a:alpha val="43137"/>
                    </a:srgbClr>
                  </a:outerShdw>
                </a:effectLst>
              </a:rPr>
              <a:t>Scheme 7: Performance</a:t>
            </a:r>
            <a:endParaRPr sz="32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4" y="226350"/>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77920" y="373014"/>
            <a:ext cx="524024" cy="496898"/>
          </a:xfrm>
          <a:prstGeom prst="rect">
            <a:avLst/>
          </a:prstGeom>
          <a:solidFill>
            <a:schemeClr val="bg1">
              <a:lumMod val="75000"/>
            </a:schemeClr>
          </a:solidFill>
        </p:spPr>
      </p:pic>
      <p:sp>
        <p:nvSpPr>
          <p:cNvPr id="2" name="Rectangle 1">
            <a:extLst>
              <a:ext uri="{FF2B5EF4-FFF2-40B4-BE49-F238E27FC236}">
                <a16:creationId xmlns:a16="http://schemas.microsoft.com/office/drawing/2014/main" id="{1F21B82D-C806-445F-9E84-3C545C8D2513}"/>
              </a:ext>
            </a:extLst>
          </p:cNvPr>
          <p:cNvSpPr/>
          <p:nvPr/>
        </p:nvSpPr>
        <p:spPr>
          <a:xfrm>
            <a:off x="1" y="1147673"/>
            <a:ext cx="4160113" cy="400110"/>
          </a:xfrm>
          <a:prstGeom prst="rect">
            <a:avLst/>
          </a:prstGeom>
        </p:spPr>
        <p:txBody>
          <a:bodyPr wrap="none">
            <a:spAutoFit/>
          </a:bodyPr>
          <a:lstStyle/>
          <a:p>
            <a:pPr marL="342892" indent="-342892" defTabSz="914378">
              <a:buClr>
                <a:srgbClr val="FFFFFF"/>
              </a:buClr>
              <a:buSzPct val="86000"/>
              <a:buFont typeface="Arial"/>
              <a:buChar char="•"/>
            </a:pPr>
            <a:r>
              <a:rPr lang="en-GB" sz="2000" dirty="0">
                <a:solidFill>
                  <a:srgbClr val="FFFFFF"/>
                </a:solidFill>
                <a:latin typeface="Abel" panose="020B0604020202020204" charset="0"/>
              </a:rPr>
              <a:t>1 lab with unacceptable performance</a:t>
            </a:r>
          </a:p>
        </p:txBody>
      </p:sp>
      <p:graphicFrame>
        <p:nvGraphicFramePr>
          <p:cNvPr id="10" name="Google Shape;1073;p174">
            <a:extLst>
              <a:ext uri="{FF2B5EF4-FFF2-40B4-BE49-F238E27FC236}">
                <a16:creationId xmlns:a16="http://schemas.microsoft.com/office/drawing/2014/main" id="{EA351480-F28E-466C-90F2-5DC4C5EC1271}"/>
              </a:ext>
            </a:extLst>
          </p:cNvPr>
          <p:cNvGraphicFramePr/>
          <p:nvPr/>
        </p:nvGraphicFramePr>
        <p:xfrm>
          <a:off x="872340" y="1547783"/>
          <a:ext cx="7317420" cy="2129595"/>
        </p:xfrm>
        <a:graphic>
          <a:graphicData uri="http://schemas.openxmlformats.org/drawingml/2006/table">
            <a:tbl>
              <a:tblPr>
                <a:noFill/>
              </a:tblPr>
              <a:tblGrid>
                <a:gridCol w="2629331">
                  <a:extLst>
                    <a:ext uri="{9D8B030D-6E8A-4147-A177-3AD203B41FA5}">
                      <a16:colId xmlns:a16="http://schemas.microsoft.com/office/drawing/2014/main" val="20000"/>
                    </a:ext>
                  </a:extLst>
                </a:gridCol>
                <a:gridCol w="669727">
                  <a:extLst>
                    <a:ext uri="{9D8B030D-6E8A-4147-A177-3AD203B41FA5}">
                      <a16:colId xmlns:a16="http://schemas.microsoft.com/office/drawing/2014/main" val="20005"/>
                    </a:ext>
                  </a:extLst>
                </a:gridCol>
                <a:gridCol w="669727">
                  <a:extLst>
                    <a:ext uri="{9D8B030D-6E8A-4147-A177-3AD203B41FA5}">
                      <a16:colId xmlns:a16="http://schemas.microsoft.com/office/drawing/2014/main" val="20006"/>
                    </a:ext>
                  </a:extLst>
                </a:gridCol>
                <a:gridCol w="669727">
                  <a:extLst>
                    <a:ext uri="{9D8B030D-6E8A-4147-A177-3AD203B41FA5}">
                      <a16:colId xmlns:a16="http://schemas.microsoft.com/office/drawing/2014/main" val="20007"/>
                    </a:ext>
                  </a:extLst>
                </a:gridCol>
                <a:gridCol w="669727">
                  <a:extLst>
                    <a:ext uri="{9D8B030D-6E8A-4147-A177-3AD203B41FA5}">
                      <a16:colId xmlns:a16="http://schemas.microsoft.com/office/drawing/2014/main" val="276793903"/>
                    </a:ext>
                  </a:extLst>
                </a:gridCol>
                <a:gridCol w="669727">
                  <a:extLst>
                    <a:ext uri="{9D8B030D-6E8A-4147-A177-3AD203B41FA5}">
                      <a16:colId xmlns:a16="http://schemas.microsoft.com/office/drawing/2014/main" val="3875672533"/>
                    </a:ext>
                  </a:extLst>
                </a:gridCol>
                <a:gridCol w="669727">
                  <a:extLst>
                    <a:ext uri="{9D8B030D-6E8A-4147-A177-3AD203B41FA5}">
                      <a16:colId xmlns:a16="http://schemas.microsoft.com/office/drawing/2014/main" val="2265213443"/>
                    </a:ext>
                  </a:extLst>
                </a:gridCol>
                <a:gridCol w="669727">
                  <a:extLst>
                    <a:ext uri="{9D8B030D-6E8A-4147-A177-3AD203B41FA5}">
                      <a16:colId xmlns:a16="http://schemas.microsoft.com/office/drawing/2014/main" val="3821998680"/>
                    </a:ext>
                  </a:extLst>
                </a:gridCol>
              </a:tblGrid>
              <a:tr h="341680">
                <a:tc>
                  <a:txBody>
                    <a:bodyPr/>
                    <a:lstStyle/>
                    <a:p>
                      <a:pPr marL="0" marR="0" lvl="0" indent="0" algn="ctr" rtl="0">
                        <a:lnSpc>
                          <a:spcPct val="100000"/>
                        </a:lnSpc>
                        <a:spcBef>
                          <a:spcPts val="0"/>
                        </a:spcBef>
                        <a:spcAft>
                          <a:spcPts val="0"/>
                        </a:spcAft>
                        <a:buClr>
                          <a:schemeClr val="dk1"/>
                        </a:buClr>
                        <a:buSzPts val="2000"/>
                        <a:buFont typeface="Calibri"/>
                        <a:buNone/>
                      </a:pPr>
                      <a:endParaRPr sz="1400" b="0" i="0" u="none" strike="noStrike" cap="none" dirty="0">
                        <a:solidFill>
                          <a:schemeClr val="tx1"/>
                        </a:solidFill>
                        <a:latin typeface="Abel" panose="020B0604020202020204" charset="0"/>
                        <a:ea typeface="Calibri"/>
                        <a:cs typeface="Calibri"/>
                        <a:sym typeface="Calibri"/>
                      </a:endParaRPr>
                    </a:p>
                  </a:txBody>
                  <a:tcPr marL="114400" marR="11440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b="1" dirty="0">
                          <a:solidFill>
                            <a:schemeClr val="tx1"/>
                          </a:solidFill>
                          <a:latin typeface="Abel" panose="020B0604020202020204" charset="0"/>
                          <a:ea typeface="Calibri"/>
                          <a:cs typeface="Calibri"/>
                          <a:sym typeface="Calibri"/>
                        </a:rPr>
                        <a:t>2019</a:t>
                      </a:r>
                      <a:endParaRPr sz="1400" b="1" i="0" u="none" strike="noStrike" cap="none" dirty="0">
                        <a:solidFill>
                          <a:schemeClr val="tx1"/>
                        </a:solidFill>
                        <a:latin typeface="Abel" panose="020B0604020202020204" charset="0"/>
                        <a:ea typeface="Calibri"/>
                        <a:cs typeface="Calibri"/>
                        <a:sym typeface="Calibri"/>
                      </a:endParaRP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i="0" u="none" strike="noStrike" cap="none" dirty="0">
                          <a:solidFill>
                            <a:schemeClr val="tx1"/>
                          </a:solidFill>
                          <a:latin typeface="Abel" panose="020B0604020202020204" charset="0"/>
                          <a:ea typeface="Calibri"/>
                          <a:cs typeface="Calibri"/>
                          <a:sym typeface="Arial"/>
                        </a:rPr>
                        <a:t>2020</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u="none" strike="noStrike" cap="none" dirty="0">
                          <a:solidFill>
                            <a:schemeClr val="tx1"/>
                          </a:solidFill>
                          <a:latin typeface="Abel" panose="020B0604020202020204" charset="0"/>
                          <a:ea typeface="Calibri"/>
                          <a:cs typeface="Calibri"/>
                          <a:sym typeface="Arial"/>
                        </a:rPr>
                        <a:t>2021</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u="none" strike="noStrike" cap="none" dirty="0">
                          <a:solidFill>
                            <a:schemeClr val="tx1"/>
                          </a:solidFill>
                          <a:latin typeface="Abel" panose="020B0604020202020204" charset="0"/>
                          <a:ea typeface="Calibri"/>
                          <a:cs typeface="Calibri"/>
                          <a:sym typeface="Arial"/>
                        </a:rPr>
                        <a:t>2022</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u="none" strike="noStrike" cap="none" dirty="0">
                          <a:solidFill>
                            <a:schemeClr val="tx1"/>
                          </a:solidFill>
                          <a:latin typeface="Abel" panose="020B0604020202020204" charset="0"/>
                          <a:ea typeface="Calibri"/>
                          <a:cs typeface="Calibri"/>
                          <a:sym typeface="Arial"/>
                        </a:rPr>
                        <a:t>2023</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u="none" strike="noStrike" cap="none" dirty="0">
                          <a:solidFill>
                            <a:schemeClr val="tx1"/>
                          </a:solidFill>
                          <a:latin typeface="Abel" panose="020B0604020202020204" charset="0"/>
                          <a:ea typeface="Calibri"/>
                          <a:cs typeface="Calibri"/>
                          <a:sym typeface="Arial"/>
                        </a:rPr>
                        <a:t>2024</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i="0" u="none" strike="noStrike" cap="none" dirty="0">
                          <a:solidFill>
                            <a:schemeClr val="tx1"/>
                          </a:solidFill>
                          <a:latin typeface="Abel" panose="020B0604020202020204" charset="0"/>
                          <a:ea typeface="Calibri"/>
                          <a:cs typeface="Calibri"/>
                          <a:sym typeface="Arial"/>
                        </a:rPr>
                        <a:t>2025</a:t>
                      </a:r>
                    </a:p>
                  </a:txBody>
                  <a:tcPr marL="114400" marR="11440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2857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1031">
                <a:tc>
                  <a:txBody>
                    <a:bodyPr/>
                    <a:lstStyle/>
                    <a:p>
                      <a:pPr marL="0" marR="0" lvl="0" indent="0" algn="ctr" rtl="0">
                        <a:lnSpc>
                          <a:spcPct val="100000"/>
                        </a:lnSpc>
                        <a:spcBef>
                          <a:spcPts val="0"/>
                        </a:spcBef>
                        <a:spcAft>
                          <a:spcPts val="0"/>
                        </a:spcAft>
                        <a:buClr>
                          <a:schemeClr val="dk1"/>
                        </a:buClr>
                        <a:buSzPts val="1800"/>
                        <a:buFont typeface="Calibri"/>
                        <a:buNone/>
                      </a:pPr>
                      <a:r>
                        <a:rPr lang="en-GB" sz="1400" b="0" i="0" u="none" strike="noStrike" cap="none" dirty="0">
                          <a:solidFill>
                            <a:schemeClr val="tx1"/>
                          </a:solidFill>
                          <a:latin typeface="Abel" panose="020B0604020202020204" charset="0"/>
                          <a:ea typeface="Calibri"/>
                          <a:cs typeface="Calibri"/>
                          <a:sym typeface="Calibri"/>
                        </a:rPr>
                        <a:t>Number of Participants (</a:t>
                      </a:r>
                      <a:r>
                        <a:rPr lang="en-GB" sz="1400" b="0" i="0" u="none" strike="noStrike" cap="none" dirty="0">
                          <a:solidFill>
                            <a:srgbClr val="FFFF00"/>
                          </a:solidFill>
                          <a:latin typeface="Abel" panose="020B0604020202020204" charset="0"/>
                          <a:ea typeface="Calibri"/>
                          <a:cs typeface="Calibri"/>
                          <a:sym typeface="Calibri"/>
                        </a:rPr>
                        <a:t>UK&amp;I</a:t>
                      </a:r>
                      <a:r>
                        <a:rPr lang="en-GB" sz="1400" b="0" i="0" u="none" strike="noStrike" cap="none" dirty="0">
                          <a:solidFill>
                            <a:schemeClr val="tx1"/>
                          </a:solidFill>
                          <a:latin typeface="Abel" panose="020B0604020202020204" charset="0"/>
                          <a:ea typeface="Calibri"/>
                          <a:cs typeface="Calibri"/>
                          <a:sym typeface="Calibri"/>
                        </a:rPr>
                        <a:t>)</a:t>
                      </a:r>
                      <a:endParaRPr sz="900" dirty="0">
                        <a:solidFill>
                          <a:schemeClr val="tx1"/>
                        </a:solidFill>
                        <a:latin typeface="Abel" panose="020B0604020202020204" charset="0"/>
                      </a:endParaRPr>
                    </a:p>
                  </a:txBody>
                  <a:tcPr marL="114400" marR="11440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67 </a:t>
                      </a:r>
                    </a:p>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a:t>
                      </a:r>
                      <a:r>
                        <a:rPr lang="en-GB" sz="1400" dirty="0">
                          <a:solidFill>
                            <a:srgbClr val="FFFF00"/>
                          </a:solidFill>
                          <a:latin typeface="Abel" panose="020B0604020202020204" charset="0"/>
                          <a:ea typeface="Calibri"/>
                          <a:cs typeface="Calibri"/>
                          <a:sym typeface="Calibri"/>
                        </a:rPr>
                        <a:t>27</a:t>
                      </a:r>
                      <a:r>
                        <a:rPr lang="en-GB" sz="1400" dirty="0">
                          <a:solidFill>
                            <a:schemeClr val="tx1"/>
                          </a:solidFill>
                          <a:latin typeface="Abel" panose="020B0604020202020204" charset="0"/>
                          <a:ea typeface="Calibri"/>
                          <a:cs typeface="Calibri"/>
                          <a:sym typeface="Calibri"/>
                        </a:rPr>
                        <a:t>)</a:t>
                      </a:r>
                      <a:endParaRPr sz="1400" b="0" i="0" u="none" strike="noStrike" cap="none" dirty="0">
                        <a:solidFill>
                          <a:schemeClr val="tx1"/>
                        </a:solidFill>
                        <a:latin typeface="Abel" panose="020B0604020202020204" charset="0"/>
                        <a:ea typeface="Calibri"/>
                        <a:cs typeface="Calibri"/>
                        <a:sym typeface="Calibri"/>
                      </a:endParaRP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67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27</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64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25</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52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18</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50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18</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46 (</a:t>
                      </a:r>
                      <a:r>
                        <a:rPr lang="en-GB" sz="1400" dirty="0">
                          <a:solidFill>
                            <a:srgbClr val="FFFF00"/>
                          </a:solidFill>
                          <a:latin typeface="Abel" panose="020B0604020202020204" charset="0"/>
                        </a:rPr>
                        <a:t>18</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48 (</a:t>
                      </a:r>
                      <a:r>
                        <a:rPr lang="en-GB" sz="1400" dirty="0">
                          <a:solidFill>
                            <a:srgbClr val="FFFF00"/>
                          </a:solidFill>
                          <a:latin typeface="Abel" panose="020B0604020202020204" charset="0"/>
                        </a:rPr>
                        <a:t>18</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667754">
                <a:tc>
                  <a:txBody>
                    <a:bodyPr/>
                    <a:lstStyle/>
                    <a:p>
                      <a:pPr marL="0" marR="0" lvl="0" indent="0" algn="ctr" rtl="0">
                        <a:lnSpc>
                          <a:spcPct val="100000"/>
                        </a:lnSpc>
                        <a:spcBef>
                          <a:spcPts val="0"/>
                        </a:spcBef>
                        <a:spcAft>
                          <a:spcPts val="0"/>
                        </a:spcAft>
                        <a:buClr>
                          <a:schemeClr val="dk1"/>
                        </a:buClr>
                        <a:buSzPts val="1800"/>
                        <a:buFont typeface="Calibri"/>
                        <a:buNone/>
                      </a:pPr>
                      <a:r>
                        <a:rPr lang="en-GB" sz="1400" b="0" i="0" u="none" strike="noStrike" cap="none" dirty="0">
                          <a:solidFill>
                            <a:schemeClr val="tx1"/>
                          </a:solidFill>
                          <a:latin typeface="Abel" panose="020B0604020202020204" charset="0"/>
                          <a:ea typeface="Calibri"/>
                          <a:cs typeface="Calibri"/>
                          <a:sym typeface="Calibri"/>
                        </a:rPr>
                        <a:t>Number with Unacceptable Performance (&lt; 100%) (</a:t>
                      </a:r>
                      <a:r>
                        <a:rPr lang="en-GB" sz="1400" b="0" i="0" u="none" strike="noStrike" cap="none" dirty="0">
                          <a:solidFill>
                            <a:srgbClr val="FFFF00"/>
                          </a:solidFill>
                          <a:latin typeface="Abel" panose="020B0604020202020204" charset="0"/>
                          <a:ea typeface="Calibri"/>
                          <a:cs typeface="Calibri"/>
                          <a:sym typeface="Calibri"/>
                        </a:rPr>
                        <a:t>UK&amp;I</a:t>
                      </a:r>
                      <a:r>
                        <a:rPr lang="en-GB" sz="1400" b="0" i="0" u="none" strike="noStrike" cap="none" dirty="0">
                          <a:solidFill>
                            <a:schemeClr val="tx1"/>
                          </a:solidFill>
                          <a:latin typeface="Abel" panose="020B0604020202020204" charset="0"/>
                          <a:ea typeface="Calibri"/>
                          <a:cs typeface="Calibri"/>
                          <a:sym typeface="Calibri"/>
                        </a:rPr>
                        <a:t>)</a:t>
                      </a:r>
                      <a:endParaRPr sz="900" dirty="0">
                        <a:solidFill>
                          <a:schemeClr val="tx1"/>
                        </a:solidFill>
                        <a:latin typeface="Abel" panose="020B0604020202020204" charset="0"/>
                      </a:endParaRPr>
                    </a:p>
                  </a:txBody>
                  <a:tcPr marL="114400" marR="11440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0 </a:t>
                      </a:r>
                    </a:p>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a:t>
                      </a:r>
                      <a:r>
                        <a:rPr lang="en-GB" sz="1400" dirty="0">
                          <a:solidFill>
                            <a:srgbClr val="FFFF00"/>
                          </a:solidFill>
                          <a:latin typeface="Abel" panose="020B0604020202020204" charset="0"/>
                          <a:ea typeface="Calibri"/>
                          <a:cs typeface="Calibri"/>
                          <a:sym typeface="Calibri"/>
                        </a:rPr>
                        <a:t>0</a:t>
                      </a:r>
                      <a:r>
                        <a:rPr lang="en-GB" sz="1400" dirty="0">
                          <a:solidFill>
                            <a:schemeClr val="tx1"/>
                          </a:solidFill>
                          <a:latin typeface="Abel" panose="020B0604020202020204" charset="0"/>
                          <a:ea typeface="Calibri"/>
                          <a:cs typeface="Calibri"/>
                          <a:sym typeface="Calibri"/>
                        </a:rPr>
                        <a:t>)</a:t>
                      </a:r>
                      <a:endParaRPr sz="1400" b="0" i="0" u="none" strike="noStrike" cap="none" dirty="0">
                        <a:solidFill>
                          <a:schemeClr val="tx1"/>
                        </a:solidFill>
                        <a:latin typeface="Abel" panose="020B0604020202020204" charset="0"/>
                        <a:ea typeface="Calibri"/>
                        <a:cs typeface="Calibri"/>
                        <a:sym typeface="Calibri"/>
                      </a:endParaRP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2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1</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3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2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latin typeface="Abel" panose="020B0604020202020204" charset="0"/>
                        </a:rPr>
                        <a:t>1  </a:t>
                      </a:r>
                    </a:p>
                    <a:p>
                      <a:pPr algn="ctr"/>
                      <a:r>
                        <a:rPr lang="en-GB" sz="1400" dirty="0">
                          <a:solidFill>
                            <a:schemeClr val="tx1"/>
                          </a:solidFill>
                          <a:latin typeface="Abel" panose="020B0604020202020204" charset="0"/>
                        </a:rPr>
                        <a:t>(</a:t>
                      </a:r>
                      <a:r>
                        <a:rPr lang="en-GB" sz="1400" dirty="0">
                          <a:solidFill>
                            <a:srgbClr val="FFFF00"/>
                          </a:solidFill>
                          <a:latin typeface="Abel" panose="020B0604020202020204" charset="0"/>
                        </a:rPr>
                        <a:t>0</a:t>
                      </a:r>
                      <a:r>
                        <a:rPr lang="en-GB" sz="1400" dirty="0">
                          <a:solidFill>
                            <a:schemeClr val="tx1"/>
                          </a:solidFill>
                          <a:latin typeface="Abel" panose="020B0604020202020204" charset="0"/>
                        </a:rPr>
                        <a:t>)</a:t>
                      </a:r>
                    </a:p>
                  </a:txBody>
                  <a:tcPr marL="114400" marR="11440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9130">
                <a:tc>
                  <a:txBody>
                    <a:bodyPr/>
                    <a:lstStyle/>
                    <a:p>
                      <a:pPr marL="0" marR="0" lvl="0" indent="0" algn="ctr" rtl="0">
                        <a:lnSpc>
                          <a:spcPct val="100000"/>
                        </a:lnSpc>
                        <a:spcBef>
                          <a:spcPts val="0"/>
                        </a:spcBef>
                        <a:spcAft>
                          <a:spcPts val="0"/>
                        </a:spcAft>
                        <a:buClr>
                          <a:schemeClr val="dk1"/>
                        </a:buClr>
                        <a:buSzPts val="1800"/>
                        <a:buFont typeface="Calibri"/>
                        <a:buNone/>
                      </a:pPr>
                      <a:r>
                        <a:rPr lang="en-GB" sz="1400" b="0" i="0" u="none" strike="noStrike" cap="none" dirty="0">
                          <a:solidFill>
                            <a:schemeClr val="tx1"/>
                          </a:solidFill>
                          <a:latin typeface="Abel" panose="020B0604020202020204" charset="0"/>
                          <a:ea typeface="Calibri"/>
                          <a:cs typeface="Calibri"/>
                          <a:sym typeface="Calibri"/>
                        </a:rPr>
                        <a:t>% Unsatisfactory Performance</a:t>
                      </a:r>
                      <a:endParaRPr sz="900" dirty="0">
                        <a:solidFill>
                          <a:schemeClr val="tx1"/>
                        </a:solidFill>
                        <a:latin typeface="Abel" panose="020B0604020202020204" charset="0"/>
                      </a:endParaRPr>
                    </a:p>
                  </a:txBody>
                  <a:tcPr marL="114400" marR="114400" marT="45725" marB="45725" anchor="ctr">
                    <a:lnL w="2857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marL="0" marR="0" lvl="0" indent="0" algn="ctr" rtl="0">
                        <a:lnSpc>
                          <a:spcPct val="100000"/>
                        </a:lnSpc>
                        <a:spcBef>
                          <a:spcPts val="0"/>
                        </a:spcBef>
                        <a:spcAft>
                          <a:spcPts val="0"/>
                        </a:spcAft>
                        <a:buNone/>
                      </a:pPr>
                      <a:r>
                        <a:rPr lang="en-GB" sz="1400" dirty="0">
                          <a:solidFill>
                            <a:schemeClr val="tx1"/>
                          </a:solidFill>
                          <a:latin typeface="Abel" panose="020B0604020202020204" charset="0"/>
                          <a:ea typeface="Calibri"/>
                          <a:cs typeface="Calibri"/>
                          <a:sym typeface="Calibri"/>
                        </a:rPr>
                        <a:t>0.0%</a:t>
                      </a:r>
                      <a:endParaRPr sz="1400" b="0" i="0" u="none" strike="noStrike" cap="none" dirty="0">
                        <a:solidFill>
                          <a:schemeClr val="tx1"/>
                        </a:solidFill>
                        <a:latin typeface="Abel" panose="020B0604020202020204" charset="0"/>
                        <a:ea typeface="Calibri"/>
                        <a:cs typeface="Calibri"/>
                        <a:sym typeface="Calibri"/>
                      </a:endParaRP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3.1%</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1.6%</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5.8%</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4.0%</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2.2%</a:t>
                      </a:r>
                    </a:p>
                  </a:txBody>
                  <a:tcPr marL="114400" marR="11440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p>
                      <a:pPr algn="ctr"/>
                      <a:r>
                        <a:rPr lang="en-GB" sz="1400" dirty="0">
                          <a:solidFill>
                            <a:schemeClr val="tx1"/>
                          </a:solidFill>
                          <a:latin typeface="Abel" panose="020B0604020202020204" charset="0"/>
                        </a:rPr>
                        <a:t>2.1%</a:t>
                      </a:r>
                    </a:p>
                  </a:txBody>
                  <a:tcPr marL="114400" marR="114400" marT="45725" marB="45725" anchor="ctr">
                    <a:lnL w="12700" cap="flat" cmpd="sng" algn="ctr">
                      <a:solidFill>
                        <a:schemeClr val="tx1"/>
                      </a:solidFill>
                      <a:prstDash val="solid"/>
                      <a:round/>
                      <a:headEnd type="none" w="med" len="med"/>
                      <a:tailEnd type="none" w="med" len="med"/>
                    </a:lnL>
                    <a:lnR w="2857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no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F455ACA3-7061-E69F-51D4-DAFA782262D1}"/>
              </a:ext>
            </a:extLst>
          </p:cNvPr>
          <p:cNvSpPr txBox="1"/>
          <p:nvPr/>
        </p:nvSpPr>
        <p:spPr>
          <a:xfrm>
            <a:off x="1758121" y="3841938"/>
            <a:ext cx="7709646" cy="1600438"/>
          </a:xfrm>
          <a:prstGeom prst="rect">
            <a:avLst/>
          </a:prstGeom>
          <a:noFill/>
        </p:spPr>
        <p:txBody>
          <a:bodyPr wrap="square">
            <a:spAutoFit/>
          </a:bodyPr>
          <a:lstStyle/>
          <a:p>
            <a:pPr marL="342892" indent="-342892" defTabSz="914378">
              <a:buClr>
                <a:srgbClr val="FFFFFF"/>
              </a:buClr>
              <a:buSzPct val="86000"/>
              <a:buFont typeface="Arial"/>
              <a:buChar char="•"/>
            </a:pPr>
            <a:r>
              <a:rPr lang="en-GB" dirty="0">
                <a:solidFill>
                  <a:srgbClr val="FFFFFF"/>
                </a:solidFill>
                <a:latin typeface="Abel" panose="020B0604020202020204" charset="0"/>
              </a:rPr>
              <a:t>6/10 samples distributed were HLA-A*02:01 positive</a:t>
            </a:r>
          </a:p>
          <a:p>
            <a:pPr marL="342892" indent="-342892" defTabSz="914378">
              <a:buClr>
                <a:srgbClr val="FFFFFF"/>
              </a:buClr>
              <a:buSzPct val="86000"/>
              <a:buFont typeface="Arial"/>
              <a:buChar char="•"/>
            </a:pPr>
            <a:r>
              <a:rPr lang="en-GB" dirty="0">
                <a:solidFill>
                  <a:srgbClr val="FFFFFF"/>
                </a:solidFill>
                <a:latin typeface="Abel" panose="020B0604020202020204" charset="0"/>
              </a:rPr>
              <a:t>3/10 samples distributed were HLA-A*31:01 positive</a:t>
            </a:r>
          </a:p>
          <a:p>
            <a:pPr marL="342892" indent="-342892" defTabSz="914378">
              <a:buClr>
                <a:srgbClr val="FFFFFF"/>
              </a:buClr>
              <a:buSzPct val="86000"/>
              <a:buFont typeface="Arial"/>
              <a:buChar char="•"/>
            </a:pPr>
            <a:r>
              <a:rPr lang="en-GB" dirty="0">
                <a:solidFill>
                  <a:srgbClr val="FFFFFF"/>
                </a:solidFill>
                <a:latin typeface="Abel" panose="020B0604020202020204" charset="0"/>
              </a:rPr>
              <a:t>5/10 samples distributed were HLA-B*57:01 positive</a:t>
            </a:r>
          </a:p>
          <a:p>
            <a:pPr marL="342892" indent="-342892" defTabSz="914378">
              <a:buClr>
                <a:srgbClr val="FFFFFF"/>
              </a:buClr>
              <a:buSzPct val="86000"/>
              <a:buFont typeface="Arial"/>
              <a:buChar char="•"/>
            </a:pPr>
            <a:r>
              <a:rPr lang="en-GB" dirty="0">
                <a:solidFill>
                  <a:srgbClr val="FFFFFF"/>
                </a:solidFill>
                <a:latin typeface="Abel" panose="020B0604020202020204" charset="0"/>
              </a:rPr>
              <a:t>2/10 samples distributed were HLA-B*58:01 positive</a:t>
            </a:r>
          </a:p>
          <a:p>
            <a:pPr marL="342892" indent="-342892" defTabSz="914378">
              <a:buClr>
                <a:srgbClr val="FFFFFF"/>
              </a:buClr>
              <a:buSzPct val="86000"/>
              <a:buFont typeface="Arial"/>
              <a:buChar char="•"/>
            </a:pPr>
            <a:r>
              <a:rPr lang="en-GB" dirty="0">
                <a:solidFill>
                  <a:srgbClr val="FFFFFF"/>
                </a:solidFill>
                <a:latin typeface="Abel" panose="020B0604020202020204" charset="0"/>
              </a:rPr>
              <a:t>1/10 samples distributed were HLA-B*15:02 positive</a:t>
            </a:r>
          </a:p>
          <a:p>
            <a:pPr marL="342892" indent="-342892" defTabSz="914378">
              <a:buClr>
                <a:srgbClr val="FFFFFF"/>
              </a:buClr>
              <a:buSzPct val="86000"/>
              <a:buFont typeface="Arial"/>
              <a:buChar char="•"/>
            </a:pPr>
            <a:endParaRPr lang="en-GB" dirty="0">
              <a:solidFill>
                <a:srgbClr val="FFFFFF"/>
              </a:solidFill>
              <a:latin typeface="Abel" panose="020B0604020202020204" charset="0"/>
            </a:endParaRPr>
          </a:p>
          <a:p>
            <a:pPr marL="342892" indent="-342892" defTabSz="914378">
              <a:buClr>
                <a:srgbClr val="FFFFFF"/>
              </a:buClr>
              <a:buSzPct val="86000"/>
              <a:buFont typeface="Arial"/>
              <a:buChar char="•"/>
            </a:pPr>
            <a:endParaRPr lang="en-GB" sz="1400" dirty="0">
              <a:solidFill>
                <a:srgbClr val="FFFFFF"/>
              </a:solidFill>
              <a:latin typeface="Abel" panose="020B0604020202020204" charset="0"/>
            </a:endParaRPr>
          </a:p>
        </p:txBody>
      </p:sp>
      <p:sp>
        <p:nvSpPr>
          <p:cNvPr id="3" name="Rectangle: Rounded Corners 2">
            <a:extLst>
              <a:ext uri="{FF2B5EF4-FFF2-40B4-BE49-F238E27FC236}">
                <a16:creationId xmlns:a16="http://schemas.microsoft.com/office/drawing/2014/main" id="{CFEF1E15-03DE-7CB4-4B3A-6EFD115D7D11}"/>
              </a:ext>
            </a:extLst>
          </p:cNvPr>
          <p:cNvSpPr/>
          <p:nvPr/>
        </p:nvSpPr>
        <p:spPr>
          <a:xfrm>
            <a:off x="7453513" y="1395663"/>
            <a:ext cx="818147" cy="2318451"/>
          </a:xfrm>
          <a:prstGeom prst="roundRect">
            <a:avLst/>
          </a:prstGeom>
          <a:noFill/>
          <a:ln>
            <a:solidFill>
              <a:srgbClr val="FE86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7341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title"/>
          </p:nvPr>
        </p:nvSpPr>
        <p:spPr>
          <a:xfrm>
            <a:off x="84907" y="19050"/>
            <a:ext cx="7392218" cy="10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tx1"/>
                </a:solidFill>
                <a:effectLst>
                  <a:outerShdw blurRad="38100" dist="38100" dir="2700000" algn="tl">
                    <a:srgbClr val="000000">
                      <a:alpha val="43137"/>
                    </a:srgbClr>
                  </a:outerShdw>
                </a:effectLst>
              </a:rPr>
              <a:t>Scheme 7: Unacceptable Performers 2025</a:t>
            </a:r>
            <a:endParaRPr sz="2400" dirty="0">
              <a:solidFill>
                <a:schemeClr val="tx1"/>
              </a:solidFill>
              <a:effectLst>
                <a:outerShdw blurRad="38100" dist="38100" dir="2700000" algn="tl">
                  <a:srgbClr val="000000">
                    <a:alpha val="43137"/>
                  </a:srgbClr>
                </a:outerShdw>
              </a:effectLst>
            </a:endParaRPr>
          </a:p>
        </p:txBody>
      </p:sp>
      <p:sp>
        <p:nvSpPr>
          <p:cNvPr id="8" name="Google Shape;387;p24"/>
          <p:cNvSpPr/>
          <p:nvPr/>
        </p:nvSpPr>
        <p:spPr>
          <a:xfrm rot="3667715" flipH="1">
            <a:off x="8355653" y="226349"/>
            <a:ext cx="731312" cy="810761"/>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el" panose="020B060402020202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19" y="373013"/>
            <a:ext cx="524024" cy="496898"/>
          </a:xfrm>
          <a:prstGeom prst="rect">
            <a:avLst/>
          </a:prstGeom>
          <a:solidFill>
            <a:schemeClr val="bg1">
              <a:lumMod val="75000"/>
            </a:schemeClr>
          </a:solidFill>
        </p:spPr>
      </p:pic>
      <p:graphicFrame>
        <p:nvGraphicFramePr>
          <p:cNvPr id="9" name="Table 8">
            <a:extLst>
              <a:ext uri="{FF2B5EF4-FFF2-40B4-BE49-F238E27FC236}">
                <a16:creationId xmlns:a16="http://schemas.microsoft.com/office/drawing/2014/main" id="{88C37AE4-0B90-4715-851B-3C193C81277C}"/>
              </a:ext>
            </a:extLst>
          </p:cNvPr>
          <p:cNvGraphicFramePr>
            <a:graphicFrameLocks noGrp="1"/>
          </p:cNvGraphicFramePr>
          <p:nvPr>
            <p:extLst>
              <p:ext uri="{D42A27DB-BD31-4B8C-83A1-F6EECF244321}">
                <p14:modId xmlns:p14="http://schemas.microsoft.com/office/powerpoint/2010/main" val="1804549868"/>
              </p:ext>
            </p:extLst>
          </p:nvPr>
        </p:nvGraphicFramePr>
        <p:xfrm>
          <a:off x="453608" y="1777986"/>
          <a:ext cx="8267701" cy="1356439"/>
        </p:xfrm>
        <a:graphic>
          <a:graphicData uri="http://schemas.openxmlformats.org/drawingml/2006/table">
            <a:tbl>
              <a:tblPr firstRow="1" bandRow="1">
                <a:tableStyleId>{5C22544A-7EE6-4342-B048-85BDC9FD1C3A}</a:tableStyleId>
              </a:tblPr>
              <a:tblGrid>
                <a:gridCol w="1044360">
                  <a:extLst>
                    <a:ext uri="{9D8B030D-6E8A-4147-A177-3AD203B41FA5}">
                      <a16:colId xmlns:a16="http://schemas.microsoft.com/office/drawing/2014/main" val="1306598289"/>
                    </a:ext>
                  </a:extLst>
                </a:gridCol>
                <a:gridCol w="1533056">
                  <a:extLst>
                    <a:ext uri="{9D8B030D-6E8A-4147-A177-3AD203B41FA5}">
                      <a16:colId xmlns:a16="http://schemas.microsoft.com/office/drawing/2014/main" val="4177020592"/>
                    </a:ext>
                  </a:extLst>
                </a:gridCol>
                <a:gridCol w="3111158">
                  <a:extLst>
                    <a:ext uri="{9D8B030D-6E8A-4147-A177-3AD203B41FA5}">
                      <a16:colId xmlns:a16="http://schemas.microsoft.com/office/drawing/2014/main" val="1913237468"/>
                    </a:ext>
                  </a:extLst>
                </a:gridCol>
                <a:gridCol w="2579127">
                  <a:extLst>
                    <a:ext uri="{9D8B030D-6E8A-4147-A177-3AD203B41FA5}">
                      <a16:colId xmlns:a16="http://schemas.microsoft.com/office/drawing/2014/main" val="1053393756"/>
                    </a:ext>
                  </a:extLst>
                </a:gridCol>
              </a:tblGrid>
              <a:tr h="798274">
                <a:tc>
                  <a:txBody>
                    <a:bodyPr/>
                    <a:lstStyle/>
                    <a:p>
                      <a:pPr algn="ctr"/>
                      <a:r>
                        <a:rPr lang="en-GB" sz="2000" dirty="0">
                          <a:solidFill>
                            <a:schemeClr val="tx1"/>
                          </a:solidFill>
                          <a:latin typeface="Abel" panose="020B0604020202020204" charset="0"/>
                        </a:rPr>
                        <a:t>Lab</a:t>
                      </a:r>
                    </a:p>
                  </a:txBody>
                  <a:tcPr marL="84406" marR="84406" marT="42203" marB="42203"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Sample</a:t>
                      </a:r>
                    </a:p>
                  </a:txBody>
                  <a:tcPr marL="84406" marR="84406" marT="42203" marB="4220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Error</a:t>
                      </a:r>
                    </a:p>
                  </a:txBody>
                  <a:tcPr marL="84406" marR="84406" marT="42203" marB="42203"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bel" panose="020B0604020202020204" charset="0"/>
                        </a:rPr>
                        <a:t>CAPA Response</a:t>
                      </a:r>
                    </a:p>
                  </a:txBody>
                  <a:tcPr marL="84406" marR="84406" marT="42203" marB="42203" anchor="ctr">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0950"/>
                  </a:ext>
                </a:extLst>
              </a:tr>
              <a:tr h="482466">
                <a:tc>
                  <a:txBody>
                    <a:bodyPr/>
                    <a:lstStyle/>
                    <a:p>
                      <a:pPr algn="ctr" fontAlgn="ctr"/>
                      <a:r>
                        <a:rPr lang="en-GB" sz="1800" b="0" i="0" u="none" strike="noStrike" dirty="0">
                          <a:solidFill>
                            <a:schemeClr val="tx1"/>
                          </a:solidFill>
                          <a:effectLst/>
                          <a:latin typeface="Abel" panose="020B0604020202020204" charset="0"/>
                        </a:rPr>
                        <a:t>413</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chemeClr val="tx1"/>
                          </a:solidFill>
                          <a:effectLst/>
                          <a:latin typeface="Abel" panose="020B0604020202020204" charset="0"/>
                        </a:rPr>
                        <a:t>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3E8"/>
                    </a:solidFill>
                  </a:tcPr>
                </a:tc>
                <a:tc>
                  <a:txBody>
                    <a:bodyPr/>
                    <a:lstStyle/>
                    <a:p>
                      <a:pPr algn="ctr" fontAlgn="ctr"/>
                      <a:r>
                        <a:rPr lang="en-GB" sz="1800" b="0" i="0" u="none" strike="noStrike" dirty="0">
                          <a:solidFill>
                            <a:schemeClr val="tx1"/>
                          </a:solidFill>
                          <a:effectLst/>
                          <a:latin typeface="Abel" panose="020B0604020202020204" charset="0"/>
                        </a:rPr>
                        <a:t>Abacavir B*57:01 - False neg</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chemeClr val="tx1"/>
                          </a:solidFill>
                          <a:effectLst/>
                          <a:latin typeface="Abel" panose="020B0604020202020204" charset="0"/>
                        </a:rPr>
                        <a:t>Misinterpretation of results due to method used</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876506"/>
                  </a:ext>
                </a:extLst>
              </a:tr>
            </a:tbl>
          </a:graphicData>
        </a:graphic>
      </p:graphicFrame>
    </p:spTree>
    <p:custDataLst>
      <p:tags r:id="rId1"/>
    </p:custDataLst>
    <p:extLst>
      <p:ext uri="{BB962C8B-B14F-4D97-AF65-F5344CB8AC3E}">
        <p14:creationId xmlns:p14="http://schemas.microsoft.com/office/powerpoint/2010/main" val="2433156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2"/>
          <p:cNvSpPr/>
          <p:nvPr/>
        </p:nvSpPr>
        <p:spPr>
          <a:xfrm>
            <a:off x="5585569" y="1635328"/>
            <a:ext cx="1504279" cy="1311941"/>
          </a:xfrm>
          <a:custGeom>
            <a:avLst/>
            <a:gdLst/>
            <a:ahLst/>
            <a:cxnLst/>
            <a:rect l="l" t="t" r="r" b="b"/>
            <a:pathLst>
              <a:path w="22099" h="19272" extrusionOk="0">
                <a:moveTo>
                  <a:pt x="5928" y="1"/>
                </a:moveTo>
                <a:cubicBezTo>
                  <a:pt x="5654" y="1"/>
                  <a:pt x="5411" y="122"/>
                  <a:pt x="5259" y="365"/>
                </a:cubicBezTo>
                <a:lnTo>
                  <a:pt x="152" y="9271"/>
                </a:lnTo>
                <a:cubicBezTo>
                  <a:pt x="0" y="9484"/>
                  <a:pt x="0" y="9788"/>
                  <a:pt x="152" y="10001"/>
                </a:cubicBezTo>
                <a:lnTo>
                  <a:pt x="5259" y="18907"/>
                </a:lnTo>
                <a:cubicBezTo>
                  <a:pt x="5411" y="19150"/>
                  <a:pt x="5654" y="19271"/>
                  <a:pt x="5928" y="19271"/>
                </a:cubicBezTo>
                <a:lnTo>
                  <a:pt x="16201" y="19271"/>
                </a:lnTo>
                <a:cubicBezTo>
                  <a:pt x="16475" y="19271"/>
                  <a:pt x="16718" y="19150"/>
                  <a:pt x="16840" y="18907"/>
                </a:cubicBezTo>
                <a:lnTo>
                  <a:pt x="21977" y="10001"/>
                </a:lnTo>
                <a:cubicBezTo>
                  <a:pt x="22098" y="9788"/>
                  <a:pt x="22098" y="9484"/>
                  <a:pt x="21977" y="9271"/>
                </a:cubicBezTo>
                <a:lnTo>
                  <a:pt x="16840" y="365"/>
                </a:lnTo>
                <a:cubicBezTo>
                  <a:pt x="16718" y="122"/>
                  <a:pt x="16475" y="1"/>
                  <a:pt x="16201" y="1"/>
                </a:cubicBezTo>
                <a:close/>
              </a:path>
            </a:pathLst>
          </a:custGeom>
          <a:noFill/>
          <a:ln w="19050" cap="flat" cmpd="sng">
            <a:solidFill>
              <a:schemeClr val="dk1"/>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66" name="Google Shape;866;p42"/>
          <p:cNvSpPr txBox="1">
            <a:spLocks noGrp="1"/>
          </p:cNvSpPr>
          <p:nvPr>
            <p:ph type="title" idx="2"/>
          </p:nvPr>
        </p:nvSpPr>
        <p:spPr>
          <a:xfrm>
            <a:off x="319632" y="2973941"/>
            <a:ext cx="8931918" cy="575100"/>
          </a:xfrm>
          <a:prstGeom prst="rect">
            <a:avLst/>
          </a:prstGeom>
        </p:spPr>
        <p:txBody>
          <a:bodyPr spcFirstLastPara="1" wrap="square" lIns="91425" tIns="91425" rIns="91425" bIns="91425" anchor="ctr" anchorCtr="0">
            <a:noAutofit/>
          </a:bodyPr>
          <a:lstStyle/>
          <a:p>
            <a:pPr lvl="0"/>
            <a:r>
              <a:rPr lang="en-GB" sz="2000" dirty="0">
                <a:effectLst>
                  <a:outerShdw blurRad="38100" dist="38100" dir="2700000" algn="tl">
                    <a:srgbClr val="000000">
                      <a:alpha val="43137"/>
                    </a:srgbClr>
                  </a:outerShdw>
                </a:effectLst>
              </a:rPr>
              <a:t>HLA Genotyping for Coeliac and other HLA Associated Disease</a:t>
            </a:r>
          </a:p>
        </p:txBody>
      </p:sp>
      <p:sp>
        <p:nvSpPr>
          <p:cNvPr id="867" name="Google Shape;867;p42"/>
          <p:cNvSpPr txBox="1">
            <a:spLocks noGrp="1"/>
          </p:cNvSpPr>
          <p:nvPr>
            <p:ph type="title"/>
          </p:nvPr>
        </p:nvSpPr>
        <p:spPr>
          <a:xfrm>
            <a:off x="5638679" y="1854993"/>
            <a:ext cx="1333800" cy="841800"/>
          </a:xfrm>
          <a:prstGeom prst="rect">
            <a:avLst/>
          </a:prstGeom>
        </p:spPr>
        <p:txBody>
          <a:bodyPr spcFirstLastPara="1" wrap="square" lIns="91425" tIns="91425" rIns="91425" bIns="91425" anchor="ctr" anchorCtr="0">
            <a:noAutofit/>
          </a:bodyPr>
          <a:lstStyle/>
          <a:p>
            <a:r>
              <a:rPr lang="en" sz="8000" dirty="0">
                <a:effectLst>
                  <a:outerShdw blurRad="38100" dist="38100" dir="2700000" algn="tl">
                    <a:srgbClr val="000000">
                      <a:alpha val="43137"/>
                    </a:srgbClr>
                  </a:outerShdw>
                </a:effectLst>
              </a:rPr>
              <a:t>8</a:t>
            </a:r>
            <a:endParaRPr sz="6600" dirty="0">
              <a:effectLst>
                <a:outerShdw blurRad="38100" dist="38100" dir="2700000" algn="tl">
                  <a:srgbClr val="000000">
                    <a:alpha val="43137"/>
                  </a:srgbClr>
                </a:outerShdw>
              </a:effectLst>
            </a:endParaRPr>
          </a:p>
        </p:txBody>
      </p:sp>
      <p:sp>
        <p:nvSpPr>
          <p:cNvPr id="868" name="Google Shape;868;p42"/>
          <p:cNvSpPr txBox="1">
            <a:spLocks noGrp="1"/>
          </p:cNvSpPr>
          <p:nvPr>
            <p:ph type="subTitle" idx="1"/>
          </p:nvPr>
        </p:nvSpPr>
        <p:spPr>
          <a:xfrm>
            <a:off x="3337562" y="2121347"/>
            <a:ext cx="2242648" cy="339900"/>
          </a:xfrm>
          <a:prstGeom prst="rect">
            <a:avLst/>
          </a:prstGeom>
        </p:spPr>
        <p:txBody>
          <a:bodyPr spcFirstLastPara="1" wrap="square" lIns="91425" tIns="91425" rIns="91425" bIns="91425" anchor="ctr" anchorCtr="0">
            <a:noAutofit/>
          </a:bodyPr>
          <a:lstStyle/>
          <a:p>
            <a:pPr marL="0" indent="0"/>
            <a:r>
              <a:rPr lang="en" sz="3600" b="1" dirty="0">
                <a:effectLst>
                  <a:outerShdw blurRad="38100" dist="38100" dir="2700000" algn="tl">
                    <a:srgbClr val="000000">
                      <a:alpha val="43137"/>
                    </a:srgbClr>
                  </a:outerShdw>
                </a:effectLst>
              </a:rPr>
              <a:t>Scheme</a:t>
            </a:r>
            <a:endParaRPr sz="3600" b="1" dirty="0">
              <a:effectLst>
                <a:outerShdw blurRad="38100" dist="38100" dir="2700000" algn="tl">
                  <a:srgbClr val="000000">
                    <a:alpha val="43137"/>
                  </a:srgbClr>
                </a:outerShdw>
              </a:effectLst>
            </a:endParaRPr>
          </a:p>
        </p:txBody>
      </p:sp>
      <p:sp>
        <p:nvSpPr>
          <p:cNvPr id="869" name="Google Shape;869;p42"/>
          <p:cNvSpPr/>
          <p:nvPr/>
        </p:nvSpPr>
        <p:spPr>
          <a:xfrm rot="415562" flipH="1">
            <a:off x="6629517" y="1048689"/>
            <a:ext cx="243278" cy="243278"/>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791"/>
                  <a:pt x="2767" y="0"/>
                  <a:pt x="1764" y="0"/>
                </a:cubicBezTo>
                <a:close/>
              </a:path>
            </a:pathLst>
          </a:custGeom>
          <a:solidFill>
            <a:schemeClr val="accen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870" name="Google Shape;870;p42"/>
          <p:cNvSpPr/>
          <p:nvPr/>
        </p:nvSpPr>
        <p:spPr>
          <a:xfrm rot="1800030" flipH="1">
            <a:off x="6845609" y="1216213"/>
            <a:ext cx="601421" cy="678006"/>
          </a:xfrm>
          <a:custGeom>
            <a:avLst/>
            <a:gdLst/>
            <a:ahLst/>
            <a:cxnLst/>
            <a:rect l="l" t="t" r="r" b="b"/>
            <a:pathLst>
              <a:path w="7052" h="7950" extrusionOk="0">
                <a:moveTo>
                  <a:pt x="3526" y="1"/>
                </a:moveTo>
                <a:cubicBezTo>
                  <a:pt x="3420" y="1"/>
                  <a:pt x="3313" y="23"/>
                  <a:pt x="3222" y="69"/>
                </a:cubicBezTo>
                <a:lnTo>
                  <a:pt x="304" y="1741"/>
                </a:lnTo>
                <a:cubicBezTo>
                  <a:pt x="122" y="1862"/>
                  <a:pt x="0" y="2075"/>
                  <a:pt x="0" y="2288"/>
                </a:cubicBezTo>
                <a:lnTo>
                  <a:pt x="0" y="5662"/>
                </a:lnTo>
                <a:cubicBezTo>
                  <a:pt x="0" y="5875"/>
                  <a:pt x="122" y="6087"/>
                  <a:pt x="304" y="6209"/>
                </a:cubicBezTo>
                <a:lnTo>
                  <a:pt x="3222" y="7881"/>
                </a:lnTo>
                <a:cubicBezTo>
                  <a:pt x="3313" y="7926"/>
                  <a:pt x="3420" y="7949"/>
                  <a:pt x="3526" y="7949"/>
                </a:cubicBezTo>
                <a:cubicBezTo>
                  <a:pt x="3632" y="7949"/>
                  <a:pt x="3739" y="7926"/>
                  <a:pt x="3830" y="7881"/>
                </a:cubicBezTo>
                <a:lnTo>
                  <a:pt x="6748" y="6209"/>
                </a:lnTo>
                <a:cubicBezTo>
                  <a:pt x="6930" y="6087"/>
                  <a:pt x="7052" y="5875"/>
                  <a:pt x="7052" y="5662"/>
                </a:cubicBezTo>
                <a:lnTo>
                  <a:pt x="7052" y="2288"/>
                </a:lnTo>
                <a:cubicBezTo>
                  <a:pt x="7052" y="2075"/>
                  <a:pt x="6930" y="1862"/>
                  <a:pt x="6748" y="1741"/>
                </a:cubicBezTo>
                <a:lnTo>
                  <a:pt x="3830" y="69"/>
                </a:lnTo>
                <a:cubicBezTo>
                  <a:pt x="3739" y="23"/>
                  <a:pt x="3632" y="1"/>
                  <a:pt x="3526"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8" name="Group 7"/>
          <p:cNvGrpSpPr/>
          <p:nvPr/>
        </p:nvGrpSpPr>
        <p:grpSpPr>
          <a:xfrm>
            <a:off x="691740" y="698564"/>
            <a:ext cx="886975" cy="1014845"/>
            <a:chOff x="8115796" y="32077"/>
            <a:chExt cx="886975" cy="1014845"/>
          </a:xfrm>
        </p:grpSpPr>
        <p:sp>
          <p:nvSpPr>
            <p:cNvPr id="9"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Tree>
    <p:extLst>
      <p:ext uri="{BB962C8B-B14F-4D97-AF65-F5344CB8AC3E}">
        <p14:creationId xmlns:p14="http://schemas.microsoft.com/office/powerpoint/2010/main" val="3771248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6"/>
                                        </p:tgtEl>
                                        <p:attrNameLst>
                                          <p:attrName>style.visibility</p:attrName>
                                        </p:attrNameLst>
                                      </p:cBhvr>
                                      <p:to>
                                        <p:strVal val="visible"/>
                                      </p:to>
                                    </p:set>
                                    <p:animEffect transition="in" filter="wipe(left)">
                                      <p:cBhvr>
                                        <p:cTn id="7" dur="1000"/>
                                        <p:tgtEl>
                                          <p:spTgt spid="8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7"/>
                                        </p:tgtEl>
                                        <p:attrNameLst>
                                          <p:attrName>style.visibility</p:attrName>
                                        </p:attrNameLst>
                                      </p:cBhvr>
                                      <p:to>
                                        <p:strVal val="visible"/>
                                      </p:to>
                                    </p:set>
                                    <p:animEffect transition="in" filter="wipe(left)">
                                      <p:cBhvr>
                                        <p:cTn id="10" dur="1000"/>
                                        <p:tgtEl>
                                          <p:spTgt spid="8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8">
                                            <p:txEl>
                                              <p:pRg st="0" end="0"/>
                                            </p:txEl>
                                          </p:spTgt>
                                        </p:tgtEl>
                                        <p:attrNameLst>
                                          <p:attrName>style.visibility</p:attrName>
                                        </p:attrNameLst>
                                      </p:cBhvr>
                                      <p:to>
                                        <p:strVal val="visible"/>
                                      </p:to>
                                    </p:set>
                                    <p:animEffect transition="in" filter="wipe(left)">
                                      <p:cBhvr>
                                        <p:cTn id="13" dur="10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7" grpId="0"/>
      <p:bldP spid="868"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6"/>
          <p:cNvSpPr txBox="1">
            <a:spLocks noGrp="1"/>
          </p:cNvSpPr>
          <p:nvPr>
            <p:ph type="title"/>
          </p:nvPr>
        </p:nvSpPr>
        <p:spPr>
          <a:xfrm>
            <a:off x="42465" y="396333"/>
            <a:ext cx="7568011" cy="526738"/>
          </a:xfrm>
          <a:prstGeom prst="rect">
            <a:avLst/>
          </a:prstGeom>
        </p:spPr>
        <p:txBody>
          <a:bodyPr spcFirstLastPara="1" wrap="square" lIns="91425" tIns="91425" rIns="91425" bIns="91425" anchor="ctr" anchorCtr="0">
            <a:noAutofit/>
          </a:bodyPr>
          <a:lstStyle/>
          <a:p>
            <a:pPr lvl="0" algn="l"/>
            <a:r>
              <a:rPr lang="en" sz="2400" dirty="0">
                <a:effectLst>
                  <a:outerShdw blurRad="38100" dist="38100" dir="2700000" algn="tl">
                    <a:srgbClr val="000000">
                      <a:alpha val="43137"/>
                    </a:srgbClr>
                  </a:outerShdw>
                </a:effectLst>
              </a:rPr>
              <a:t>Scheme </a:t>
            </a:r>
            <a:r>
              <a:rPr lang="en-GB" sz="2400" dirty="0">
                <a:effectLst>
                  <a:outerShdw blurRad="38100" dist="38100" dir="2700000" algn="tl">
                    <a:srgbClr val="000000">
                      <a:alpha val="43137"/>
                    </a:srgbClr>
                  </a:outerShdw>
                </a:effectLst>
              </a:rPr>
              <a:t>8: HLA Genotyping for Coeliac and other HLA Associated Disease.</a:t>
            </a:r>
            <a:endParaRPr sz="2800" dirty="0">
              <a:effectLst>
                <a:outerShdw blurRad="38100" dist="38100" dir="2700000" algn="tl">
                  <a:srgbClr val="000000">
                    <a:alpha val="43137"/>
                  </a:srgbClr>
                </a:outerShdw>
              </a:effectLst>
            </a:endParaRPr>
          </a:p>
        </p:txBody>
      </p:sp>
      <p:sp>
        <p:nvSpPr>
          <p:cNvPr id="972" name="Google Shape;972;p46"/>
          <p:cNvSpPr txBox="1"/>
          <p:nvPr/>
        </p:nvSpPr>
        <p:spPr>
          <a:xfrm>
            <a:off x="5908603" y="2374416"/>
            <a:ext cx="3102576" cy="1272111"/>
          </a:xfrm>
          <a:prstGeom prst="rect">
            <a:avLst/>
          </a:prstGeom>
          <a:noFill/>
          <a:ln>
            <a:noFill/>
          </a:ln>
        </p:spPr>
        <p:txBody>
          <a:bodyPr spcFirstLastPara="1" wrap="square" lIns="91425" tIns="91425" rIns="91425" bIns="91425" anchor="ctr" anchorCtr="0">
            <a:noAutofit/>
          </a:bodyPr>
          <a:lstStyle/>
          <a:p>
            <a:pPr defTabSz="914378"/>
            <a:r>
              <a:rPr lang="en" sz="1600" dirty="0">
                <a:solidFill>
                  <a:srgbClr val="FFFF00"/>
                </a:solidFill>
                <a:latin typeface="Abel"/>
                <a:ea typeface="Abel"/>
                <a:cs typeface="Abel"/>
                <a:sym typeface="Abel"/>
              </a:rPr>
              <a:t>Lab results reported in format identical to clinical report. Reference HLA result used for assesment. </a:t>
            </a:r>
            <a:endParaRPr sz="1600" dirty="0">
              <a:solidFill>
                <a:srgbClr val="FFFF00"/>
              </a:solidFill>
              <a:latin typeface="Abel"/>
              <a:ea typeface="Abel"/>
              <a:cs typeface="Abel"/>
              <a:sym typeface="Abel"/>
            </a:endParaRPr>
          </a:p>
        </p:txBody>
      </p:sp>
      <p:sp>
        <p:nvSpPr>
          <p:cNvPr id="973" name="Google Shape;973;p46"/>
          <p:cNvSpPr txBox="1"/>
          <p:nvPr/>
        </p:nvSpPr>
        <p:spPr>
          <a:xfrm>
            <a:off x="5946972" y="2303881"/>
            <a:ext cx="1698249" cy="298500"/>
          </a:xfrm>
          <a:prstGeom prst="rect">
            <a:avLst/>
          </a:prstGeom>
          <a:noFill/>
          <a:ln>
            <a:noFill/>
          </a:ln>
        </p:spPr>
        <p:txBody>
          <a:bodyPr spcFirstLastPara="1" wrap="square" lIns="91425" tIns="91425" rIns="91425" bIns="91425" anchor="ctr" anchorCtr="0">
            <a:noAutofit/>
          </a:bodyPr>
          <a:lstStyle/>
          <a:p>
            <a:pPr defTabSz="914378"/>
            <a:r>
              <a:rPr lang="en" sz="2000" b="1" dirty="0">
                <a:solidFill>
                  <a:srgbClr val="FFFFFF"/>
                </a:solidFill>
                <a:latin typeface="Abel"/>
                <a:ea typeface="Abel"/>
                <a:cs typeface="Abel"/>
                <a:sym typeface="Abel"/>
              </a:rPr>
              <a:t>Assessment</a:t>
            </a:r>
            <a:endParaRPr sz="2000" b="1" dirty="0">
              <a:solidFill>
                <a:srgbClr val="FFFFFF"/>
              </a:solidFill>
              <a:latin typeface="Abel"/>
              <a:ea typeface="Abel"/>
              <a:cs typeface="Abel"/>
              <a:sym typeface="Abel"/>
            </a:endParaRPr>
          </a:p>
        </p:txBody>
      </p:sp>
      <p:sp>
        <p:nvSpPr>
          <p:cNvPr id="974" name="Google Shape;974;p46"/>
          <p:cNvSpPr txBox="1"/>
          <p:nvPr/>
        </p:nvSpPr>
        <p:spPr>
          <a:xfrm>
            <a:off x="77017" y="1627105"/>
            <a:ext cx="3102576" cy="1269510"/>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Assess participants ability to correctly determine HLA type associated with various diseases e.g. coeliac disease, narcolepsy.</a:t>
            </a:r>
            <a:endParaRPr sz="1600" dirty="0">
              <a:solidFill>
                <a:srgbClr val="FFFF00"/>
              </a:solidFill>
              <a:latin typeface="Abel"/>
              <a:ea typeface="Abel"/>
              <a:cs typeface="Abel"/>
              <a:sym typeface="Abel"/>
            </a:endParaRPr>
          </a:p>
        </p:txBody>
      </p:sp>
      <p:sp>
        <p:nvSpPr>
          <p:cNvPr id="975" name="Google Shape;975;p46"/>
          <p:cNvSpPr txBox="1"/>
          <p:nvPr/>
        </p:nvSpPr>
        <p:spPr>
          <a:xfrm>
            <a:off x="1558797" y="1384909"/>
            <a:ext cx="1620900" cy="298500"/>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Purpose</a:t>
            </a:r>
            <a:endParaRPr sz="2000" b="1" dirty="0">
              <a:solidFill>
                <a:srgbClr val="FFFFFF"/>
              </a:solidFill>
              <a:latin typeface="Abel"/>
              <a:ea typeface="Abel"/>
              <a:cs typeface="Abel"/>
              <a:sym typeface="Abel"/>
            </a:endParaRPr>
          </a:p>
        </p:txBody>
      </p:sp>
      <p:sp>
        <p:nvSpPr>
          <p:cNvPr id="976" name="Google Shape;976;p46"/>
          <p:cNvSpPr txBox="1"/>
          <p:nvPr/>
        </p:nvSpPr>
        <p:spPr>
          <a:xfrm>
            <a:off x="76912" y="3180295"/>
            <a:ext cx="3102576" cy="1103222"/>
          </a:xfrm>
          <a:prstGeom prst="rect">
            <a:avLst/>
          </a:prstGeom>
          <a:noFill/>
          <a:ln>
            <a:noFill/>
          </a:ln>
        </p:spPr>
        <p:txBody>
          <a:bodyPr spcFirstLastPara="1" wrap="square" lIns="91425" tIns="91425" rIns="91425" bIns="91425" anchor="ctr" anchorCtr="0">
            <a:noAutofit/>
          </a:bodyPr>
          <a:lstStyle/>
          <a:p>
            <a:pPr algn="r" defTabSz="914378"/>
            <a:r>
              <a:rPr lang="en" sz="1600" dirty="0">
                <a:solidFill>
                  <a:srgbClr val="FFFF00"/>
                </a:solidFill>
                <a:latin typeface="Abel"/>
                <a:ea typeface="Abel"/>
                <a:cs typeface="Abel"/>
                <a:sym typeface="Abel"/>
              </a:rPr>
              <a:t>Making 10 sample reports in agreement with the reference genotype in a distribution year.</a:t>
            </a:r>
            <a:endParaRPr sz="1600" dirty="0">
              <a:solidFill>
                <a:srgbClr val="FFFF00"/>
              </a:solidFill>
              <a:latin typeface="Abel"/>
              <a:ea typeface="Abel"/>
              <a:cs typeface="Abel"/>
              <a:sym typeface="Abel"/>
            </a:endParaRPr>
          </a:p>
        </p:txBody>
      </p:sp>
      <p:sp>
        <p:nvSpPr>
          <p:cNvPr id="977" name="Google Shape;977;p46"/>
          <p:cNvSpPr txBox="1"/>
          <p:nvPr/>
        </p:nvSpPr>
        <p:spPr>
          <a:xfrm>
            <a:off x="-127590" y="2896615"/>
            <a:ext cx="3307184" cy="452517"/>
          </a:xfrm>
          <a:prstGeom prst="rect">
            <a:avLst/>
          </a:prstGeom>
          <a:noFill/>
          <a:ln>
            <a:noFill/>
          </a:ln>
        </p:spPr>
        <p:txBody>
          <a:bodyPr spcFirstLastPara="1" wrap="square" lIns="91425" tIns="91425" rIns="91425" bIns="91425" anchor="ctr" anchorCtr="0">
            <a:noAutofit/>
          </a:bodyPr>
          <a:lstStyle/>
          <a:p>
            <a:pPr algn="r" defTabSz="914378"/>
            <a:r>
              <a:rPr lang="en" sz="2000" b="1" dirty="0">
                <a:solidFill>
                  <a:srgbClr val="FFFFFF"/>
                </a:solidFill>
                <a:latin typeface="Abel"/>
                <a:ea typeface="Abel"/>
                <a:cs typeface="Abel"/>
                <a:sym typeface="Abel"/>
              </a:rPr>
              <a:t>Satisfactory Performance</a:t>
            </a:r>
            <a:endParaRPr sz="2000" b="1" dirty="0">
              <a:solidFill>
                <a:srgbClr val="FFFFFF"/>
              </a:solidFill>
              <a:latin typeface="Abel"/>
              <a:ea typeface="Abel"/>
              <a:cs typeface="Abel"/>
              <a:sym typeface="Abel"/>
            </a:endParaRPr>
          </a:p>
        </p:txBody>
      </p:sp>
      <p:grpSp>
        <p:nvGrpSpPr>
          <p:cNvPr id="26" name="Group 25"/>
          <p:cNvGrpSpPr/>
          <p:nvPr/>
        </p:nvGrpSpPr>
        <p:grpSpPr>
          <a:xfrm>
            <a:off x="8113411" y="829438"/>
            <a:ext cx="886975" cy="1014845"/>
            <a:chOff x="8115796" y="32077"/>
            <a:chExt cx="886975" cy="1014845"/>
          </a:xfrm>
        </p:grpSpPr>
        <p:sp>
          <p:nvSpPr>
            <p:cNvPr id="27" name="Google Shape;387;p24"/>
            <p:cNvSpPr/>
            <p:nvPr/>
          </p:nvSpPr>
          <p:spPr>
            <a:xfrm rot="1758346" flipH="1">
              <a:off x="8115796" y="32077"/>
              <a:ext cx="886975" cy="1014845"/>
            </a:xfrm>
            <a:custGeom>
              <a:avLst/>
              <a:gdLst/>
              <a:ahLst/>
              <a:cxnLst/>
              <a:rect l="l" t="t" r="r" b="b"/>
              <a:pathLst>
                <a:path w="18025" h="20312" extrusionOk="0">
                  <a:moveTo>
                    <a:pt x="9001" y="0"/>
                  </a:moveTo>
                  <a:cubicBezTo>
                    <a:pt x="8724" y="0"/>
                    <a:pt x="8450" y="68"/>
                    <a:pt x="8207" y="205"/>
                  </a:cubicBezTo>
                  <a:lnTo>
                    <a:pt x="791" y="4491"/>
                  </a:lnTo>
                  <a:cubicBezTo>
                    <a:pt x="304" y="4765"/>
                    <a:pt x="0" y="5312"/>
                    <a:pt x="0" y="5889"/>
                  </a:cubicBezTo>
                  <a:lnTo>
                    <a:pt x="0" y="14430"/>
                  </a:lnTo>
                  <a:cubicBezTo>
                    <a:pt x="0" y="15008"/>
                    <a:pt x="304" y="15525"/>
                    <a:pt x="791" y="15829"/>
                  </a:cubicBezTo>
                  <a:lnTo>
                    <a:pt x="8207" y="20084"/>
                  </a:lnTo>
                  <a:cubicBezTo>
                    <a:pt x="8450" y="20236"/>
                    <a:pt x="8724" y="20312"/>
                    <a:pt x="9001" y="20312"/>
                  </a:cubicBezTo>
                  <a:cubicBezTo>
                    <a:pt x="9279" y="20312"/>
                    <a:pt x="9560" y="20236"/>
                    <a:pt x="9818" y="20084"/>
                  </a:cubicBezTo>
                  <a:lnTo>
                    <a:pt x="17204" y="15829"/>
                  </a:lnTo>
                  <a:cubicBezTo>
                    <a:pt x="17721" y="15525"/>
                    <a:pt x="18025" y="15008"/>
                    <a:pt x="18025" y="14430"/>
                  </a:cubicBezTo>
                  <a:lnTo>
                    <a:pt x="18025" y="5889"/>
                  </a:lnTo>
                  <a:cubicBezTo>
                    <a:pt x="18025" y="5312"/>
                    <a:pt x="17721" y="4765"/>
                    <a:pt x="17204" y="4491"/>
                  </a:cubicBezTo>
                  <a:lnTo>
                    <a:pt x="9818" y="205"/>
                  </a:lnTo>
                  <a:cubicBezTo>
                    <a:pt x="9560" y="68"/>
                    <a:pt x="9279" y="0"/>
                    <a:pt x="9001" y="0"/>
                  </a:cubicBezTo>
                  <a:close/>
                </a:path>
              </a:pathLst>
            </a:custGeom>
            <a:solidFill>
              <a:srgbClr val="FFFEFD"/>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251371" y="232031"/>
              <a:ext cx="633039" cy="600270"/>
            </a:xfrm>
            <a:prstGeom prst="rect">
              <a:avLst/>
            </a:prstGeom>
            <a:solidFill>
              <a:schemeClr val="bg1">
                <a:lumMod val="75000"/>
              </a:schemeClr>
            </a:solidFill>
          </p:spPr>
        </p:pic>
      </p:grpSp>
      <p:sp>
        <p:nvSpPr>
          <p:cNvPr id="29" name="Google Shape;973;p46">
            <a:extLst>
              <a:ext uri="{FF2B5EF4-FFF2-40B4-BE49-F238E27FC236}">
                <a16:creationId xmlns:a16="http://schemas.microsoft.com/office/drawing/2014/main" id="{5DC0B71E-341B-466A-AA4D-3AFBF7A81171}"/>
              </a:ext>
            </a:extLst>
          </p:cNvPr>
          <p:cNvSpPr txBox="1"/>
          <p:nvPr/>
        </p:nvSpPr>
        <p:spPr>
          <a:xfrm>
            <a:off x="4762500" y="4750815"/>
            <a:ext cx="4381500" cy="392685"/>
          </a:xfrm>
          <a:prstGeom prst="rect">
            <a:avLst/>
          </a:prstGeom>
          <a:noFill/>
          <a:ln>
            <a:noFill/>
          </a:ln>
        </p:spPr>
        <p:txBody>
          <a:bodyPr spcFirstLastPara="1" wrap="square" lIns="91425" tIns="91425" rIns="91425" bIns="91425" anchor="ctr" anchorCtr="0">
            <a:noAutofit/>
          </a:bodyPr>
          <a:lstStyle/>
          <a:p>
            <a:pPr defTabSz="914378"/>
            <a:r>
              <a:rPr lang="en-GB" sz="2000" i="1" dirty="0">
                <a:solidFill>
                  <a:srgbClr val="FFFFFF"/>
                </a:solidFill>
                <a:latin typeface="Abel"/>
                <a:ea typeface="Abel"/>
                <a:cs typeface="Abel"/>
                <a:sym typeface="Abel"/>
              </a:rPr>
              <a:t>10 blood samples over 3 distributions </a:t>
            </a:r>
            <a:endParaRPr sz="2000" i="1" dirty="0">
              <a:solidFill>
                <a:srgbClr val="FFFFFF"/>
              </a:solidFill>
              <a:latin typeface="Abel"/>
              <a:ea typeface="Abel"/>
              <a:cs typeface="Abel"/>
              <a:sym typeface="Abel"/>
            </a:endParaRPr>
          </a:p>
        </p:txBody>
      </p:sp>
      <p:cxnSp>
        <p:nvCxnSpPr>
          <p:cNvPr id="38" name="Google Shape;966;p46">
            <a:extLst>
              <a:ext uri="{FF2B5EF4-FFF2-40B4-BE49-F238E27FC236}">
                <a16:creationId xmlns:a16="http://schemas.microsoft.com/office/drawing/2014/main" id="{1D6E2E00-698E-4EC3-8A30-AF5BDDA929FC}"/>
              </a:ext>
            </a:extLst>
          </p:cNvPr>
          <p:cNvCxnSpPr>
            <a:stCxn id="42" idx="2"/>
            <a:endCxn id="43" idx="5"/>
          </p:cNvCxnSpPr>
          <p:nvPr/>
        </p:nvCxnSpPr>
        <p:spPr>
          <a:xfrm rot="10800000" flipH="1">
            <a:off x="4285028" y="3046117"/>
            <a:ext cx="707700" cy="5526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969;p46">
            <a:extLst>
              <a:ext uri="{FF2B5EF4-FFF2-40B4-BE49-F238E27FC236}">
                <a16:creationId xmlns:a16="http://schemas.microsoft.com/office/drawing/2014/main" id="{937D60F0-0648-4E0D-8EB8-44A532533C88}"/>
              </a:ext>
            </a:extLst>
          </p:cNvPr>
          <p:cNvCxnSpPr>
            <a:stCxn id="41" idx="2"/>
            <a:endCxn id="43" idx="7"/>
          </p:cNvCxnSpPr>
          <p:nvPr/>
        </p:nvCxnSpPr>
        <p:spPr>
          <a:xfrm>
            <a:off x="4285003" y="1947406"/>
            <a:ext cx="707700" cy="4512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971;p46">
            <a:extLst>
              <a:ext uri="{FF2B5EF4-FFF2-40B4-BE49-F238E27FC236}">
                <a16:creationId xmlns:a16="http://schemas.microsoft.com/office/drawing/2014/main" id="{94E57AFD-0418-44E2-9F95-45D423FB12F4}"/>
              </a:ext>
            </a:extLst>
          </p:cNvPr>
          <p:cNvCxnSpPr>
            <a:stCxn id="41" idx="4"/>
            <a:endCxn id="42" idx="0"/>
          </p:cNvCxnSpPr>
          <p:nvPr/>
        </p:nvCxnSpPr>
        <p:spPr>
          <a:xfrm>
            <a:off x="3827053" y="2405356"/>
            <a:ext cx="0" cy="735300"/>
          </a:xfrm>
          <a:prstGeom prst="straightConnector1">
            <a:avLst/>
          </a:prstGeom>
          <a:noFill/>
          <a:ln w="19050" cap="flat" cmpd="sng">
            <a:solidFill>
              <a:schemeClr val="lt2"/>
            </a:solidFill>
            <a:prstDash val="solid"/>
            <a:round/>
            <a:headEnd type="none" w="med" len="med"/>
            <a:tailEnd type="none" w="med" len="med"/>
          </a:ln>
        </p:spPr>
      </p:cxnSp>
      <p:sp>
        <p:nvSpPr>
          <p:cNvPr id="41" name="Google Shape;970;p46">
            <a:extLst>
              <a:ext uri="{FF2B5EF4-FFF2-40B4-BE49-F238E27FC236}">
                <a16:creationId xmlns:a16="http://schemas.microsoft.com/office/drawing/2014/main" id="{B38FC27A-93D8-44E4-BA2E-2117242A4CA3}"/>
              </a:ext>
            </a:extLst>
          </p:cNvPr>
          <p:cNvSpPr/>
          <p:nvPr/>
        </p:nvSpPr>
        <p:spPr>
          <a:xfrm flipH="1">
            <a:off x="3369103" y="1489456"/>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2" name="Google Shape;967;p46">
            <a:extLst>
              <a:ext uri="{FF2B5EF4-FFF2-40B4-BE49-F238E27FC236}">
                <a16:creationId xmlns:a16="http://schemas.microsoft.com/office/drawing/2014/main" id="{1215570E-7C63-491A-B01E-3159956E04D0}"/>
              </a:ext>
            </a:extLst>
          </p:cNvPr>
          <p:cNvSpPr/>
          <p:nvPr/>
        </p:nvSpPr>
        <p:spPr>
          <a:xfrm flipH="1">
            <a:off x="3369128" y="3140767"/>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3" name="Google Shape;968;p46">
            <a:extLst>
              <a:ext uri="{FF2B5EF4-FFF2-40B4-BE49-F238E27FC236}">
                <a16:creationId xmlns:a16="http://schemas.microsoft.com/office/drawing/2014/main" id="{FC6B34AC-7ACB-43CF-91F9-AB4AC56C439D}"/>
              </a:ext>
            </a:extLst>
          </p:cNvPr>
          <p:cNvSpPr/>
          <p:nvPr/>
        </p:nvSpPr>
        <p:spPr>
          <a:xfrm flipH="1">
            <a:off x="4858567" y="2264394"/>
            <a:ext cx="915900" cy="915900"/>
          </a:xfrm>
          <a:prstGeom prst="ellipse">
            <a:avLst/>
          </a:prstGeom>
          <a:noFill/>
          <a:ln w="19050" cap="flat" cmpd="sng">
            <a:solidFill>
              <a:srgbClr val="FFFFFF"/>
            </a:solidFill>
            <a:prstDash val="solid"/>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4" name="Google Shape;978;p46">
            <a:extLst>
              <a:ext uri="{FF2B5EF4-FFF2-40B4-BE49-F238E27FC236}">
                <a16:creationId xmlns:a16="http://schemas.microsoft.com/office/drawing/2014/main" id="{CE23D669-B661-4C23-8FBF-7A0FF11DDA8D}"/>
              </a:ext>
            </a:extLst>
          </p:cNvPr>
          <p:cNvSpPr/>
          <p:nvPr/>
        </p:nvSpPr>
        <p:spPr>
          <a:xfrm>
            <a:off x="3543472" y="16271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5" name="Google Shape;979;p46">
            <a:extLst>
              <a:ext uri="{FF2B5EF4-FFF2-40B4-BE49-F238E27FC236}">
                <a16:creationId xmlns:a16="http://schemas.microsoft.com/office/drawing/2014/main" id="{2FFF12DB-7D4E-4144-B004-C4766C758EAA}"/>
              </a:ext>
            </a:extLst>
          </p:cNvPr>
          <p:cNvSpPr/>
          <p:nvPr/>
        </p:nvSpPr>
        <p:spPr>
          <a:xfrm>
            <a:off x="5032947" y="2402031"/>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6" name="Google Shape;980;p46">
            <a:extLst>
              <a:ext uri="{FF2B5EF4-FFF2-40B4-BE49-F238E27FC236}">
                <a16:creationId xmlns:a16="http://schemas.microsoft.com/office/drawing/2014/main" id="{1EA24949-58EB-4886-BBC4-142C0BF4644D}"/>
              </a:ext>
            </a:extLst>
          </p:cNvPr>
          <p:cNvSpPr/>
          <p:nvPr/>
        </p:nvSpPr>
        <p:spPr>
          <a:xfrm>
            <a:off x="3543472" y="3278306"/>
            <a:ext cx="567145" cy="640645"/>
          </a:xfrm>
          <a:custGeom>
            <a:avLst/>
            <a:gdLst/>
            <a:ahLst/>
            <a:cxnLst/>
            <a:rect l="l" t="t" r="r" b="b"/>
            <a:pathLst>
              <a:path w="5746" h="6491" extrusionOk="0">
                <a:moveTo>
                  <a:pt x="2873" y="1"/>
                </a:moveTo>
                <a:cubicBezTo>
                  <a:pt x="2782" y="1"/>
                  <a:pt x="2691" y="24"/>
                  <a:pt x="2615" y="69"/>
                </a:cubicBezTo>
                <a:lnTo>
                  <a:pt x="244" y="1437"/>
                </a:lnTo>
                <a:cubicBezTo>
                  <a:pt x="92" y="1528"/>
                  <a:pt x="1" y="1710"/>
                  <a:pt x="1" y="1893"/>
                </a:cubicBezTo>
                <a:lnTo>
                  <a:pt x="1" y="4628"/>
                </a:lnTo>
                <a:cubicBezTo>
                  <a:pt x="1" y="4811"/>
                  <a:pt x="92" y="4963"/>
                  <a:pt x="244" y="5054"/>
                </a:cubicBezTo>
                <a:lnTo>
                  <a:pt x="2615" y="6422"/>
                </a:lnTo>
                <a:cubicBezTo>
                  <a:pt x="2691" y="6467"/>
                  <a:pt x="2782" y="6490"/>
                  <a:pt x="2873" y="6490"/>
                </a:cubicBezTo>
                <a:cubicBezTo>
                  <a:pt x="2965" y="6490"/>
                  <a:pt x="3056" y="6467"/>
                  <a:pt x="3132" y="6422"/>
                </a:cubicBezTo>
                <a:lnTo>
                  <a:pt x="5503" y="5054"/>
                </a:lnTo>
                <a:cubicBezTo>
                  <a:pt x="5655" y="4963"/>
                  <a:pt x="5746" y="4811"/>
                  <a:pt x="5746" y="4628"/>
                </a:cubicBezTo>
                <a:lnTo>
                  <a:pt x="5746" y="1893"/>
                </a:lnTo>
                <a:cubicBezTo>
                  <a:pt x="5746" y="1710"/>
                  <a:pt x="5655" y="1528"/>
                  <a:pt x="5503" y="1437"/>
                </a:cubicBezTo>
                <a:lnTo>
                  <a:pt x="3132" y="69"/>
                </a:lnTo>
                <a:cubicBezTo>
                  <a:pt x="3056" y="24"/>
                  <a:pt x="2965" y="1"/>
                  <a:pt x="2873" y="1"/>
                </a:cubicBezTo>
                <a:close/>
              </a:path>
            </a:pathLst>
          </a:custGeom>
          <a:solidFill>
            <a:schemeClr val="lt2"/>
          </a:solid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nvGrpSpPr>
          <p:cNvPr id="47" name="Google Shape;11509;p72">
            <a:extLst>
              <a:ext uri="{FF2B5EF4-FFF2-40B4-BE49-F238E27FC236}">
                <a16:creationId xmlns:a16="http://schemas.microsoft.com/office/drawing/2014/main" id="{1F0049E8-E7B0-4364-9D1E-F7A70F5B82E6}"/>
              </a:ext>
            </a:extLst>
          </p:cNvPr>
          <p:cNvGrpSpPr/>
          <p:nvPr/>
        </p:nvGrpSpPr>
        <p:grpSpPr>
          <a:xfrm>
            <a:off x="5159452" y="2548074"/>
            <a:ext cx="352230" cy="348542"/>
            <a:chOff x="1049375" y="2318350"/>
            <a:chExt cx="298525" cy="295400"/>
          </a:xfrm>
          <a:solidFill>
            <a:schemeClr val="tx1"/>
          </a:solidFill>
        </p:grpSpPr>
        <p:sp>
          <p:nvSpPr>
            <p:cNvPr id="48" name="Google Shape;11510;p72">
              <a:extLst>
                <a:ext uri="{FF2B5EF4-FFF2-40B4-BE49-F238E27FC236}">
                  <a16:creationId xmlns:a16="http://schemas.microsoft.com/office/drawing/2014/main" id="{6C332C26-1999-471B-98B2-D0365E6A3C3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49" name="Google Shape;11511;p72">
              <a:extLst>
                <a:ext uri="{FF2B5EF4-FFF2-40B4-BE49-F238E27FC236}">
                  <a16:creationId xmlns:a16="http://schemas.microsoft.com/office/drawing/2014/main" id="{8C7F3FEA-6F3F-47C8-91C8-775CA8223E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0" name="Google Shape;11512;p72">
              <a:extLst>
                <a:ext uri="{FF2B5EF4-FFF2-40B4-BE49-F238E27FC236}">
                  <a16:creationId xmlns:a16="http://schemas.microsoft.com/office/drawing/2014/main" id="{9D60F2C9-6EC9-4083-BA06-9CB3B03B3C5E}"/>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1" name="Google Shape;11513;p72">
              <a:extLst>
                <a:ext uri="{FF2B5EF4-FFF2-40B4-BE49-F238E27FC236}">
                  <a16:creationId xmlns:a16="http://schemas.microsoft.com/office/drawing/2014/main" id="{E722F25E-AB13-49AC-8A2E-36A8D1B0164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2" name="Google Shape;11299;p72">
            <a:extLst>
              <a:ext uri="{FF2B5EF4-FFF2-40B4-BE49-F238E27FC236}">
                <a16:creationId xmlns:a16="http://schemas.microsoft.com/office/drawing/2014/main" id="{9C042085-13EA-4944-A29E-34BFC4B335E6}"/>
              </a:ext>
            </a:extLst>
          </p:cNvPr>
          <p:cNvGrpSpPr/>
          <p:nvPr/>
        </p:nvGrpSpPr>
        <p:grpSpPr>
          <a:xfrm>
            <a:off x="3648420" y="3409381"/>
            <a:ext cx="366269" cy="366269"/>
            <a:chOff x="-65131525" y="2281350"/>
            <a:chExt cx="316650" cy="316650"/>
          </a:xfrm>
          <a:solidFill>
            <a:schemeClr val="tx1"/>
          </a:solidFill>
        </p:grpSpPr>
        <p:sp>
          <p:nvSpPr>
            <p:cNvPr id="53" name="Google Shape;11300;p72">
              <a:extLst>
                <a:ext uri="{FF2B5EF4-FFF2-40B4-BE49-F238E27FC236}">
                  <a16:creationId xmlns:a16="http://schemas.microsoft.com/office/drawing/2014/main" id="{1E799450-6971-424A-84A8-214257A2CFF7}"/>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sp>
          <p:nvSpPr>
            <p:cNvPr id="54" name="Google Shape;11301;p72">
              <a:extLst>
                <a:ext uri="{FF2B5EF4-FFF2-40B4-BE49-F238E27FC236}">
                  <a16:creationId xmlns:a16="http://schemas.microsoft.com/office/drawing/2014/main" id="{E2B9F8B6-CD19-475C-A39F-6E191CB20179}"/>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defTabSz="914378"/>
              <a:endParaRPr dirty="0">
                <a:latin typeface="Abel" panose="020B0604020202020204"/>
              </a:endParaRPr>
            </a:p>
          </p:txBody>
        </p:sp>
      </p:grpSp>
      <p:grpSp>
        <p:nvGrpSpPr>
          <p:cNvPr id="55" name="Google Shape;10776;p70">
            <a:extLst>
              <a:ext uri="{FF2B5EF4-FFF2-40B4-BE49-F238E27FC236}">
                <a16:creationId xmlns:a16="http://schemas.microsoft.com/office/drawing/2014/main" id="{D87F31CD-428D-4702-8D4B-19D17515E27C}"/>
              </a:ext>
            </a:extLst>
          </p:cNvPr>
          <p:cNvGrpSpPr/>
          <p:nvPr/>
        </p:nvGrpSpPr>
        <p:grpSpPr>
          <a:xfrm>
            <a:off x="3630035" y="1776608"/>
            <a:ext cx="355641" cy="340151"/>
            <a:chOff x="5049750" y="832600"/>
            <a:chExt cx="505100" cy="483100"/>
          </a:xfrm>
          <a:solidFill>
            <a:schemeClr val="tx1"/>
          </a:solidFill>
        </p:grpSpPr>
        <p:sp>
          <p:nvSpPr>
            <p:cNvPr id="56" name="Google Shape;10777;p70">
              <a:extLst>
                <a:ext uri="{FF2B5EF4-FFF2-40B4-BE49-F238E27FC236}">
                  <a16:creationId xmlns:a16="http://schemas.microsoft.com/office/drawing/2014/main" id="{8C132210-2191-4624-AEAC-45FD9947C98D}"/>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sp>
          <p:nvSpPr>
            <p:cNvPr id="57" name="Google Shape;10778;p70">
              <a:extLst>
                <a:ext uri="{FF2B5EF4-FFF2-40B4-BE49-F238E27FC236}">
                  <a16:creationId xmlns:a16="http://schemas.microsoft.com/office/drawing/2014/main" id="{61FA3436-3EAA-4522-86FD-A581F156F174}"/>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defTabSz="914378"/>
              <a:endParaRPr dirty="0">
                <a:solidFill>
                  <a:srgbClr val="435D74"/>
                </a:solidFill>
                <a:latin typeface="Abel" panose="020B0604020202020204"/>
              </a:endParaRPr>
            </a:p>
          </p:txBody>
        </p:sp>
      </p:grpSp>
    </p:spTree>
    <p:extLst>
      <p:ext uri="{BB962C8B-B14F-4D97-AF65-F5344CB8AC3E}">
        <p14:creationId xmlns:p14="http://schemas.microsoft.com/office/powerpoint/2010/main" val="917982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ppt_w</p:attrName>
                                        </p:attrNameLst>
                                      </p:cBhvr>
                                      <p:tavLst>
                                        <p:tav tm="0">
                                          <p:val>
                                            <p:fltVal val="0"/>
                                          </p:val>
                                        </p:tav>
                                        <p:tav tm="100000">
                                          <p:val>
                                            <p:strVal val="#ppt_w"/>
                                          </p:val>
                                        </p:tav>
                                      </p:tavLst>
                                    </p:anim>
                                    <p:anim calcmode="lin" valueType="num">
                                      <p:cBhvr>
                                        <p:cTn id="44" dur="1000" fill="hold"/>
                                        <p:tgtEl>
                                          <p:spTgt spid="44"/>
                                        </p:tgtEl>
                                        <p:attrNameLst>
                                          <p:attrName>ppt_h</p:attrName>
                                        </p:attrNameLst>
                                      </p:cBhvr>
                                      <p:tavLst>
                                        <p:tav tm="0">
                                          <p:val>
                                            <p:fltVal val="0"/>
                                          </p:val>
                                        </p:tav>
                                        <p:tav tm="100000">
                                          <p:val>
                                            <p:strVal val="#ppt_h"/>
                                          </p:val>
                                        </p:tav>
                                      </p:tavLst>
                                    </p:anim>
                                    <p:anim calcmode="lin" valueType="num">
                                      <p:cBhvr>
                                        <p:cTn id="45" dur="1000" fill="hold"/>
                                        <p:tgtEl>
                                          <p:spTgt spid="44"/>
                                        </p:tgtEl>
                                        <p:attrNameLst>
                                          <p:attrName>style.rotation</p:attrName>
                                        </p:attrNameLst>
                                      </p:cBhvr>
                                      <p:tavLst>
                                        <p:tav tm="0">
                                          <p:val>
                                            <p:fltVal val="90"/>
                                          </p:val>
                                        </p:tav>
                                        <p:tav tm="100000">
                                          <p:val>
                                            <p:fltVal val="0"/>
                                          </p:val>
                                        </p:tav>
                                      </p:tavLst>
                                    </p:anim>
                                    <p:animEffect transition="in" filter="fade">
                                      <p:cBhvr>
                                        <p:cTn id="46" dur="1000"/>
                                        <p:tgtEl>
                                          <p:spTgt spid="4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53" presetClass="entr" presetSubtype="528"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fltVal val="0.5"/>
                                          </p:val>
                                        </p:tav>
                                        <p:tav tm="100000">
                                          <p:val>
                                            <p:strVal val="#ppt_x"/>
                                          </p:val>
                                        </p:tav>
                                      </p:tavLst>
                                    </p:anim>
                                    <p:anim calcmode="lin" valueType="num">
                                      <p:cBhvr>
                                        <p:cTn id="65" dur="1000" fill="hold"/>
                                        <p:tgtEl>
                                          <p:spTgt spid="55"/>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1000" fill="hold"/>
                                        <p:tgtEl>
                                          <p:spTgt spid="47"/>
                                        </p:tgtEl>
                                        <p:attrNameLst>
                                          <p:attrName>ppt_w</p:attrName>
                                        </p:attrNameLst>
                                      </p:cBhvr>
                                      <p:tavLst>
                                        <p:tav tm="0">
                                          <p:val>
                                            <p:fltVal val="0"/>
                                          </p:val>
                                        </p:tav>
                                        <p:tav tm="100000">
                                          <p:val>
                                            <p:strVal val="#ppt_w"/>
                                          </p:val>
                                        </p:tav>
                                      </p:tavLst>
                                    </p:anim>
                                    <p:anim calcmode="lin" valueType="num">
                                      <p:cBhvr>
                                        <p:cTn id="69" dur="1000" fill="hold"/>
                                        <p:tgtEl>
                                          <p:spTgt spid="47"/>
                                        </p:tgtEl>
                                        <p:attrNameLst>
                                          <p:attrName>ppt_h</p:attrName>
                                        </p:attrNameLst>
                                      </p:cBhvr>
                                      <p:tavLst>
                                        <p:tav tm="0">
                                          <p:val>
                                            <p:fltVal val="0"/>
                                          </p:val>
                                        </p:tav>
                                        <p:tav tm="100000">
                                          <p:val>
                                            <p:strVal val="#ppt_h"/>
                                          </p:val>
                                        </p:tav>
                                      </p:tavLst>
                                    </p:anim>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fltVal val="0.5"/>
                                          </p:val>
                                        </p:tav>
                                        <p:tav tm="100000">
                                          <p:val>
                                            <p:strVal val="#ppt_x"/>
                                          </p:val>
                                        </p:tav>
                                      </p:tavLst>
                                    </p:anim>
                                    <p:anim calcmode="lin" valueType="num">
                                      <p:cBhvr>
                                        <p:cTn id="72" dur="1000" fill="hold"/>
                                        <p:tgtEl>
                                          <p:spTgt spid="47"/>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1000" fill="hold"/>
                                        <p:tgtEl>
                                          <p:spTgt spid="52"/>
                                        </p:tgtEl>
                                        <p:attrNameLst>
                                          <p:attrName>ppt_w</p:attrName>
                                        </p:attrNameLst>
                                      </p:cBhvr>
                                      <p:tavLst>
                                        <p:tav tm="0">
                                          <p:val>
                                            <p:fltVal val="0"/>
                                          </p:val>
                                        </p:tav>
                                        <p:tav tm="100000">
                                          <p:val>
                                            <p:strVal val="#ppt_w"/>
                                          </p:val>
                                        </p:tav>
                                      </p:tavLst>
                                    </p:anim>
                                    <p:anim calcmode="lin" valueType="num">
                                      <p:cBhvr>
                                        <p:cTn id="76" dur="1000" fill="hold"/>
                                        <p:tgtEl>
                                          <p:spTgt spid="52"/>
                                        </p:tgtEl>
                                        <p:attrNameLst>
                                          <p:attrName>ppt_h</p:attrName>
                                        </p:attrNameLst>
                                      </p:cBhvr>
                                      <p:tavLst>
                                        <p:tav tm="0">
                                          <p:val>
                                            <p:fltVal val="0"/>
                                          </p:val>
                                        </p:tav>
                                        <p:tav tm="100000">
                                          <p:val>
                                            <p:strVal val="#ppt_h"/>
                                          </p:val>
                                        </p:tav>
                                      </p:tavLst>
                                    </p:anim>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fltVal val="0.5"/>
                                          </p:val>
                                        </p:tav>
                                        <p:tav tm="100000">
                                          <p:val>
                                            <p:strVal val="#ppt_x"/>
                                          </p:val>
                                        </p:tav>
                                      </p:tavLst>
                                    </p:anim>
                                    <p:anim calcmode="lin" valueType="num">
                                      <p:cBhvr>
                                        <p:cTn id="79" dur="1000" fill="hold"/>
                                        <p:tgtEl>
                                          <p:spTgt spid="52"/>
                                        </p:tgtEl>
                                        <p:attrNameLst>
                                          <p:attrName>ppt_y</p:attrName>
                                        </p:attrNameLst>
                                      </p:cBhvr>
                                      <p:tavLst>
                                        <p:tav tm="0">
                                          <p:val>
                                            <p:fltVal val="0.5"/>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1+#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75"/>
                                        </p:tgtEl>
                                        <p:attrNameLst>
                                          <p:attrName>style.visibility</p:attrName>
                                        </p:attrNameLst>
                                      </p:cBhvr>
                                      <p:to>
                                        <p:strVal val="visible"/>
                                      </p:to>
                                    </p:set>
                                    <p:anim calcmode="lin" valueType="num">
                                      <p:cBhvr additive="base">
                                        <p:cTn id="86" dur="500" fill="hold"/>
                                        <p:tgtEl>
                                          <p:spTgt spid="975"/>
                                        </p:tgtEl>
                                        <p:attrNameLst>
                                          <p:attrName>ppt_x</p:attrName>
                                        </p:attrNameLst>
                                      </p:cBhvr>
                                      <p:tavLst>
                                        <p:tav tm="0">
                                          <p:val>
                                            <p:strVal val="0-#ppt_w/2"/>
                                          </p:val>
                                        </p:tav>
                                        <p:tav tm="100000">
                                          <p:val>
                                            <p:strVal val="#ppt_x"/>
                                          </p:val>
                                        </p:tav>
                                      </p:tavLst>
                                    </p:anim>
                                    <p:anim calcmode="lin" valueType="num">
                                      <p:cBhvr additive="base">
                                        <p:cTn id="87" dur="500" fill="hold"/>
                                        <p:tgtEl>
                                          <p:spTgt spid="97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74"/>
                                        </p:tgtEl>
                                        <p:attrNameLst>
                                          <p:attrName>style.visibility</p:attrName>
                                        </p:attrNameLst>
                                      </p:cBhvr>
                                      <p:to>
                                        <p:strVal val="visible"/>
                                      </p:to>
                                    </p:set>
                                    <p:anim calcmode="lin" valueType="num">
                                      <p:cBhvr additive="base">
                                        <p:cTn id="90" dur="500" fill="hold"/>
                                        <p:tgtEl>
                                          <p:spTgt spid="974"/>
                                        </p:tgtEl>
                                        <p:attrNameLst>
                                          <p:attrName>ppt_x</p:attrName>
                                        </p:attrNameLst>
                                      </p:cBhvr>
                                      <p:tavLst>
                                        <p:tav tm="0">
                                          <p:val>
                                            <p:strVal val="0-#ppt_w/2"/>
                                          </p:val>
                                        </p:tav>
                                        <p:tav tm="100000">
                                          <p:val>
                                            <p:strVal val="#ppt_x"/>
                                          </p:val>
                                        </p:tav>
                                      </p:tavLst>
                                    </p:anim>
                                    <p:anim calcmode="lin" valueType="num">
                                      <p:cBhvr additive="base">
                                        <p:cTn id="91" dur="500" fill="hold"/>
                                        <p:tgtEl>
                                          <p:spTgt spid="974"/>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973"/>
                                        </p:tgtEl>
                                        <p:attrNameLst>
                                          <p:attrName>style.visibility</p:attrName>
                                        </p:attrNameLst>
                                      </p:cBhvr>
                                      <p:to>
                                        <p:strVal val="visible"/>
                                      </p:to>
                                    </p:set>
                                    <p:anim calcmode="lin" valueType="num">
                                      <p:cBhvr additive="base">
                                        <p:cTn id="96" dur="500" fill="hold"/>
                                        <p:tgtEl>
                                          <p:spTgt spid="973"/>
                                        </p:tgtEl>
                                        <p:attrNameLst>
                                          <p:attrName>ppt_x</p:attrName>
                                        </p:attrNameLst>
                                      </p:cBhvr>
                                      <p:tavLst>
                                        <p:tav tm="0">
                                          <p:val>
                                            <p:strVal val="1+#ppt_w/2"/>
                                          </p:val>
                                        </p:tav>
                                        <p:tav tm="100000">
                                          <p:val>
                                            <p:strVal val="#ppt_x"/>
                                          </p:val>
                                        </p:tav>
                                      </p:tavLst>
                                    </p:anim>
                                    <p:anim calcmode="lin" valueType="num">
                                      <p:cBhvr additive="base">
                                        <p:cTn id="97" dur="500" fill="hold"/>
                                        <p:tgtEl>
                                          <p:spTgt spid="973"/>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972"/>
                                        </p:tgtEl>
                                        <p:attrNameLst>
                                          <p:attrName>style.visibility</p:attrName>
                                        </p:attrNameLst>
                                      </p:cBhvr>
                                      <p:to>
                                        <p:strVal val="visible"/>
                                      </p:to>
                                    </p:set>
                                    <p:anim calcmode="lin" valueType="num">
                                      <p:cBhvr additive="base">
                                        <p:cTn id="100" dur="500" fill="hold"/>
                                        <p:tgtEl>
                                          <p:spTgt spid="972"/>
                                        </p:tgtEl>
                                        <p:attrNameLst>
                                          <p:attrName>ppt_x</p:attrName>
                                        </p:attrNameLst>
                                      </p:cBhvr>
                                      <p:tavLst>
                                        <p:tav tm="0">
                                          <p:val>
                                            <p:strVal val="1+#ppt_w/2"/>
                                          </p:val>
                                        </p:tav>
                                        <p:tav tm="100000">
                                          <p:val>
                                            <p:strVal val="#ppt_x"/>
                                          </p:val>
                                        </p:tav>
                                      </p:tavLst>
                                    </p:anim>
                                    <p:anim calcmode="lin" valueType="num">
                                      <p:cBhvr additive="base">
                                        <p:cTn id="101" dur="500" fill="hold"/>
                                        <p:tgtEl>
                                          <p:spTgt spid="972"/>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976"/>
                                        </p:tgtEl>
                                        <p:attrNameLst>
                                          <p:attrName>style.visibility</p:attrName>
                                        </p:attrNameLst>
                                      </p:cBhvr>
                                      <p:to>
                                        <p:strVal val="visible"/>
                                      </p:to>
                                    </p:set>
                                    <p:anim calcmode="lin" valueType="num">
                                      <p:cBhvr additive="base">
                                        <p:cTn id="106" dur="500" fill="hold"/>
                                        <p:tgtEl>
                                          <p:spTgt spid="976"/>
                                        </p:tgtEl>
                                        <p:attrNameLst>
                                          <p:attrName>ppt_x</p:attrName>
                                        </p:attrNameLst>
                                      </p:cBhvr>
                                      <p:tavLst>
                                        <p:tav tm="0">
                                          <p:val>
                                            <p:strVal val="0-#ppt_w/2"/>
                                          </p:val>
                                        </p:tav>
                                        <p:tav tm="100000">
                                          <p:val>
                                            <p:strVal val="#ppt_x"/>
                                          </p:val>
                                        </p:tav>
                                      </p:tavLst>
                                    </p:anim>
                                    <p:anim calcmode="lin" valueType="num">
                                      <p:cBhvr additive="base">
                                        <p:cTn id="107" dur="500" fill="hold"/>
                                        <p:tgtEl>
                                          <p:spTgt spid="976"/>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0"/>
                                  </p:stCondLst>
                                  <p:childTnLst>
                                    <p:set>
                                      <p:cBhvr>
                                        <p:cTn id="109" dur="1" fill="hold">
                                          <p:stCondLst>
                                            <p:cond delay="0"/>
                                          </p:stCondLst>
                                        </p:cTn>
                                        <p:tgtEl>
                                          <p:spTgt spid="977"/>
                                        </p:tgtEl>
                                        <p:attrNameLst>
                                          <p:attrName>style.visibility</p:attrName>
                                        </p:attrNameLst>
                                      </p:cBhvr>
                                      <p:to>
                                        <p:strVal val="visible"/>
                                      </p:to>
                                    </p:set>
                                    <p:anim calcmode="lin" valueType="num">
                                      <p:cBhvr additive="base">
                                        <p:cTn id="110" dur="500" fill="hold"/>
                                        <p:tgtEl>
                                          <p:spTgt spid="977"/>
                                        </p:tgtEl>
                                        <p:attrNameLst>
                                          <p:attrName>ppt_x</p:attrName>
                                        </p:attrNameLst>
                                      </p:cBhvr>
                                      <p:tavLst>
                                        <p:tav tm="0">
                                          <p:val>
                                            <p:strVal val="0-#ppt_w/2"/>
                                          </p:val>
                                        </p:tav>
                                        <p:tav tm="100000">
                                          <p:val>
                                            <p:strVal val="#ppt_x"/>
                                          </p:val>
                                        </p:tav>
                                      </p:tavLst>
                                    </p:anim>
                                    <p:anim calcmode="lin" valueType="num">
                                      <p:cBhvr additive="base">
                                        <p:cTn id="111" dur="500" fill="hold"/>
                                        <p:tgtEl>
                                          <p:spTgt spid="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P spid="976" grpId="0"/>
      <p:bldP spid="977" grpId="0"/>
      <p:bldP spid="29" grpId="0"/>
      <p:bldP spid="41" grpId="0" animBg="1"/>
      <p:bldP spid="42" grpId="0" animBg="1"/>
      <p:bldP spid="43" grpId="0" animBg="1"/>
      <p:bldP spid="44" grpId="0" animBg="1"/>
      <p:bldP spid="45" grpId="0" animBg="1"/>
      <p:bldP spid="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0.4|1.4|0.8|0.7|0.7"/>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1"/>
</p:tagLst>
</file>

<file path=ppt/tags/tag13.xml><?xml version="1.0" encoding="utf-8"?>
<p:tagLst xmlns:a="http://schemas.openxmlformats.org/drawingml/2006/main" xmlns:r="http://schemas.openxmlformats.org/officeDocument/2006/relationships" xmlns:p="http://schemas.openxmlformats.org/presentationml/2006/main">
  <p:tag name="TIMING" val="|0.2"/>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15.xml><?xml version="1.0" encoding="utf-8"?>
<p:tagLst xmlns:a="http://schemas.openxmlformats.org/drawingml/2006/main" xmlns:r="http://schemas.openxmlformats.org/officeDocument/2006/relationships" xmlns:p="http://schemas.openxmlformats.org/presentationml/2006/main">
  <p:tag name="TIMING" val="|0.1"/>
</p:tagLst>
</file>

<file path=ppt/tags/tag16.xml><?xml version="1.0" encoding="utf-8"?>
<p:tagLst xmlns:a="http://schemas.openxmlformats.org/drawingml/2006/main" xmlns:r="http://schemas.openxmlformats.org/officeDocument/2006/relationships" xmlns:p="http://schemas.openxmlformats.org/presentationml/2006/main">
  <p:tag name="TIMING" val="|0.2|1.4|1|0.9|1"/>
</p:tagLst>
</file>

<file path=ppt/tags/tag17.xml><?xml version="1.0" encoding="utf-8"?>
<p:tagLst xmlns:a="http://schemas.openxmlformats.org/drawingml/2006/main" xmlns:r="http://schemas.openxmlformats.org/officeDocument/2006/relationships" xmlns:p="http://schemas.openxmlformats.org/presentationml/2006/main">
  <p:tag name="TIMING" val="|0.5"/>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TIMING" val="|0.2|1.2"/>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0.1"/>
</p:tagLst>
</file>

<file path=ppt/tags/tag21.xml><?xml version="1.0" encoding="utf-8"?>
<p:tagLst xmlns:a="http://schemas.openxmlformats.org/drawingml/2006/main" xmlns:r="http://schemas.openxmlformats.org/officeDocument/2006/relationships" xmlns:p="http://schemas.openxmlformats.org/presentationml/2006/main">
  <p:tag name="TIMING" val="|0.2|1.2|0.8|0.8|1.1"/>
</p:tagLst>
</file>

<file path=ppt/tags/tag22.xml><?xml version="1.0" encoding="utf-8"?>
<p:tagLst xmlns:a="http://schemas.openxmlformats.org/drawingml/2006/main" xmlns:r="http://schemas.openxmlformats.org/officeDocument/2006/relationships" xmlns:p="http://schemas.openxmlformats.org/presentationml/2006/main">
  <p:tag name="TIMING" val="|0.2|1"/>
</p:tagLst>
</file>

<file path=ppt/tags/tag23.xml><?xml version="1.0" encoding="utf-8"?>
<p:tagLst xmlns:a="http://schemas.openxmlformats.org/drawingml/2006/main" xmlns:r="http://schemas.openxmlformats.org/officeDocument/2006/relationships" xmlns:p="http://schemas.openxmlformats.org/presentationml/2006/main">
  <p:tag name="TIMING" val="|0.2|1.2"/>
</p:tagLst>
</file>

<file path=ppt/tags/tag24.xml><?xml version="1.0" encoding="utf-8"?>
<p:tagLst xmlns:a="http://schemas.openxmlformats.org/drawingml/2006/main" xmlns:r="http://schemas.openxmlformats.org/officeDocument/2006/relationships" xmlns:p="http://schemas.openxmlformats.org/presentationml/2006/main">
  <p:tag name="TIMING" val="|0.2|1"/>
</p:tagLst>
</file>

<file path=ppt/tags/tag25.xml><?xml version="1.0" encoding="utf-8"?>
<p:tagLst xmlns:a="http://schemas.openxmlformats.org/drawingml/2006/main" xmlns:r="http://schemas.openxmlformats.org/officeDocument/2006/relationships" xmlns:p="http://schemas.openxmlformats.org/presentationml/2006/main">
  <p:tag name="TIMING" val="|0.2|1"/>
</p:tagLst>
</file>

<file path=ppt/tags/tag26.xml><?xml version="1.0" encoding="utf-8"?>
<p:tagLst xmlns:a="http://schemas.openxmlformats.org/drawingml/2006/main" xmlns:r="http://schemas.openxmlformats.org/officeDocument/2006/relationships" xmlns:p="http://schemas.openxmlformats.org/presentationml/2006/main">
  <p:tag name="TIMING" val="|0"/>
</p:tagLst>
</file>

<file path=ppt/tags/tag27.xml><?xml version="1.0" encoding="utf-8"?>
<p:tagLst xmlns:a="http://schemas.openxmlformats.org/drawingml/2006/main" xmlns:r="http://schemas.openxmlformats.org/officeDocument/2006/relationships" xmlns:p="http://schemas.openxmlformats.org/presentationml/2006/main">
  <p:tag name="TIMING" val="|0.4|1.5|0.8|0.6|0.8"/>
</p:tagLst>
</file>

<file path=ppt/tags/tag28.xml><?xml version="1.0" encoding="utf-8"?>
<p:tagLst xmlns:a="http://schemas.openxmlformats.org/drawingml/2006/main" xmlns:r="http://schemas.openxmlformats.org/officeDocument/2006/relationships" xmlns:p="http://schemas.openxmlformats.org/presentationml/2006/main">
  <p:tag name="TIMING" val="|0.2|1.2"/>
</p:tagLst>
</file>

<file path=ppt/tags/tag29.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1|3|1|0.5"/>
</p:tagLst>
</file>

<file path=ppt/tags/tag30.xml><?xml version="1.0" encoding="utf-8"?>
<p:tagLst xmlns:a="http://schemas.openxmlformats.org/drawingml/2006/main" xmlns:r="http://schemas.openxmlformats.org/officeDocument/2006/relationships" xmlns:p="http://schemas.openxmlformats.org/presentationml/2006/main">
  <p:tag name="TIMING" val="|0.4"/>
</p:tagLst>
</file>

<file path=ppt/tags/tag31.xml><?xml version="1.0" encoding="utf-8"?>
<p:tagLst xmlns:a="http://schemas.openxmlformats.org/drawingml/2006/main" xmlns:r="http://schemas.openxmlformats.org/officeDocument/2006/relationships" xmlns:p="http://schemas.openxmlformats.org/presentationml/2006/main">
  <p:tag name="TIMING" val="|0.1"/>
</p:tagLst>
</file>

<file path=ppt/tags/tag32.xml><?xml version="1.0" encoding="utf-8"?>
<p:tagLst xmlns:a="http://schemas.openxmlformats.org/drawingml/2006/main" xmlns:r="http://schemas.openxmlformats.org/officeDocument/2006/relationships" xmlns:p="http://schemas.openxmlformats.org/presentationml/2006/main">
  <p:tag name="TIMING" val="|0.3"/>
</p:tagLst>
</file>

<file path=ppt/tags/tag33.xml><?xml version="1.0" encoding="utf-8"?>
<p:tagLst xmlns:a="http://schemas.openxmlformats.org/drawingml/2006/main" xmlns:r="http://schemas.openxmlformats.org/officeDocument/2006/relationships" xmlns:p="http://schemas.openxmlformats.org/presentationml/2006/main">
  <p:tag name="TIMING" val="|0.3"/>
</p:tagLst>
</file>

<file path=ppt/tags/tag34.xml><?xml version="1.0" encoding="utf-8"?>
<p:tagLst xmlns:a="http://schemas.openxmlformats.org/drawingml/2006/main" xmlns:r="http://schemas.openxmlformats.org/officeDocument/2006/relationships" xmlns:p="http://schemas.openxmlformats.org/presentationml/2006/main">
  <p:tag name="TIMING" val="|0.3"/>
</p:tagLst>
</file>

<file path=ppt/tags/tag35.xml><?xml version="1.0" encoding="utf-8"?>
<p:tagLst xmlns:a="http://schemas.openxmlformats.org/drawingml/2006/main" xmlns:r="http://schemas.openxmlformats.org/officeDocument/2006/relationships" xmlns:p="http://schemas.openxmlformats.org/presentationml/2006/main">
  <p:tag name="TIMING" val="|0.3"/>
</p:tagLst>
</file>

<file path=ppt/tags/tag36.xml><?xml version="1.0" encoding="utf-8"?>
<p:tagLst xmlns:a="http://schemas.openxmlformats.org/drawingml/2006/main" xmlns:r="http://schemas.openxmlformats.org/officeDocument/2006/relationships" xmlns:p="http://schemas.openxmlformats.org/presentationml/2006/main">
  <p:tag name="TIMING" val="|0.3"/>
</p:tagLst>
</file>

<file path=ppt/tags/tag37.xml><?xml version="1.0" encoding="utf-8"?>
<p:tagLst xmlns:a="http://schemas.openxmlformats.org/drawingml/2006/main" xmlns:r="http://schemas.openxmlformats.org/officeDocument/2006/relationships" xmlns:p="http://schemas.openxmlformats.org/presentationml/2006/main">
  <p:tag name="TIMING" val="|0.2|1.2"/>
</p:tagLst>
</file>

<file path=ppt/tags/tag38.xml><?xml version="1.0" encoding="utf-8"?>
<p:tagLst xmlns:a="http://schemas.openxmlformats.org/drawingml/2006/main" xmlns:r="http://schemas.openxmlformats.org/officeDocument/2006/relationships" xmlns:p="http://schemas.openxmlformats.org/presentationml/2006/main">
  <p:tag name="TIMING" val="|0.2|1.2"/>
</p:tagLst>
</file>

<file path=ppt/tags/tag39.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40.xml><?xml version="1.0" encoding="utf-8"?>
<p:tagLst xmlns:a="http://schemas.openxmlformats.org/drawingml/2006/main" xmlns:r="http://schemas.openxmlformats.org/officeDocument/2006/relationships" xmlns:p="http://schemas.openxmlformats.org/presentationml/2006/main">
  <p:tag name="TIMING" val="|0.2|1.2"/>
</p:tagLst>
</file>

<file path=ppt/tags/tag41.xml><?xml version="1.0" encoding="utf-8"?>
<p:tagLst xmlns:a="http://schemas.openxmlformats.org/drawingml/2006/main" xmlns:r="http://schemas.openxmlformats.org/officeDocument/2006/relationships" xmlns:p="http://schemas.openxmlformats.org/presentationml/2006/main">
  <p:tag name="TIMING" val="|0.2|1.2"/>
</p:tagLst>
</file>

<file path=ppt/tags/tag42.xml><?xml version="1.0" encoding="utf-8"?>
<p:tagLst xmlns:a="http://schemas.openxmlformats.org/drawingml/2006/main" xmlns:r="http://schemas.openxmlformats.org/officeDocument/2006/relationships" xmlns:p="http://schemas.openxmlformats.org/presentationml/2006/main">
  <p:tag name="TIMING" val="|0.2|1.2"/>
</p:tagLst>
</file>

<file path=ppt/tags/tag43.xml><?xml version="1.0" encoding="utf-8"?>
<p:tagLst xmlns:a="http://schemas.openxmlformats.org/drawingml/2006/main" xmlns:r="http://schemas.openxmlformats.org/officeDocument/2006/relationships" xmlns:p="http://schemas.openxmlformats.org/presentationml/2006/main">
  <p:tag name="TIMING" val="|0.2|1.2"/>
</p:tagLst>
</file>

<file path=ppt/tags/tag44.xml><?xml version="1.0" encoding="utf-8"?>
<p:tagLst xmlns:a="http://schemas.openxmlformats.org/drawingml/2006/main" xmlns:r="http://schemas.openxmlformats.org/officeDocument/2006/relationships" xmlns:p="http://schemas.openxmlformats.org/presentationml/2006/main">
  <p:tag name="TIMING" val="|0.2|1.2"/>
</p:tagLst>
</file>

<file path=ppt/tags/tag45.xml><?xml version="1.0" encoding="utf-8"?>
<p:tagLst xmlns:a="http://schemas.openxmlformats.org/drawingml/2006/main" xmlns:r="http://schemas.openxmlformats.org/officeDocument/2006/relationships" xmlns:p="http://schemas.openxmlformats.org/presentationml/2006/main">
  <p:tag name="TIMING" val="|0.2|1.2"/>
</p:tagLst>
</file>

<file path=ppt/tags/tag46.xml><?xml version="1.0" encoding="utf-8"?>
<p:tagLst xmlns:a="http://schemas.openxmlformats.org/drawingml/2006/main" xmlns:r="http://schemas.openxmlformats.org/officeDocument/2006/relationships" xmlns:p="http://schemas.openxmlformats.org/presentationml/2006/main">
  <p:tag name="TIMING" val="|0.2|1.2"/>
</p:tagLst>
</file>

<file path=ppt/tags/tag47.xml><?xml version="1.0" encoding="utf-8"?>
<p:tagLst xmlns:a="http://schemas.openxmlformats.org/drawingml/2006/main" xmlns:r="http://schemas.openxmlformats.org/officeDocument/2006/relationships" xmlns:p="http://schemas.openxmlformats.org/presentationml/2006/main">
  <p:tag name="TIMING" val="|0.2|1.2"/>
</p:tagLst>
</file>

<file path=ppt/tags/tag48.xml><?xml version="1.0" encoding="utf-8"?>
<p:tagLst xmlns:a="http://schemas.openxmlformats.org/drawingml/2006/main" xmlns:r="http://schemas.openxmlformats.org/officeDocument/2006/relationships" xmlns:p="http://schemas.openxmlformats.org/presentationml/2006/main">
  <p:tag name="TIMING" val="|0.2|1.2"/>
</p:tagLst>
</file>

<file path=ppt/tags/tag49.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0.4|1.2|1.2|1.3"/>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3|1|0.8"/>
</p:tagLst>
</file>

<file path=ppt/tags/tag8.xml><?xml version="1.0" encoding="utf-8"?>
<p:tagLst xmlns:a="http://schemas.openxmlformats.org/drawingml/2006/main" xmlns:r="http://schemas.openxmlformats.org/officeDocument/2006/relationships" xmlns:p="http://schemas.openxmlformats.org/presentationml/2006/main">
  <p:tag name="TIMING" val="|0.2|1|0.9|0.8"/>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Blue Chlorine MK Theme by Slidesgo">
  <a:themeElements>
    <a:clrScheme name="Simple Light">
      <a:dk1>
        <a:srgbClr val="FFFFFF"/>
      </a:dk1>
      <a:lt1>
        <a:srgbClr val="69CEFA"/>
      </a:lt1>
      <a:dk2>
        <a:srgbClr val="3176D6"/>
      </a:dk2>
      <a:lt2>
        <a:srgbClr val="275BA5"/>
      </a:lt2>
      <a:accent1>
        <a:srgbClr val="081221"/>
      </a:accent1>
      <a:accent2>
        <a:srgbClr val="80CAFF"/>
      </a:accent2>
      <a:accent3>
        <a:srgbClr val="5EA3E8"/>
      </a:accent3>
      <a:accent4>
        <a:srgbClr val="3683D0"/>
      </a:accent4>
      <a:accent5>
        <a:srgbClr val="69CEFA"/>
      </a:accent5>
      <a:accent6>
        <a:srgbClr val="00AED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NHSBT_presentation_style_v2">
  <a:themeElements>
    <a:clrScheme name="7_NHSBT_presentation_style_v2 1">
      <a:dk1>
        <a:srgbClr val="000000"/>
      </a:dk1>
      <a:lt1>
        <a:srgbClr val="FFFFFF"/>
      </a:lt1>
      <a:dk2>
        <a:srgbClr val="1F497D"/>
      </a:dk2>
      <a:lt2>
        <a:srgbClr val="EEECE1"/>
      </a:lt2>
      <a:accent1>
        <a:srgbClr val="0072C6"/>
      </a:accent1>
      <a:accent2>
        <a:srgbClr val="0091C9"/>
      </a:accent2>
      <a:accent3>
        <a:srgbClr val="FFFFFF"/>
      </a:accent3>
      <a:accent4>
        <a:srgbClr val="000000"/>
      </a:accent4>
      <a:accent5>
        <a:srgbClr val="AABCDF"/>
      </a:accent5>
      <a:accent6>
        <a:srgbClr val="0083B6"/>
      </a:accent6>
      <a:hlink>
        <a:srgbClr val="000000"/>
      </a:hlink>
      <a:folHlink>
        <a:srgbClr val="000000"/>
      </a:folHlink>
    </a:clrScheme>
    <a:fontScheme name="7_NHSBT_presentation_style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NHSBT_presentation_style_v2 1">
        <a:dk1>
          <a:srgbClr val="000000"/>
        </a:dk1>
        <a:lt1>
          <a:srgbClr val="FFFFFF"/>
        </a:lt1>
        <a:dk2>
          <a:srgbClr val="1F497D"/>
        </a:dk2>
        <a:lt2>
          <a:srgbClr val="EEECE1"/>
        </a:lt2>
        <a:accent1>
          <a:srgbClr val="0072C6"/>
        </a:accent1>
        <a:accent2>
          <a:srgbClr val="0091C9"/>
        </a:accent2>
        <a:accent3>
          <a:srgbClr val="FFFFFF"/>
        </a:accent3>
        <a:accent4>
          <a:srgbClr val="000000"/>
        </a:accent4>
        <a:accent5>
          <a:srgbClr val="AABCDF"/>
        </a:accent5>
        <a:accent6>
          <a:srgbClr val="0083B6"/>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3">
  <a:themeElements>
    <a:clrScheme name="Custom 2">
      <a:dk1>
        <a:sysClr val="windowText" lastClr="000000"/>
      </a:dk1>
      <a:lt1>
        <a:sysClr val="window" lastClr="FFFFFF"/>
      </a:lt1>
      <a:dk2>
        <a:srgbClr val="4A286C"/>
      </a:dk2>
      <a:lt2>
        <a:srgbClr val="FFFFFF"/>
      </a:lt2>
      <a:accent1>
        <a:srgbClr val="4A286C"/>
      </a:accent1>
      <a:accent2>
        <a:srgbClr val="3DA9D5"/>
      </a:accent2>
      <a:accent3>
        <a:srgbClr val="84BD46"/>
      </a:accent3>
      <a:accent4>
        <a:srgbClr val="FFD340"/>
      </a:accent4>
      <a:accent5>
        <a:srgbClr val="FF9900"/>
      </a:accent5>
      <a:accent6>
        <a:srgbClr val="CC33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A2A82934-DA33-416D-95F2-1C4A26A2DE44}" vid="{A3B8623D-88D4-4BC4-A547-A343CD183576}"/>
    </a:ext>
  </a:extLst>
</a:theme>
</file>

<file path=ppt/theme/theme4.xml><?xml version="1.0" encoding="utf-8"?>
<a:theme xmlns:a="http://schemas.openxmlformats.org/drawingml/2006/main" name="Theme2">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5E8B318F-09B0-4111-BAE4-EFDDC21D0855}" vid="{1555C99C-F517-48FB-8E42-0357DD336E41}"/>
    </a:ext>
  </a:extLst>
</a:theme>
</file>

<file path=ppt/theme/theme5.xml><?xml version="1.0" encoding="utf-8"?>
<a:theme xmlns:a="http://schemas.openxmlformats.org/drawingml/2006/main" name="16_NHSBT_presentation_style_v2">
  <a:themeElements>
    <a:clrScheme name="NHSBT">
      <a:dk1>
        <a:sysClr val="windowText" lastClr="000000"/>
      </a:dk1>
      <a:lt1>
        <a:sysClr val="window" lastClr="FFFFFF"/>
      </a:lt1>
      <a:dk2>
        <a:srgbClr val="1F497D"/>
      </a:dk2>
      <a:lt2>
        <a:srgbClr val="EEECE1"/>
      </a:lt2>
      <a:accent1>
        <a:srgbClr val="0072C6"/>
      </a:accent1>
      <a:accent2>
        <a:srgbClr val="0091C9"/>
      </a:accent2>
      <a:accent3>
        <a:srgbClr val="003893"/>
      </a:accent3>
      <a:accent4>
        <a:srgbClr val="56008C"/>
      </a:accent4>
      <a:accent5>
        <a:srgbClr val="009E49"/>
      </a:accent5>
      <a:accent6>
        <a:srgbClr val="D81E0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Theme2">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5E8B318F-09B0-4111-BAE4-EFDDC21D0855}" vid="{1555C99C-F517-48FB-8E42-0357DD336E41}"/>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cd9f081-6221-4d08-b98d-81bf94ab96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4279092ED8DE40A25D086EC7D596EE" ma:contentTypeVersion="14" ma:contentTypeDescription="Create a new document." ma:contentTypeScope="" ma:versionID="47fac7c8ca55d55fec02356864379b27">
  <xsd:schema xmlns:xsd="http://www.w3.org/2001/XMLSchema" xmlns:xs="http://www.w3.org/2001/XMLSchema" xmlns:p="http://schemas.microsoft.com/office/2006/metadata/properties" xmlns:ns3="bfe4326c-13bb-4620-899e-058bf6586b12" xmlns:ns4="2cd9f081-6221-4d08-b98d-81bf94ab963a" targetNamespace="http://schemas.microsoft.com/office/2006/metadata/properties" ma:root="true" ma:fieldsID="e595422ad97d61464cc562e16b85880e" ns3:_="" ns4:_="">
    <xsd:import namespace="bfe4326c-13bb-4620-899e-058bf6586b12"/>
    <xsd:import namespace="2cd9f081-6221-4d08-b98d-81bf94ab96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4326c-13bb-4620-899e-058bf6586b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d9f081-6221-4d08-b98d-81bf94ab96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DFF77C-1D3D-4941-BCD9-4FBEFB71FD19}">
  <ds:schemaRefs>
    <ds:schemaRef ds:uri="http://purl.org/dc/dcmitype/"/>
    <ds:schemaRef ds:uri="2cd9f081-6221-4d08-b98d-81bf94ab963a"/>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bfe4326c-13bb-4620-899e-058bf6586b12"/>
    <ds:schemaRef ds:uri="http://purl.org/dc/terms/"/>
  </ds:schemaRefs>
</ds:datastoreItem>
</file>

<file path=customXml/itemProps2.xml><?xml version="1.0" encoding="utf-8"?>
<ds:datastoreItem xmlns:ds="http://schemas.openxmlformats.org/officeDocument/2006/customXml" ds:itemID="{C5BE4758-4033-4825-B8A3-B08D27E42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4326c-13bb-4620-899e-058bf6586b12"/>
    <ds:schemaRef ds:uri="2cd9f081-6221-4d08-b98d-81bf94ab9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1E601D-D41E-4BA3-BB79-A834615BD9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NEQAS New iED </Template>
  <TotalTime>41934</TotalTime>
  <Words>12620</Words>
  <Application>Microsoft Office PowerPoint</Application>
  <PresentationFormat>On-screen Show (16:9)</PresentationFormat>
  <Paragraphs>2603</Paragraphs>
  <Slides>121</Slides>
  <Notes>121</Notes>
  <HiddenSlides>3</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121</vt:i4>
      </vt:variant>
    </vt:vector>
  </HeadingPairs>
  <TitlesOfParts>
    <vt:vector size="144" baseType="lpstr">
      <vt:lpstr>Arial</vt:lpstr>
      <vt:lpstr>Verdana</vt:lpstr>
      <vt:lpstr>Be Vietnam</vt:lpstr>
      <vt:lpstr>Lexend Deca</vt:lpstr>
      <vt:lpstr>Yanone Kaffeesatz</vt:lpstr>
      <vt:lpstr>Abadi</vt:lpstr>
      <vt:lpstr>Calibri</vt:lpstr>
      <vt:lpstr>Courier New</vt:lpstr>
      <vt:lpstr>Times New Roman</vt:lpstr>
      <vt:lpstr>Calibri Light</vt:lpstr>
      <vt:lpstr>Lato</vt:lpstr>
      <vt:lpstr>Cambria</vt:lpstr>
      <vt:lpstr>Lucida Grande</vt:lpstr>
      <vt:lpstr>Abel</vt:lpstr>
      <vt:lpstr>Yanone Kaffeesatz ExtraLight</vt:lpstr>
      <vt:lpstr>Aptos</vt:lpstr>
      <vt:lpstr>Be Vietnam Medium</vt:lpstr>
      <vt:lpstr>Blue Chlorine MK Theme by Slidesgo</vt:lpstr>
      <vt:lpstr>7_NHSBT_presentation_style_v2</vt:lpstr>
      <vt:lpstr>Theme3</vt:lpstr>
      <vt:lpstr>Theme2</vt:lpstr>
      <vt:lpstr>16_NHSBT_presentation_style_v2</vt:lpstr>
      <vt:lpstr>1_Theme2</vt:lpstr>
      <vt:lpstr>UK NEQAS H&amp;I Annual Participant’s Meeting 2025-26</vt:lpstr>
      <vt:lpstr>Key Data from the Schemes  Amy De’Ath UK NEQAS for H&amp;I Manager</vt:lpstr>
      <vt:lpstr>Meet The Team!</vt:lpstr>
      <vt:lpstr>UK NEQAS for H&amp;I Steering Committee 2025-26</vt:lpstr>
      <vt:lpstr>PowerPoint Presentation</vt:lpstr>
      <vt:lpstr>Things To Note…</vt:lpstr>
      <vt:lpstr>Scheme Assessments</vt:lpstr>
      <vt:lpstr>Unsatisfactory Performance (UP)</vt:lpstr>
      <vt:lpstr>Changes for 2026-27</vt:lpstr>
      <vt:lpstr>New Participant Portal</vt:lpstr>
      <vt:lpstr>Cytotoxic Crossmatching</vt:lpstr>
      <vt:lpstr>Scheme 2A – Cytotoxic Crossmatch</vt:lpstr>
      <vt:lpstr>Scheme 2A: Performance</vt:lpstr>
      <vt:lpstr>Scheme 2A: Performance by category</vt:lpstr>
      <vt:lpstr>Scheme 2A: Unacceptable Performers 2025 </vt:lpstr>
      <vt:lpstr>Scheme 2A: Discussion</vt:lpstr>
      <vt:lpstr>Crossmatching by Flow Cytometry</vt:lpstr>
      <vt:lpstr>Scheme 2B: Crossmatching by Flow Cytometry</vt:lpstr>
      <vt:lpstr>Scheme 2B: Performance </vt:lpstr>
      <vt:lpstr>Scheme 2B: Performance by Category</vt:lpstr>
      <vt:lpstr>Scheme 2B: Unacceptable Performers 2025</vt:lpstr>
      <vt:lpstr>HLA Antibody Detection </vt:lpstr>
      <vt:lpstr>Scheme 6: HLA Antibody Detection</vt:lpstr>
      <vt:lpstr>Scheme 6: Performance</vt:lpstr>
      <vt:lpstr>Scheme 6: Unacceptable Performers 2025</vt:lpstr>
      <vt:lpstr>Scheme 6: Kit Use</vt:lpstr>
      <vt:lpstr>Scheme 6: Kit Use and Performance</vt:lpstr>
      <vt:lpstr>HLA Antibody Specificity Analysis </vt:lpstr>
      <vt:lpstr>Scheme 3: HLA Antibody Specificity Analysis</vt:lpstr>
      <vt:lpstr>Scheme 3: Performance</vt:lpstr>
      <vt:lpstr>Scheme 3: Unacceptable Performers 2025</vt:lpstr>
      <vt:lpstr>Scheme 3: Class I Assessment</vt:lpstr>
      <vt:lpstr>Scheme 3: Class II Assessment</vt:lpstr>
      <vt:lpstr>Scheme 3: Kit Use 2021-2025  </vt:lpstr>
      <vt:lpstr>Scheme 3: Results by Kit Use</vt:lpstr>
      <vt:lpstr>Scheme 3: Kit Use and Performance</vt:lpstr>
      <vt:lpstr>Scheme 3: DQA/DPA Antibody Reporting</vt:lpstr>
      <vt:lpstr>Scheme 3: Reporting Complement Fixing Antibodies</vt:lpstr>
      <vt:lpstr>HPA Antibody Detection/Specification </vt:lpstr>
      <vt:lpstr>Scheme 11: HPA Antibody Detection/Specification </vt:lpstr>
      <vt:lpstr>Scheme 11: Performance</vt:lpstr>
      <vt:lpstr>Scheme 11: HPA Antibody Detection/Specification</vt:lpstr>
      <vt:lpstr>Scheme 11: Unacceptable Performers 2025</vt:lpstr>
      <vt:lpstr>Scheme 11: Analysis of Errors 2025</vt:lpstr>
      <vt:lpstr>Scheme 11: Selection of HPA Antibodies for Assessment</vt:lpstr>
      <vt:lpstr>Thanks!</vt:lpstr>
      <vt:lpstr>Key Data from the Schemes  Deborah Pritchard UK NEQAS for H&amp;I Director</vt:lpstr>
      <vt:lpstr>HLA Phenotyping</vt:lpstr>
      <vt:lpstr>Scheme 1A: HLA Phenotyping</vt:lpstr>
      <vt:lpstr>Scheme 1A: Performance</vt:lpstr>
      <vt:lpstr>Scheme 1A: 2025 Incorrect Assignments</vt:lpstr>
      <vt:lpstr>Scheme 1A: 2025 Incorrect Assignments (not resulting in UPs)</vt:lpstr>
      <vt:lpstr>DNA Typing at 1st Field Resolution</vt:lpstr>
      <vt:lpstr>Scheme 4A1: HLA Typing at 1st Field Resolution</vt:lpstr>
      <vt:lpstr>Scheme 4A1: Performance</vt:lpstr>
      <vt:lpstr>Scheme 4A1: 2025-26 Incorrect Assignments</vt:lpstr>
      <vt:lpstr>Scheme 4A1: Unacceptable Performers 2025</vt:lpstr>
      <vt:lpstr>Interpretive HLA Genotype</vt:lpstr>
      <vt:lpstr>Scheme 4A1: Interpretive HLA Genotype</vt:lpstr>
      <vt:lpstr>Scheme 4A1i: Performance </vt:lpstr>
      <vt:lpstr>Scheme 4A1i: 2025-26 Incorrect Assignments</vt:lpstr>
      <vt:lpstr>Scheme 4A1i: Unacceptable Performers 2025</vt:lpstr>
      <vt:lpstr>Scheme 4A1: Types of Errors 2020-2025</vt:lpstr>
      <vt:lpstr>Scheme 4A1i: Serological Equivalents</vt:lpstr>
      <vt:lpstr>DNA Typing to 2nd or 3rd Field Resolution</vt:lpstr>
      <vt:lpstr>Scheme 4A2: DNA Typing to 2nd or 3rd Field Resolution</vt:lpstr>
      <vt:lpstr>Scheme 4A2: Performance</vt:lpstr>
      <vt:lpstr>Scheme 4A2: Incorrect Assignments: 2nd Field</vt:lpstr>
      <vt:lpstr>Scheme 4A2: Incorrect Assignments: 3rd Field</vt:lpstr>
      <vt:lpstr>Scheme 4A2: Unacceptable Performers 2025</vt:lpstr>
      <vt:lpstr>Scheme 4A2: Summary of Errors 2020-2025</vt:lpstr>
      <vt:lpstr>KIR Genotyping</vt:lpstr>
      <vt:lpstr>Scheme 9: KIR Genotyping</vt:lpstr>
      <vt:lpstr>Scheme 9: KIR Genotyping</vt:lpstr>
      <vt:lpstr>Scheme 9: Performance</vt:lpstr>
      <vt:lpstr>Scheme 9: Unacceptable Performers 2025</vt:lpstr>
      <vt:lpstr>HPA Genotyping</vt:lpstr>
      <vt:lpstr>Scheme 10: HPA Genotyping</vt:lpstr>
      <vt:lpstr>Scheme 10: HPA Genotyping</vt:lpstr>
      <vt:lpstr>Scheme 10: HPA Genotyping</vt:lpstr>
      <vt:lpstr>Scheme 10: Unacceptable Performers 2025</vt:lpstr>
      <vt:lpstr>Scheme 10: Errors in HPA Genotypes 2025</vt:lpstr>
      <vt:lpstr>HLA-B27 Testing</vt:lpstr>
      <vt:lpstr>Scheme 1B: HLA-B27 Testing</vt:lpstr>
      <vt:lpstr>Scheme 1B: Performance</vt:lpstr>
      <vt:lpstr>Scheme 1B: 2025 Incorrect Assignments</vt:lpstr>
      <vt:lpstr>HFE Typing</vt:lpstr>
      <vt:lpstr>Scheme 5A: HFE Testing</vt:lpstr>
      <vt:lpstr>Scheme 5A: Performance</vt:lpstr>
      <vt:lpstr>Interpretive HFE genotype and Hereditary Haemochromatosis</vt:lpstr>
      <vt:lpstr>Scheme 5B: Interpretive HFE genotype and Hereditary Haemochromatosis</vt:lpstr>
      <vt:lpstr>Scheme 5B: Performance</vt:lpstr>
      <vt:lpstr>Scheme 5B: Performance</vt:lpstr>
      <vt:lpstr>HLA-related Pharmacogenetics</vt:lpstr>
      <vt:lpstr>Scheme 7: HLA-related Pharmacogenetics</vt:lpstr>
      <vt:lpstr>Scheme 7: Performance</vt:lpstr>
      <vt:lpstr>Scheme 7: Unacceptable Performers 2025</vt:lpstr>
      <vt:lpstr>HLA Genotyping for Coeliac and other HLA Associated Disease</vt:lpstr>
      <vt:lpstr>Scheme 8: HLA Genotyping for Coeliac and other HLA Associated Disease.</vt:lpstr>
      <vt:lpstr>Scheme 8: Performance</vt:lpstr>
      <vt:lpstr>Scheme 8: Unacceptable Performance by Disease</vt:lpstr>
      <vt:lpstr>PowerPoint Presentation</vt:lpstr>
      <vt:lpstr>Performance Summary for all Schemes</vt:lpstr>
      <vt:lpstr>5 Year Trends in Unsatisfactory Performance</vt:lpstr>
      <vt:lpstr>Thanks!</vt:lpstr>
      <vt:lpstr>UK NEQAS for H&amp;I Educational Crossmatch Scenario (EDXM)  Amy De’Ath UK NEQAS for H&amp;I Manager</vt:lpstr>
      <vt:lpstr>“Schemes should relate more closely to clinical scenarios rather than testing individual test assays.”</vt:lpstr>
      <vt:lpstr>Whole Process ‘EQA’</vt:lpstr>
      <vt:lpstr>Educational Scheme Distribution</vt:lpstr>
      <vt:lpstr>2025 Submissions</vt:lpstr>
      <vt:lpstr>01</vt:lpstr>
      <vt:lpstr>Serum 1 Results</vt:lpstr>
      <vt:lpstr>02</vt:lpstr>
      <vt:lpstr>Serum 2 Results</vt:lpstr>
      <vt:lpstr>03</vt:lpstr>
      <vt:lpstr>Serum 3 Results</vt:lpstr>
      <vt:lpstr>PowerPoint Presentation</vt:lpstr>
      <vt:lpstr>PowerPoint Presentation</vt:lpstr>
      <vt:lpstr>Benefits</vt:lpstr>
      <vt:lpstr>Future Considerations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NEQAS H&amp;I Annual Participant’s Meeting 2020</dc:title>
  <dc:creator>Jack Jefferies (Welsh Blood Service, WTAIL)</dc:creator>
  <cp:lastModifiedBy>Amy De'Ath (Welsh Blood Service, Transplantation Services)</cp:lastModifiedBy>
  <cp:revision>1087</cp:revision>
  <cp:lastPrinted>2024-04-23T09:09:28Z</cp:lastPrinted>
  <dcterms:created xsi:type="dcterms:W3CDTF">2021-04-07T11:36:58Z</dcterms:created>
  <dcterms:modified xsi:type="dcterms:W3CDTF">2026-05-12T08:18:28Z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0x0101002C4279092ED8DE40A25D086EC7D596EE</vt:lpwstr>
  </property>
</Properties>
</file>